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256" r:id="rId2"/>
    <p:sldId id="257" r:id="rId3"/>
    <p:sldId id="262" r:id="rId4"/>
    <p:sldId id="259" r:id="rId5"/>
    <p:sldId id="260" r:id="rId6"/>
    <p:sldId id="261" r:id="rId7"/>
    <p:sldId id="263" r:id="rId8"/>
    <p:sldId id="264" r:id="rId9"/>
    <p:sldId id="265" r:id="rId10"/>
    <p:sldId id="266" r:id="rId11"/>
    <p:sldId id="267" r:id="rId12"/>
    <p:sldId id="268" r:id="rId13"/>
    <p:sldId id="269" r:id="rId14"/>
    <p:sldId id="270" r:id="rId15"/>
    <p:sldId id="364" r:id="rId16"/>
    <p:sldId id="365" r:id="rId17"/>
    <p:sldId id="273" r:id="rId18"/>
    <p:sldId id="274" r:id="rId19"/>
    <p:sldId id="275" r:id="rId20"/>
    <p:sldId id="276" r:id="rId21"/>
    <p:sldId id="277" r:id="rId22"/>
    <p:sldId id="278" r:id="rId23"/>
    <p:sldId id="279" r:id="rId24"/>
    <p:sldId id="280" r:id="rId25"/>
    <p:sldId id="281" r:id="rId26"/>
    <p:sldId id="282" r:id="rId27"/>
    <p:sldId id="358" r:id="rId28"/>
    <p:sldId id="359" r:id="rId29"/>
    <p:sldId id="285" r:id="rId30"/>
    <p:sldId id="286" r:id="rId31"/>
    <p:sldId id="287" r:id="rId32"/>
    <p:sldId id="290" r:id="rId33"/>
    <p:sldId id="291" r:id="rId34"/>
    <p:sldId id="292" r:id="rId35"/>
    <p:sldId id="293" r:id="rId36"/>
    <p:sldId id="294" r:id="rId37"/>
    <p:sldId id="295" r:id="rId38"/>
    <p:sldId id="296" r:id="rId39"/>
    <p:sldId id="360" r:id="rId40"/>
    <p:sldId id="361" r:id="rId41"/>
    <p:sldId id="298"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3" r:id="rId55"/>
    <p:sldId id="312" r:id="rId56"/>
    <p:sldId id="314" r:id="rId57"/>
    <p:sldId id="315" r:id="rId58"/>
    <p:sldId id="316" r:id="rId59"/>
    <p:sldId id="317" r:id="rId60"/>
    <p:sldId id="318" r:id="rId61"/>
    <p:sldId id="319" r:id="rId62"/>
    <p:sldId id="320" r:id="rId63"/>
    <p:sldId id="321" r:id="rId64"/>
    <p:sldId id="322" r:id="rId65"/>
    <p:sldId id="327" r:id="rId66"/>
    <p:sldId id="333" r:id="rId67"/>
    <p:sldId id="362" r:id="rId68"/>
    <p:sldId id="334" r:id="rId69"/>
    <p:sldId id="336" r:id="rId70"/>
    <p:sldId id="338" r:id="rId71"/>
    <p:sldId id="339" r:id="rId72"/>
    <p:sldId id="340" r:id="rId73"/>
    <p:sldId id="341" r:id="rId74"/>
    <p:sldId id="342" r:id="rId75"/>
    <p:sldId id="343" r:id="rId76"/>
    <p:sldId id="344" r:id="rId77"/>
    <p:sldId id="345" r:id="rId78"/>
    <p:sldId id="346" r:id="rId79"/>
    <p:sldId id="349" r:id="rId80"/>
    <p:sldId id="350" r:id="rId81"/>
    <p:sldId id="351" r:id="rId82"/>
    <p:sldId id="352" r:id="rId83"/>
    <p:sldId id="353" r:id="rId84"/>
    <p:sldId id="354" r:id="rId85"/>
    <p:sldId id="355" r:id="rId86"/>
    <p:sldId id="356" r:id="rId87"/>
    <p:sldId id="357" r:id="rId88"/>
  </p:sldIdLst>
  <p:sldSz cx="12192000" cy="6858000"/>
  <p:notesSz cx="6858000" cy="9144000"/>
  <p:defaultText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guide id="3" pos="1481" userDrawn="1">
          <p15:clr>
            <a:srgbClr val="A4A3A4"/>
          </p15:clr>
        </p15:guide>
        <p15:guide id="4" pos="7287" userDrawn="1">
          <p15:clr>
            <a:srgbClr val="A4A3A4"/>
          </p15:clr>
        </p15:guide>
        <p15:guide id="5" orient="horz" pos="2795" userDrawn="1">
          <p15:clr>
            <a:srgbClr val="A4A3A4"/>
          </p15:clr>
        </p15:guide>
        <p15:guide id="6" orient="horz" pos="3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31" autoAdjust="0"/>
  </p:normalViewPr>
  <p:slideViewPr>
    <p:cSldViewPr>
      <p:cViewPr varScale="1">
        <p:scale>
          <a:sx n="77" d="100"/>
          <a:sy n="77" d="100"/>
        </p:scale>
        <p:origin x="883" y="62"/>
      </p:cViewPr>
      <p:guideLst>
        <p:guide orient="horz" pos="2160"/>
        <p:guide pos="3841"/>
        <p:guide pos="1481"/>
        <p:guide pos="7287"/>
        <p:guide orient="horz" pos="2795"/>
        <p:guide orient="horz" pos="34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26F519-1D35-464D-8C45-115DA467D9D0}" type="doc">
      <dgm:prSet loTypeId="urn:microsoft.com/office/officeart/2005/8/layout/list1" loCatId="list" qsTypeId="urn:microsoft.com/office/officeart/2005/8/quickstyle/simple2" qsCatId="simple" csTypeId="urn:microsoft.com/office/officeart/2005/8/colors/accent1_3" csCatId="accent1" phldr="1"/>
      <dgm:spPr/>
      <dgm:t>
        <a:bodyPr/>
        <a:lstStyle/>
        <a:p>
          <a:endParaRPr lang="en-ZA"/>
        </a:p>
      </dgm:t>
    </dgm:pt>
    <dgm:pt modelId="{6ED67A99-A632-4257-8585-8F340DACABE9}">
      <dgm:prSet phldrT="[Text]"/>
      <dgm:spPr/>
      <dgm:t>
        <a:bodyPr/>
        <a:lstStyle/>
        <a:p>
          <a:r>
            <a:rPr lang="en-ZA" dirty="0"/>
            <a:t>Step 1: Know the customer</a:t>
          </a:r>
        </a:p>
      </dgm:t>
    </dgm:pt>
    <dgm:pt modelId="{050F9E90-1773-46E7-AAFA-67F39EEF65D1}" type="parTrans" cxnId="{073D8CC7-5B4B-4E56-9BE1-9C7388106B0F}">
      <dgm:prSet/>
      <dgm:spPr/>
      <dgm:t>
        <a:bodyPr/>
        <a:lstStyle/>
        <a:p>
          <a:endParaRPr lang="en-ZA"/>
        </a:p>
      </dgm:t>
    </dgm:pt>
    <dgm:pt modelId="{312E6B0D-E292-4A40-BADE-15969B8BA419}" type="sibTrans" cxnId="{073D8CC7-5B4B-4E56-9BE1-9C7388106B0F}">
      <dgm:prSet/>
      <dgm:spPr/>
      <dgm:t>
        <a:bodyPr/>
        <a:lstStyle/>
        <a:p>
          <a:endParaRPr lang="en-ZA"/>
        </a:p>
      </dgm:t>
    </dgm:pt>
    <dgm:pt modelId="{458C846B-0704-45DA-86FE-59719E5080BE}">
      <dgm:prSet phldrT="[Text]"/>
      <dgm:spPr/>
      <dgm:t>
        <a:bodyPr/>
        <a:lstStyle/>
        <a:p>
          <a:r>
            <a:rPr lang="en-ZA" dirty="0"/>
            <a:t>Step 3: Know the competitors</a:t>
          </a:r>
        </a:p>
      </dgm:t>
    </dgm:pt>
    <dgm:pt modelId="{217DC584-3EF7-48F7-B031-C7DDD6513802}" type="parTrans" cxnId="{19C56B4B-D65A-449D-AA1E-7BF929557135}">
      <dgm:prSet/>
      <dgm:spPr/>
      <dgm:t>
        <a:bodyPr/>
        <a:lstStyle/>
        <a:p>
          <a:endParaRPr lang="en-ZA"/>
        </a:p>
      </dgm:t>
    </dgm:pt>
    <dgm:pt modelId="{5A31AC75-4172-4019-AB4B-297A4759FDC6}" type="sibTrans" cxnId="{19C56B4B-D65A-449D-AA1E-7BF929557135}">
      <dgm:prSet/>
      <dgm:spPr/>
      <dgm:t>
        <a:bodyPr/>
        <a:lstStyle/>
        <a:p>
          <a:endParaRPr lang="en-ZA"/>
        </a:p>
      </dgm:t>
    </dgm:pt>
    <dgm:pt modelId="{CEADBCEA-E68C-44EB-B0A8-34908BC99386}">
      <dgm:prSet phldrT="[Text]"/>
      <dgm:spPr/>
      <dgm:t>
        <a:bodyPr/>
        <a:lstStyle/>
        <a:p>
          <a:r>
            <a:rPr lang="en-ZA" dirty="0"/>
            <a:t>Step 4: Write a customer-oriented value proposition</a:t>
          </a:r>
        </a:p>
      </dgm:t>
    </dgm:pt>
    <dgm:pt modelId="{4EA35F8F-FAD4-426D-95A6-E0617F53425F}" type="parTrans" cxnId="{7849C368-A843-4F82-9B65-45D7E81B7CD3}">
      <dgm:prSet/>
      <dgm:spPr/>
      <dgm:t>
        <a:bodyPr/>
        <a:lstStyle/>
        <a:p>
          <a:endParaRPr lang="en-ZA"/>
        </a:p>
      </dgm:t>
    </dgm:pt>
    <dgm:pt modelId="{D8466F48-6CA7-4F3B-8659-7554E6C630FD}" type="sibTrans" cxnId="{7849C368-A843-4F82-9B65-45D7E81B7CD3}">
      <dgm:prSet/>
      <dgm:spPr/>
      <dgm:t>
        <a:bodyPr/>
        <a:lstStyle/>
        <a:p>
          <a:endParaRPr lang="en-ZA"/>
        </a:p>
      </dgm:t>
    </dgm:pt>
    <dgm:pt modelId="{7FD5D994-324E-49F4-92E8-A5988DA4D30F}">
      <dgm:prSet/>
      <dgm:spPr/>
      <dgm:t>
        <a:bodyPr/>
        <a:lstStyle/>
        <a:p>
          <a:r>
            <a:rPr lang="en-ZA" dirty="0"/>
            <a:t>Step 2: Know the product</a:t>
          </a:r>
        </a:p>
      </dgm:t>
    </dgm:pt>
    <dgm:pt modelId="{63D58369-450F-4013-873C-C108DC356BE0}" type="parTrans" cxnId="{0D9B953F-B5A2-4AD1-A7D1-30F40501CB20}">
      <dgm:prSet/>
      <dgm:spPr/>
      <dgm:t>
        <a:bodyPr/>
        <a:lstStyle/>
        <a:p>
          <a:endParaRPr lang="en-ZA"/>
        </a:p>
      </dgm:t>
    </dgm:pt>
    <dgm:pt modelId="{4A36EAC1-1270-468A-838F-8622AA794B60}" type="sibTrans" cxnId="{0D9B953F-B5A2-4AD1-A7D1-30F40501CB20}">
      <dgm:prSet/>
      <dgm:spPr/>
      <dgm:t>
        <a:bodyPr/>
        <a:lstStyle/>
        <a:p>
          <a:endParaRPr lang="en-ZA"/>
        </a:p>
      </dgm:t>
    </dgm:pt>
    <dgm:pt modelId="{5AA0E05A-FFA8-4987-A0BD-11338D3247E5}" type="pres">
      <dgm:prSet presAssocID="{A526F519-1D35-464D-8C45-115DA467D9D0}" presName="linear" presStyleCnt="0">
        <dgm:presLayoutVars>
          <dgm:dir/>
          <dgm:animLvl val="lvl"/>
          <dgm:resizeHandles val="exact"/>
        </dgm:presLayoutVars>
      </dgm:prSet>
      <dgm:spPr/>
    </dgm:pt>
    <dgm:pt modelId="{39C7C6A6-ACC0-422C-BE12-79FBF8770430}" type="pres">
      <dgm:prSet presAssocID="{6ED67A99-A632-4257-8585-8F340DACABE9}" presName="parentLin" presStyleCnt="0"/>
      <dgm:spPr/>
    </dgm:pt>
    <dgm:pt modelId="{D61A7F74-C20D-49A9-B9D4-B1C5EE416154}" type="pres">
      <dgm:prSet presAssocID="{6ED67A99-A632-4257-8585-8F340DACABE9}" presName="parentLeftMargin" presStyleLbl="node1" presStyleIdx="0" presStyleCnt="4"/>
      <dgm:spPr/>
    </dgm:pt>
    <dgm:pt modelId="{DB99AA54-3ED1-46DA-9D59-C447A722E9DC}" type="pres">
      <dgm:prSet presAssocID="{6ED67A99-A632-4257-8585-8F340DACABE9}" presName="parentText" presStyleLbl="node1" presStyleIdx="0" presStyleCnt="4">
        <dgm:presLayoutVars>
          <dgm:chMax val="0"/>
          <dgm:bulletEnabled val="1"/>
        </dgm:presLayoutVars>
      </dgm:prSet>
      <dgm:spPr/>
    </dgm:pt>
    <dgm:pt modelId="{AB2E6919-5BB8-4ED9-9C9B-CB6ED4A23E01}" type="pres">
      <dgm:prSet presAssocID="{6ED67A99-A632-4257-8585-8F340DACABE9}" presName="negativeSpace" presStyleCnt="0"/>
      <dgm:spPr/>
    </dgm:pt>
    <dgm:pt modelId="{5D048B2A-1765-4968-9013-D32ACEF279FD}" type="pres">
      <dgm:prSet presAssocID="{6ED67A99-A632-4257-8585-8F340DACABE9}" presName="childText" presStyleLbl="conFgAcc1" presStyleIdx="0" presStyleCnt="4">
        <dgm:presLayoutVars>
          <dgm:bulletEnabled val="1"/>
        </dgm:presLayoutVars>
      </dgm:prSet>
      <dgm:spPr/>
    </dgm:pt>
    <dgm:pt modelId="{3461AE61-2CB2-4A89-8EC8-2FD181AFB7B2}" type="pres">
      <dgm:prSet presAssocID="{312E6B0D-E292-4A40-BADE-15969B8BA419}" presName="spaceBetweenRectangles" presStyleCnt="0"/>
      <dgm:spPr/>
    </dgm:pt>
    <dgm:pt modelId="{239D53EA-31EC-4A26-B322-CFBD1D2E1012}" type="pres">
      <dgm:prSet presAssocID="{7FD5D994-324E-49F4-92E8-A5988DA4D30F}" presName="parentLin" presStyleCnt="0"/>
      <dgm:spPr/>
    </dgm:pt>
    <dgm:pt modelId="{F5C212E1-5A58-44F0-8C24-B1FB402F4BC3}" type="pres">
      <dgm:prSet presAssocID="{7FD5D994-324E-49F4-92E8-A5988DA4D30F}" presName="parentLeftMargin" presStyleLbl="node1" presStyleIdx="0" presStyleCnt="4"/>
      <dgm:spPr/>
    </dgm:pt>
    <dgm:pt modelId="{8DBE3925-2CF1-413B-8A43-A030A3FD5B3C}" type="pres">
      <dgm:prSet presAssocID="{7FD5D994-324E-49F4-92E8-A5988DA4D30F}" presName="parentText" presStyleLbl="node1" presStyleIdx="1" presStyleCnt="4">
        <dgm:presLayoutVars>
          <dgm:chMax val="0"/>
          <dgm:bulletEnabled val="1"/>
        </dgm:presLayoutVars>
      </dgm:prSet>
      <dgm:spPr/>
    </dgm:pt>
    <dgm:pt modelId="{90CD7EFF-7D9B-4CD9-93BE-A8F5B95AAC4A}" type="pres">
      <dgm:prSet presAssocID="{7FD5D994-324E-49F4-92E8-A5988DA4D30F}" presName="negativeSpace" presStyleCnt="0"/>
      <dgm:spPr/>
    </dgm:pt>
    <dgm:pt modelId="{A5776049-0B92-4C06-A0A7-C5BC3D7BD249}" type="pres">
      <dgm:prSet presAssocID="{7FD5D994-324E-49F4-92E8-A5988DA4D30F}" presName="childText" presStyleLbl="conFgAcc1" presStyleIdx="1" presStyleCnt="4">
        <dgm:presLayoutVars>
          <dgm:bulletEnabled val="1"/>
        </dgm:presLayoutVars>
      </dgm:prSet>
      <dgm:spPr/>
    </dgm:pt>
    <dgm:pt modelId="{EFD2F61E-B4BE-4877-B1A3-7402792E88ED}" type="pres">
      <dgm:prSet presAssocID="{4A36EAC1-1270-468A-838F-8622AA794B60}" presName="spaceBetweenRectangles" presStyleCnt="0"/>
      <dgm:spPr/>
    </dgm:pt>
    <dgm:pt modelId="{34D96701-ADF1-4A22-A52C-C19030678C79}" type="pres">
      <dgm:prSet presAssocID="{458C846B-0704-45DA-86FE-59719E5080BE}" presName="parentLin" presStyleCnt="0"/>
      <dgm:spPr/>
    </dgm:pt>
    <dgm:pt modelId="{DE3026B3-4459-46EF-9028-9FE07FE48614}" type="pres">
      <dgm:prSet presAssocID="{458C846B-0704-45DA-86FE-59719E5080BE}" presName="parentLeftMargin" presStyleLbl="node1" presStyleIdx="1" presStyleCnt="4"/>
      <dgm:spPr/>
    </dgm:pt>
    <dgm:pt modelId="{1400C8F5-6214-4733-AE3F-DBA3CAA1F34C}" type="pres">
      <dgm:prSet presAssocID="{458C846B-0704-45DA-86FE-59719E5080BE}" presName="parentText" presStyleLbl="node1" presStyleIdx="2" presStyleCnt="4">
        <dgm:presLayoutVars>
          <dgm:chMax val="0"/>
          <dgm:bulletEnabled val="1"/>
        </dgm:presLayoutVars>
      </dgm:prSet>
      <dgm:spPr/>
    </dgm:pt>
    <dgm:pt modelId="{A4DF7C66-FE7F-405B-9F51-3CD8DB5FFFD2}" type="pres">
      <dgm:prSet presAssocID="{458C846B-0704-45DA-86FE-59719E5080BE}" presName="negativeSpace" presStyleCnt="0"/>
      <dgm:spPr/>
    </dgm:pt>
    <dgm:pt modelId="{2358507F-B78C-413C-A6EF-C369D43A2D79}" type="pres">
      <dgm:prSet presAssocID="{458C846B-0704-45DA-86FE-59719E5080BE}" presName="childText" presStyleLbl="conFgAcc1" presStyleIdx="2" presStyleCnt="4">
        <dgm:presLayoutVars>
          <dgm:bulletEnabled val="1"/>
        </dgm:presLayoutVars>
      </dgm:prSet>
      <dgm:spPr/>
    </dgm:pt>
    <dgm:pt modelId="{90DA4720-C4D3-4799-ACB4-ACB2422DEBA8}" type="pres">
      <dgm:prSet presAssocID="{5A31AC75-4172-4019-AB4B-297A4759FDC6}" presName="spaceBetweenRectangles" presStyleCnt="0"/>
      <dgm:spPr/>
    </dgm:pt>
    <dgm:pt modelId="{0ACA2B5A-616B-4D01-87B6-BCDD7D52C0F7}" type="pres">
      <dgm:prSet presAssocID="{CEADBCEA-E68C-44EB-B0A8-34908BC99386}" presName="parentLin" presStyleCnt="0"/>
      <dgm:spPr/>
    </dgm:pt>
    <dgm:pt modelId="{CD30233B-F8EC-438D-AF1D-C670928F4107}" type="pres">
      <dgm:prSet presAssocID="{CEADBCEA-E68C-44EB-B0A8-34908BC99386}" presName="parentLeftMargin" presStyleLbl="node1" presStyleIdx="2" presStyleCnt="4"/>
      <dgm:spPr/>
    </dgm:pt>
    <dgm:pt modelId="{AD0EBA58-4B40-4991-8E64-66CE3506C148}" type="pres">
      <dgm:prSet presAssocID="{CEADBCEA-E68C-44EB-B0A8-34908BC99386}" presName="parentText" presStyleLbl="node1" presStyleIdx="3" presStyleCnt="4">
        <dgm:presLayoutVars>
          <dgm:chMax val="0"/>
          <dgm:bulletEnabled val="1"/>
        </dgm:presLayoutVars>
      </dgm:prSet>
      <dgm:spPr/>
    </dgm:pt>
    <dgm:pt modelId="{E7575E5F-9D2F-4D36-9809-343F7FFCA8AA}" type="pres">
      <dgm:prSet presAssocID="{CEADBCEA-E68C-44EB-B0A8-34908BC99386}" presName="negativeSpace" presStyleCnt="0"/>
      <dgm:spPr/>
    </dgm:pt>
    <dgm:pt modelId="{D1435B69-19B6-4346-A199-87B503DB174E}" type="pres">
      <dgm:prSet presAssocID="{CEADBCEA-E68C-44EB-B0A8-34908BC99386}" presName="childText" presStyleLbl="conFgAcc1" presStyleIdx="3" presStyleCnt="4">
        <dgm:presLayoutVars>
          <dgm:bulletEnabled val="1"/>
        </dgm:presLayoutVars>
      </dgm:prSet>
      <dgm:spPr/>
    </dgm:pt>
  </dgm:ptLst>
  <dgm:cxnLst>
    <dgm:cxn modelId="{E4F7D707-67F9-41DE-8813-044D59598C8E}" type="presOf" srcId="{CEADBCEA-E68C-44EB-B0A8-34908BC99386}" destId="{CD30233B-F8EC-438D-AF1D-C670928F4107}" srcOrd="0" destOrd="0" presId="urn:microsoft.com/office/officeart/2005/8/layout/list1"/>
    <dgm:cxn modelId="{0D9B953F-B5A2-4AD1-A7D1-30F40501CB20}" srcId="{A526F519-1D35-464D-8C45-115DA467D9D0}" destId="{7FD5D994-324E-49F4-92E8-A5988DA4D30F}" srcOrd="1" destOrd="0" parTransId="{63D58369-450F-4013-873C-C108DC356BE0}" sibTransId="{4A36EAC1-1270-468A-838F-8622AA794B60}"/>
    <dgm:cxn modelId="{7849C368-A843-4F82-9B65-45D7E81B7CD3}" srcId="{A526F519-1D35-464D-8C45-115DA467D9D0}" destId="{CEADBCEA-E68C-44EB-B0A8-34908BC99386}" srcOrd="3" destOrd="0" parTransId="{4EA35F8F-FAD4-426D-95A6-E0617F53425F}" sibTransId="{D8466F48-6CA7-4F3B-8659-7554E6C630FD}"/>
    <dgm:cxn modelId="{19C56B4B-D65A-449D-AA1E-7BF929557135}" srcId="{A526F519-1D35-464D-8C45-115DA467D9D0}" destId="{458C846B-0704-45DA-86FE-59719E5080BE}" srcOrd="2" destOrd="0" parTransId="{217DC584-3EF7-48F7-B031-C7DDD6513802}" sibTransId="{5A31AC75-4172-4019-AB4B-297A4759FDC6}"/>
    <dgm:cxn modelId="{0F3DD075-B18C-4699-8339-76FDE43DB806}" type="presOf" srcId="{CEADBCEA-E68C-44EB-B0A8-34908BC99386}" destId="{AD0EBA58-4B40-4991-8E64-66CE3506C148}" srcOrd="1" destOrd="0" presId="urn:microsoft.com/office/officeart/2005/8/layout/list1"/>
    <dgm:cxn modelId="{AA5F6199-DC2E-4276-8530-A966BABD7DA0}" type="presOf" srcId="{6ED67A99-A632-4257-8585-8F340DACABE9}" destId="{DB99AA54-3ED1-46DA-9D59-C447A722E9DC}" srcOrd="1" destOrd="0" presId="urn:microsoft.com/office/officeart/2005/8/layout/list1"/>
    <dgm:cxn modelId="{C13C36B1-80B9-4C49-9811-ABC143A1E1F0}" type="presOf" srcId="{A526F519-1D35-464D-8C45-115DA467D9D0}" destId="{5AA0E05A-FFA8-4987-A0BD-11338D3247E5}" srcOrd="0" destOrd="0" presId="urn:microsoft.com/office/officeart/2005/8/layout/list1"/>
    <dgm:cxn modelId="{073D8CC7-5B4B-4E56-9BE1-9C7388106B0F}" srcId="{A526F519-1D35-464D-8C45-115DA467D9D0}" destId="{6ED67A99-A632-4257-8585-8F340DACABE9}" srcOrd="0" destOrd="0" parTransId="{050F9E90-1773-46E7-AAFA-67F39EEF65D1}" sibTransId="{312E6B0D-E292-4A40-BADE-15969B8BA419}"/>
    <dgm:cxn modelId="{94E547C8-5E72-4323-A64F-74245802B125}" type="presOf" srcId="{7FD5D994-324E-49F4-92E8-A5988DA4D30F}" destId="{8DBE3925-2CF1-413B-8A43-A030A3FD5B3C}" srcOrd="1" destOrd="0" presId="urn:microsoft.com/office/officeart/2005/8/layout/list1"/>
    <dgm:cxn modelId="{B692DEC9-31A1-4236-BC0A-20392C43F2B7}" type="presOf" srcId="{7FD5D994-324E-49F4-92E8-A5988DA4D30F}" destId="{F5C212E1-5A58-44F0-8C24-B1FB402F4BC3}" srcOrd="0" destOrd="0" presId="urn:microsoft.com/office/officeart/2005/8/layout/list1"/>
    <dgm:cxn modelId="{3C8028F0-F00F-4737-903E-24D05A43FB26}" type="presOf" srcId="{6ED67A99-A632-4257-8585-8F340DACABE9}" destId="{D61A7F74-C20D-49A9-B9D4-B1C5EE416154}" srcOrd="0" destOrd="0" presId="urn:microsoft.com/office/officeart/2005/8/layout/list1"/>
    <dgm:cxn modelId="{2A0B2AF4-7DE1-4836-B409-FF88761D1FFA}" type="presOf" srcId="{458C846B-0704-45DA-86FE-59719E5080BE}" destId="{1400C8F5-6214-4733-AE3F-DBA3CAA1F34C}" srcOrd="1" destOrd="0" presId="urn:microsoft.com/office/officeart/2005/8/layout/list1"/>
    <dgm:cxn modelId="{2DF3B6FF-40AF-4700-8952-58CD7940F491}" type="presOf" srcId="{458C846B-0704-45DA-86FE-59719E5080BE}" destId="{DE3026B3-4459-46EF-9028-9FE07FE48614}" srcOrd="0" destOrd="0" presId="urn:microsoft.com/office/officeart/2005/8/layout/list1"/>
    <dgm:cxn modelId="{09DE7701-3C36-4EE8-B684-5E48740876A6}" type="presParOf" srcId="{5AA0E05A-FFA8-4987-A0BD-11338D3247E5}" destId="{39C7C6A6-ACC0-422C-BE12-79FBF8770430}" srcOrd="0" destOrd="0" presId="urn:microsoft.com/office/officeart/2005/8/layout/list1"/>
    <dgm:cxn modelId="{37B7F5B6-B5A3-46B3-8DE2-BD54DCBAF565}" type="presParOf" srcId="{39C7C6A6-ACC0-422C-BE12-79FBF8770430}" destId="{D61A7F74-C20D-49A9-B9D4-B1C5EE416154}" srcOrd="0" destOrd="0" presId="urn:microsoft.com/office/officeart/2005/8/layout/list1"/>
    <dgm:cxn modelId="{95CF32C9-677E-446C-B8A5-893EC5BBA7C7}" type="presParOf" srcId="{39C7C6A6-ACC0-422C-BE12-79FBF8770430}" destId="{DB99AA54-3ED1-46DA-9D59-C447A722E9DC}" srcOrd="1" destOrd="0" presId="urn:microsoft.com/office/officeart/2005/8/layout/list1"/>
    <dgm:cxn modelId="{6F902DBA-E882-454D-B871-25728B74E620}" type="presParOf" srcId="{5AA0E05A-FFA8-4987-A0BD-11338D3247E5}" destId="{AB2E6919-5BB8-4ED9-9C9B-CB6ED4A23E01}" srcOrd="1" destOrd="0" presId="urn:microsoft.com/office/officeart/2005/8/layout/list1"/>
    <dgm:cxn modelId="{1A0BA984-C488-4E69-BE4D-C17F2C029B7B}" type="presParOf" srcId="{5AA0E05A-FFA8-4987-A0BD-11338D3247E5}" destId="{5D048B2A-1765-4968-9013-D32ACEF279FD}" srcOrd="2" destOrd="0" presId="urn:microsoft.com/office/officeart/2005/8/layout/list1"/>
    <dgm:cxn modelId="{E49FFD86-817E-4B4E-9B27-5637DB2F5535}" type="presParOf" srcId="{5AA0E05A-FFA8-4987-A0BD-11338D3247E5}" destId="{3461AE61-2CB2-4A89-8EC8-2FD181AFB7B2}" srcOrd="3" destOrd="0" presId="urn:microsoft.com/office/officeart/2005/8/layout/list1"/>
    <dgm:cxn modelId="{C8F8FD0C-AA37-45F4-AD7B-24454650D8F3}" type="presParOf" srcId="{5AA0E05A-FFA8-4987-A0BD-11338D3247E5}" destId="{239D53EA-31EC-4A26-B322-CFBD1D2E1012}" srcOrd="4" destOrd="0" presId="urn:microsoft.com/office/officeart/2005/8/layout/list1"/>
    <dgm:cxn modelId="{514D9B3D-D77D-416E-A5E9-AFF532643911}" type="presParOf" srcId="{239D53EA-31EC-4A26-B322-CFBD1D2E1012}" destId="{F5C212E1-5A58-44F0-8C24-B1FB402F4BC3}" srcOrd="0" destOrd="0" presId="urn:microsoft.com/office/officeart/2005/8/layout/list1"/>
    <dgm:cxn modelId="{93AF4B61-A338-44EE-A0F1-426F33F4A5DE}" type="presParOf" srcId="{239D53EA-31EC-4A26-B322-CFBD1D2E1012}" destId="{8DBE3925-2CF1-413B-8A43-A030A3FD5B3C}" srcOrd="1" destOrd="0" presId="urn:microsoft.com/office/officeart/2005/8/layout/list1"/>
    <dgm:cxn modelId="{D59423C4-7C0E-4131-BBDB-01EE6483B8B4}" type="presParOf" srcId="{5AA0E05A-FFA8-4987-A0BD-11338D3247E5}" destId="{90CD7EFF-7D9B-4CD9-93BE-A8F5B95AAC4A}" srcOrd="5" destOrd="0" presId="urn:microsoft.com/office/officeart/2005/8/layout/list1"/>
    <dgm:cxn modelId="{EB67C724-F214-4080-A2AA-1ADD76B52144}" type="presParOf" srcId="{5AA0E05A-FFA8-4987-A0BD-11338D3247E5}" destId="{A5776049-0B92-4C06-A0A7-C5BC3D7BD249}" srcOrd="6" destOrd="0" presId="urn:microsoft.com/office/officeart/2005/8/layout/list1"/>
    <dgm:cxn modelId="{7AC94041-5ECC-4BDB-A81B-87AD1AD18EEC}" type="presParOf" srcId="{5AA0E05A-FFA8-4987-A0BD-11338D3247E5}" destId="{EFD2F61E-B4BE-4877-B1A3-7402792E88ED}" srcOrd="7" destOrd="0" presId="urn:microsoft.com/office/officeart/2005/8/layout/list1"/>
    <dgm:cxn modelId="{00C280B7-4EF1-4F55-880B-91486D58B0EC}" type="presParOf" srcId="{5AA0E05A-FFA8-4987-A0BD-11338D3247E5}" destId="{34D96701-ADF1-4A22-A52C-C19030678C79}" srcOrd="8" destOrd="0" presId="urn:microsoft.com/office/officeart/2005/8/layout/list1"/>
    <dgm:cxn modelId="{A74406EA-FE5D-4A00-9B80-1C9C9246639F}" type="presParOf" srcId="{34D96701-ADF1-4A22-A52C-C19030678C79}" destId="{DE3026B3-4459-46EF-9028-9FE07FE48614}" srcOrd="0" destOrd="0" presId="urn:microsoft.com/office/officeart/2005/8/layout/list1"/>
    <dgm:cxn modelId="{BA581D6E-950E-4018-88A8-D592E5DCB53B}" type="presParOf" srcId="{34D96701-ADF1-4A22-A52C-C19030678C79}" destId="{1400C8F5-6214-4733-AE3F-DBA3CAA1F34C}" srcOrd="1" destOrd="0" presId="urn:microsoft.com/office/officeart/2005/8/layout/list1"/>
    <dgm:cxn modelId="{0BE11BF9-3427-41E8-887B-A29F8A8CA3EA}" type="presParOf" srcId="{5AA0E05A-FFA8-4987-A0BD-11338D3247E5}" destId="{A4DF7C66-FE7F-405B-9F51-3CD8DB5FFFD2}" srcOrd="9" destOrd="0" presId="urn:microsoft.com/office/officeart/2005/8/layout/list1"/>
    <dgm:cxn modelId="{C0F09EA5-9A26-4785-9ACA-868181119EB6}" type="presParOf" srcId="{5AA0E05A-FFA8-4987-A0BD-11338D3247E5}" destId="{2358507F-B78C-413C-A6EF-C369D43A2D79}" srcOrd="10" destOrd="0" presId="urn:microsoft.com/office/officeart/2005/8/layout/list1"/>
    <dgm:cxn modelId="{40F0725F-8337-4CDA-8D20-9CAFE8DCB3EB}" type="presParOf" srcId="{5AA0E05A-FFA8-4987-A0BD-11338D3247E5}" destId="{90DA4720-C4D3-4799-ACB4-ACB2422DEBA8}" srcOrd="11" destOrd="0" presId="urn:microsoft.com/office/officeart/2005/8/layout/list1"/>
    <dgm:cxn modelId="{8B0FDCF9-2458-412C-927D-DFA66321707F}" type="presParOf" srcId="{5AA0E05A-FFA8-4987-A0BD-11338D3247E5}" destId="{0ACA2B5A-616B-4D01-87B6-BCDD7D52C0F7}" srcOrd="12" destOrd="0" presId="urn:microsoft.com/office/officeart/2005/8/layout/list1"/>
    <dgm:cxn modelId="{2F5EC832-B864-4663-B4B0-91CFA5391761}" type="presParOf" srcId="{0ACA2B5A-616B-4D01-87B6-BCDD7D52C0F7}" destId="{CD30233B-F8EC-438D-AF1D-C670928F4107}" srcOrd="0" destOrd="0" presId="urn:microsoft.com/office/officeart/2005/8/layout/list1"/>
    <dgm:cxn modelId="{E523593B-AC8D-4BDE-8C9D-7180FB35DFC2}" type="presParOf" srcId="{0ACA2B5A-616B-4D01-87B6-BCDD7D52C0F7}" destId="{AD0EBA58-4B40-4991-8E64-66CE3506C148}" srcOrd="1" destOrd="0" presId="urn:microsoft.com/office/officeart/2005/8/layout/list1"/>
    <dgm:cxn modelId="{AAE31D9A-A1D1-4FF9-8B4F-7E2BE9DA3512}" type="presParOf" srcId="{5AA0E05A-FFA8-4987-A0BD-11338D3247E5}" destId="{E7575E5F-9D2F-4D36-9809-343F7FFCA8AA}" srcOrd="13" destOrd="0" presId="urn:microsoft.com/office/officeart/2005/8/layout/list1"/>
    <dgm:cxn modelId="{A30FB070-370B-41D0-AB2F-9282F3000BC3}" type="presParOf" srcId="{5AA0E05A-FFA8-4987-A0BD-11338D3247E5}" destId="{D1435B69-19B6-4346-A199-87B503DB174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A4830E-CAD9-44E7-9E5E-D2F295AB352D}" type="doc">
      <dgm:prSet loTypeId="urn:microsoft.com/office/officeart/2005/8/layout/hProcess9" loCatId="process" qsTypeId="urn:microsoft.com/office/officeart/2005/8/quickstyle/simple2" qsCatId="simple" csTypeId="urn:microsoft.com/office/officeart/2005/8/colors/colorful2" csCatId="colorful" phldr="1"/>
      <dgm:spPr/>
    </dgm:pt>
    <dgm:pt modelId="{725723C1-8545-44A3-AA21-4CB1A6DEFF49}">
      <dgm:prSet phldrT="[Text]" custT="1"/>
      <dgm:spPr/>
      <dgm:t>
        <a:bodyPr/>
        <a:lstStyle/>
        <a:p>
          <a:r>
            <a:rPr lang="en-ZA" sz="1800" b="1" dirty="0"/>
            <a:t>MOI STEP 1:</a:t>
          </a:r>
        </a:p>
        <a:p>
          <a:r>
            <a:rPr lang="en-ZA" sz="1800" b="1" dirty="0"/>
            <a:t>Organise a market survey team</a:t>
          </a:r>
        </a:p>
      </dgm:t>
    </dgm:pt>
    <dgm:pt modelId="{052812C7-CC27-402E-8DE6-D7349350F0A6}" type="parTrans" cxnId="{6988A6EE-D6A8-494F-8FDD-3FC02179841E}">
      <dgm:prSet/>
      <dgm:spPr/>
      <dgm:t>
        <a:bodyPr/>
        <a:lstStyle/>
        <a:p>
          <a:endParaRPr lang="en-ZA"/>
        </a:p>
      </dgm:t>
    </dgm:pt>
    <dgm:pt modelId="{AA3DA188-AF6D-4C8E-AF55-943E4019D1AA}" type="sibTrans" cxnId="{6988A6EE-D6A8-494F-8FDD-3FC02179841E}">
      <dgm:prSet/>
      <dgm:spPr/>
      <dgm:t>
        <a:bodyPr/>
        <a:lstStyle/>
        <a:p>
          <a:endParaRPr lang="en-ZA"/>
        </a:p>
      </dgm:t>
    </dgm:pt>
    <dgm:pt modelId="{1F8B8443-7563-4F0A-9909-16B60CD590E6}">
      <dgm:prSet phldrT="[Text]" custT="1"/>
      <dgm:spPr/>
      <dgm:t>
        <a:bodyPr/>
        <a:lstStyle/>
        <a:p>
          <a:r>
            <a:rPr lang="en-ZA" sz="1800" b="1" dirty="0"/>
            <a:t>MOI STEP 3:</a:t>
          </a:r>
        </a:p>
        <a:p>
          <a:r>
            <a:rPr lang="en-ZA" sz="1800" b="1" dirty="0"/>
            <a:t>Assess and select market options</a:t>
          </a:r>
        </a:p>
      </dgm:t>
    </dgm:pt>
    <dgm:pt modelId="{53B7FBCA-C874-4641-BACE-A47723F8D5F1}" type="parTrans" cxnId="{3FCF11CC-9760-46D4-BAAF-2A85578BF25E}">
      <dgm:prSet/>
      <dgm:spPr/>
      <dgm:t>
        <a:bodyPr/>
        <a:lstStyle/>
        <a:p>
          <a:endParaRPr lang="en-ZA"/>
        </a:p>
      </dgm:t>
    </dgm:pt>
    <dgm:pt modelId="{A54D2725-8BC3-48E1-AE28-463094BA0B41}" type="sibTrans" cxnId="{3FCF11CC-9760-46D4-BAAF-2A85578BF25E}">
      <dgm:prSet/>
      <dgm:spPr/>
      <dgm:t>
        <a:bodyPr/>
        <a:lstStyle/>
        <a:p>
          <a:endParaRPr lang="en-ZA"/>
        </a:p>
      </dgm:t>
    </dgm:pt>
    <dgm:pt modelId="{9EED6BFB-2D36-4890-9989-138B9E4FD756}">
      <dgm:prSet phldrT="[Text]" custT="1"/>
      <dgm:spPr/>
      <dgm:t>
        <a:bodyPr/>
        <a:lstStyle/>
        <a:p>
          <a:r>
            <a:rPr lang="en-ZA" sz="1800" b="1" dirty="0"/>
            <a:t>MOI STEP 4:</a:t>
          </a:r>
        </a:p>
        <a:p>
          <a:r>
            <a:rPr lang="en-ZA" sz="1800" b="1" dirty="0"/>
            <a:t>Conduct detailed analysis</a:t>
          </a:r>
        </a:p>
      </dgm:t>
    </dgm:pt>
    <dgm:pt modelId="{B936754C-A8E0-4862-A8F1-DA0EFA6683B5}" type="parTrans" cxnId="{5253BA7B-872E-4613-82D1-3AB5189E5E07}">
      <dgm:prSet/>
      <dgm:spPr/>
      <dgm:t>
        <a:bodyPr/>
        <a:lstStyle/>
        <a:p>
          <a:endParaRPr lang="en-ZA"/>
        </a:p>
      </dgm:t>
    </dgm:pt>
    <dgm:pt modelId="{0E3397F7-B9F8-4231-87F4-7C13B55463F5}" type="sibTrans" cxnId="{5253BA7B-872E-4613-82D1-3AB5189E5E07}">
      <dgm:prSet/>
      <dgm:spPr/>
      <dgm:t>
        <a:bodyPr/>
        <a:lstStyle/>
        <a:p>
          <a:endParaRPr lang="en-ZA"/>
        </a:p>
      </dgm:t>
    </dgm:pt>
    <dgm:pt modelId="{C6D741A8-EF60-447D-AE61-F6D90A9BD251}">
      <dgm:prSet custT="1"/>
      <dgm:spPr/>
      <dgm:t>
        <a:bodyPr/>
        <a:lstStyle/>
        <a:p>
          <a:r>
            <a:rPr lang="en-ZA" sz="1800" b="1" dirty="0"/>
            <a:t>MOI STEP 2:</a:t>
          </a:r>
        </a:p>
        <a:p>
          <a:r>
            <a:rPr lang="en-ZA" sz="1800" b="1" dirty="0"/>
            <a:t>Design an MOI questionnaire or checklist</a:t>
          </a:r>
        </a:p>
      </dgm:t>
    </dgm:pt>
    <dgm:pt modelId="{72000859-BABE-4675-AF67-AF83F8D206AD}" type="parTrans" cxnId="{CF3E63CB-EB56-4BC9-B8AF-4DC8DCC7FB13}">
      <dgm:prSet/>
      <dgm:spPr/>
      <dgm:t>
        <a:bodyPr/>
        <a:lstStyle/>
        <a:p>
          <a:endParaRPr lang="en-ZA"/>
        </a:p>
      </dgm:t>
    </dgm:pt>
    <dgm:pt modelId="{0C24A769-FFD9-4215-85FC-F3084767BCF1}" type="sibTrans" cxnId="{CF3E63CB-EB56-4BC9-B8AF-4DC8DCC7FB13}">
      <dgm:prSet/>
      <dgm:spPr/>
      <dgm:t>
        <a:bodyPr/>
        <a:lstStyle/>
        <a:p>
          <a:endParaRPr lang="en-ZA"/>
        </a:p>
      </dgm:t>
    </dgm:pt>
    <dgm:pt modelId="{C2618965-B4E5-46AC-9A6B-1E97E58C1173}" type="pres">
      <dgm:prSet presAssocID="{1FA4830E-CAD9-44E7-9E5E-D2F295AB352D}" presName="CompostProcess" presStyleCnt="0">
        <dgm:presLayoutVars>
          <dgm:dir/>
          <dgm:resizeHandles val="exact"/>
        </dgm:presLayoutVars>
      </dgm:prSet>
      <dgm:spPr/>
    </dgm:pt>
    <dgm:pt modelId="{E665A23D-D426-4B57-AE71-796D415E9466}" type="pres">
      <dgm:prSet presAssocID="{1FA4830E-CAD9-44E7-9E5E-D2F295AB352D}" presName="arrow" presStyleLbl="bgShp" presStyleIdx="0" presStyleCnt="1"/>
      <dgm:spPr/>
    </dgm:pt>
    <dgm:pt modelId="{6F422981-A0E4-47BB-92C1-C02AF7F5796B}" type="pres">
      <dgm:prSet presAssocID="{1FA4830E-CAD9-44E7-9E5E-D2F295AB352D}" presName="linearProcess" presStyleCnt="0"/>
      <dgm:spPr/>
    </dgm:pt>
    <dgm:pt modelId="{3AB28EAF-D30B-4056-A824-FE8C2ED41EB2}" type="pres">
      <dgm:prSet presAssocID="{725723C1-8545-44A3-AA21-4CB1A6DEFF49}" presName="textNode" presStyleLbl="node1" presStyleIdx="0" presStyleCnt="4">
        <dgm:presLayoutVars>
          <dgm:bulletEnabled val="1"/>
        </dgm:presLayoutVars>
      </dgm:prSet>
      <dgm:spPr/>
    </dgm:pt>
    <dgm:pt modelId="{A15924C6-F5DA-4A1C-8B95-0EA71969CA7A}" type="pres">
      <dgm:prSet presAssocID="{AA3DA188-AF6D-4C8E-AF55-943E4019D1AA}" presName="sibTrans" presStyleCnt="0"/>
      <dgm:spPr/>
    </dgm:pt>
    <dgm:pt modelId="{15AE97E6-EC5C-414F-B06F-48D48DFB9C92}" type="pres">
      <dgm:prSet presAssocID="{C6D741A8-EF60-447D-AE61-F6D90A9BD251}" presName="textNode" presStyleLbl="node1" presStyleIdx="1" presStyleCnt="4">
        <dgm:presLayoutVars>
          <dgm:bulletEnabled val="1"/>
        </dgm:presLayoutVars>
      </dgm:prSet>
      <dgm:spPr/>
    </dgm:pt>
    <dgm:pt modelId="{2133DD3E-3D93-406E-8273-820B4B131991}" type="pres">
      <dgm:prSet presAssocID="{0C24A769-FFD9-4215-85FC-F3084767BCF1}" presName="sibTrans" presStyleCnt="0"/>
      <dgm:spPr/>
    </dgm:pt>
    <dgm:pt modelId="{FEDA8FE0-FEB2-4611-B9EC-B033BF914592}" type="pres">
      <dgm:prSet presAssocID="{1F8B8443-7563-4F0A-9909-16B60CD590E6}" presName="textNode" presStyleLbl="node1" presStyleIdx="2" presStyleCnt="4">
        <dgm:presLayoutVars>
          <dgm:bulletEnabled val="1"/>
        </dgm:presLayoutVars>
      </dgm:prSet>
      <dgm:spPr/>
    </dgm:pt>
    <dgm:pt modelId="{17E10301-9B49-48B9-BA09-EF914887CF97}" type="pres">
      <dgm:prSet presAssocID="{A54D2725-8BC3-48E1-AE28-463094BA0B41}" presName="sibTrans" presStyleCnt="0"/>
      <dgm:spPr/>
    </dgm:pt>
    <dgm:pt modelId="{2BD174A8-2D93-4F28-8F8E-5FC97D90DC99}" type="pres">
      <dgm:prSet presAssocID="{9EED6BFB-2D36-4890-9989-138B9E4FD756}" presName="textNode" presStyleLbl="node1" presStyleIdx="3" presStyleCnt="4">
        <dgm:presLayoutVars>
          <dgm:bulletEnabled val="1"/>
        </dgm:presLayoutVars>
      </dgm:prSet>
      <dgm:spPr/>
    </dgm:pt>
  </dgm:ptLst>
  <dgm:cxnLst>
    <dgm:cxn modelId="{F830782C-F6D5-4A2B-BE03-265D5169A6B6}" type="presOf" srcId="{1F8B8443-7563-4F0A-9909-16B60CD590E6}" destId="{FEDA8FE0-FEB2-4611-B9EC-B033BF914592}" srcOrd="0" destOrd="0" presId="urn:microsoft.com/office/officeart/2005/8/layout/hProcess9"/>
    <dgm:cxn modelId="{CE087C6E-70BA-4FBD-A377-C9F6A79DC670}" type="presOf" srcId="{C6D741A8-EF60-447D-AE61-F6D90A9BD251}" destId="{15AE97E6-EC5C-414F-B06F-48D48DFB9C92}" srcOrd="0" destOrd="0" presId="urn:microsoft.com/office/officeart/2005/8/layout/hProcess9"/>
    <dgm:cxn modelId="{5253BA7B-872E-4613-82D1-3AB5189E5E07}" srcId="{1FA4830E-CAD9-44E7-9E5E-D2F295AB352D}" destId="{9EED6BFB-2D36-4890-9989-138B9E4FD756}" srcOrd="3" destOrd="0" parTransId="{B936754C-A8E0-4862-A8F1-DA0EFA6683B5}" sibTransId="{0E3397F7-B9F8-4231-87F4-7C13B55463F5}"/>
    <dgm:cxn modelId="{A8E7827D-3C7E-4145-A05D-85BD1447F8D1}" type="presOf" srcId="{725723C1-8545-44A3-AA21-4CB1A6DEFF49}" destId="{3AB28EAF-D30B-4056-A824-FE8C2ED41EB2}" srcOrd="0" destOrd="0" presId="urn:microsoft.com/office/officeart/2005/8/layout/hProcess9"/>
    <dgm:cxn modelId="{626295BD-3CEA-436C-BB12-6ABD59DAB0D1}" type="presOf" srcId="{9EED6BFB-2D36-4890-9989-138B9E4FD756}" destId="{2BD174A8-2D93-4F28-8F8E-5FC97D90DC99}" srcOrd="0" destOrd="0" presId="urn:microsoft.com/office/officeart/2005/8/layout/hProcess9"/>
    <dgm:cxn modelId="{CF3E63CB-EB56-4BC9-B8AF-4DC8DCC7FB13}" srcId="{1FA4830E-CAD9-44E7-9E5E-D2F295AB352D}" destId="{C6D741A8-EF60-447D-AE61-F6D90A9BD251}" srcOrd="1" destOrd="0" parTransId="{72000859-BABE-4675-AF67-AF83F8D206AD}" sibTransId="{0C24A769-FFD9-4215-85FC-F3084767BCF1}"/>
    <dgm:cxn modelId="{3FCF11CC-9760-46D4-BAAF-2A85578BF25E}" srcId="{1FA4830E-CAD9-44E7-9E5E-D2F295AB352D}" destId="{1F8B8443-7563-4F0A-9909-16B60CD590E6}" srcOrd="2" destOrd="0" parTransId="{53B7FBCA-C874-4641-BACE-A47723F8D5F1}" sibTransId="{A54D2725-8BC3-48E1-AE28-463094BA0B41}"/>
    <dgm:cxn modelId="{6D298AD0-0886-48B2-A5E6-28B300502A31}" type="presOf" srcId="{1FA4830E-CAD9-44E7-9E5E-D2F295AB352D}" destId="{C2618965-B4E5-46AC-9A6B-1E97E58C1173}" srcOrd="0" destOrd="0" presId="urn:microsoft.com/office/officeart/2005/8/layout/hProcess9"/>
    <dgm:cxn modelId="{6988A6EE-D6A8-494F-8FDD-3FC02179841E}" srcId="{1FA4830E-CAD9-44E7-9E5E-D2F295AB352D}" destId="{725723C1-8545-44A3-AA21-4CB1A6DEFF49}" srcOrd="0" destOrd="0" parTransId="{052812C7-CC27-402E-8DE6-D7349350F0A6}" sibTransId="{AA3DA188-AF6D-4C8E-AF55-943E4019D1AA}"/>
    <dgm:cxn modelId="{7541208C-3E0F-48EA-826E-09CBA835B382}" type="presParOf" srcId="{C2618965-B4E5-46AC-9A6B-1E97E58C1173}" destId="{E665A23D-D426-4B57-AE71-796D415E9466}" srcOrd="0" destOrd="0" presId="urn:microsoft.com/office/officeart/2005/8/layout/hProcess9"/>
    <dgm:cxn modelId="{D10D1AC2-8230-45EF-98B5-3A024BA6D19D}" type="presParOf" srcId="{C2618965-B4E5-46AC-9A6B-1E97E58C1173}" destId="{6F422981-A0E4-47BB-92C1-C02AF7F5796B}" srcOrd="1" destOrd="0" presId="urn:microsoft.com/office/officeart/2005/8/layout/hProcess9"/>
    <dgm:cxn modelId="{622A0E34-AB79-4D06-8EF7-745682A8935A}" type="presParOf" srcId="{6F422981-A0E4-47BB-92C1-C02AF7F5796B}" destId="{3AB28EAF-D30B-4056-A824-FE8C2ED41EB2}" srcOrd="0" destOrd="0" presId="urn:microsoft.com/office/officeart/2005/8/layout/hProcess9"/>
    <dgm:cxn modelId="{2F3CDDBC-69A0-42BD-B3F4-4DA0578478AC}" type="presParOf" srcId="{6F422981-A0E4-47BB-92C1-C02AF7F5796B}" destId="{A15924C6-F5DA-4A1C-8B95-0EA71969CA7A}" srcOrd="1" destOrd="0" presId="urn:microsoft.com/office/officeart/2005/8/layout/hProcess9"/>
    <dgm:cxn modelId="{076B50E8-68F5-4593-A984-C3D87B75CCF2}" type="presParOf" srcId="{6F422981-A0E4-47BB-92C1-C02AF7F5796B}" destId="{15AE97E6-EC5C-414F-B06F-48D48DFB9C92}" srcOrd="2" destOrd="0" presId="urn:microsoft.com/office/officeart/2005/8/layout/hProcess9"/>
    <dgm:cxn modelId="{26BA362C-9AF8-45F2-8941-BEC3382557CF}" type="presParOf" srcId="{6F422981-A0E4-47BB-92C1-C02AF7F5796B}" destId="{2133DD3E-3D93-406E-8273-820B4B131991}" srcOrd="3" destOrd="0" presId="urn:microsoft.com/office/officeart/2005/8/layout/hProcess9"/>
    <dgm:cxn modelId="{F1411D95-12A0-4BBF-866D-648811C4605A}" type="presParOf" srcId="{6F422981-A0E4-47BB-92C1-C02AF7F5796B}" destId="{FEDA8FE0-FEB2-4611-B9EC-B033BF914592}" srcOrd="4" destOrd="0" presId="urn:microsoft.com/office/officeart/2005/8/layout/hProcess9"/>
    <dgm:cxn modelId="{ED16FEFC-D578-452D-82E3-ADB3E540FD6A}" type="presParOf" srcId="{6F422981-A0E4-47BB-92C1-C02AF7F5796B}" destId="{17E10301-9B49-48B9-BA09-EF914887CF97}" srcOrd="5" destOrd="0" presId="urn:microsoft.com/office/officeart/2005/8/layout/hProcess9"/>
    <dgm:cxn modelId="{917DE741-40A6-47DD-846A-AE57E3AED65B}" type="presParOf" srcId="{6F422981-A0E4-47BB-92C1-C02AF7F5796B}" destId="{2BD174A8-2D93-4F28-8F8E-5FC97D90DC9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F36B57-9A39-46B6-9476-9E35D2393FDC}"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ZA"/>
        </a:p>
      </dgm:t>
    </dgm:pt>
    <dgm:pt modelId="{10DB2024-ED62-488C-AFD0-04239D518DCE}">
      <dgm:prSet phldrT="[Text]" custT="1"/>
      <dgm:spPr/>
      <dgm:t>
        <a:bodyPr/>
        <a:lstStyle/>
        <a:p>
          <a:r>
            <a:rPr lang="en-ZA" sz="2400" b="1" dirty="0"/>
            <a:t>Step 1: Estimate potential sales</a:t>
          </a:r>
        </a:p>
      </dgm:t>
    </dgm:pt>
    <dgm:pt modelId="{F9EC82B2-C99D-42E1-A4AC-31BA22153AE4}" type="parTrans" cxnId="{9FADC9DB-52A0-4FEA-8149-986FB5927DCA}">
      <dgm:prSet/>
      <dgm:spPr/>
      <dgm:t>
        <a:bodyPr/>
        <a:lstStyle/>
        <a:p>
          <a:endParaRPr lang="en-ZA"/>
        </a:p>
      </dgm:t>
    </dgm:pt>
    <dgm:pt modelId="{19FF1F3F-3AA5-409E-878F-DB020A0F891B}" type="sibTrans" cxnId="{9FADC9DB-52A0-4FEA-8149-986FB5927DCA}">
      <dgm:prSet/>
      <dgm:spPr/>
      <dgm:t>
        <a:bodyPr/>
        <a:lstStyle/>
        <a:p>
          <a:endParaRPr lang="en-ZA"/>
        </a:p>
      </dgm:t>
    </dgm:pt>
    <dgm:pt modelId="{243D5007-1A94-4FFA-B0CF-4D55F6B6015E}">
      <dgm:prSet phldrT="[Text]"/>
      <dgm:spPr/>
      <dgm:t>
        <a:bodyPr/>
        <a:lstStyle/>
        <a:p>
          <a:r>
            <a:rPr lang="en-ZA" b="1" dirty="0"/>
            <a:t>Step 3: Estimate costs and loss</a:t>
          </a:r>
        </a:p>
      </dgm:t>
    </dgm:pt>
    <dgm:pt modelId="{CD52A993-E405-415B-A409-F32DB9E8B2A9}" type="parTrans" cxnId="{DBF71544-B032-412E-8B1B-BDB302A6C6FE}">
      <dgm:prSet/>
      <dgm:spPr/>
      <dgm:t>
        <a:bodyPr/>
        <a:lstStyle/>
        <a:p>
          <a:endParaRPr lang="en-ZA"/>
        </a:p>
      </dgm:t>
    </dgm:pt>
    <dgm:pt modelId="{87A0752A-57DB-43C7-BF3C-1BD0609621A4}" type="sibTrans" cxnId="{DBF71544-B032-412E-8B1B-BDB302A6C6FE}">
      <dgm:prSet/>
      <dgm:spPr/>
      <dgm:t>
        <a:bodyPr/>
        <a:lstStyle/>
        <a:p>
          <a:endParaRPr lang="en-ZA"/>
        </a:p>
      </dgm:t>
    </dgm:pt>
    <dgm:pt modelId="{4EBD51DF-06B9-4B51-9CEA-E95E721F9A30}">
      <dgm:prSet phldrT="[Text]"/>
      <dgm:spPr/>
      <dgm:t>
        <a:bodyPr/>
        <a:lstStyle/>
        <a:p>
          <a:r>
            <a:rPr lang="en-ZA" b="1" dirty="0"/>
            <a:t>Step 4: Apply the forecasts</a:t>
          </a:r>
        </a:p>
      </dgm:t>
    </dgm:pt>
    <dgm:pt modelId="{4197AF1C-EBD8-4879-B658-CC3C2F363432}" type="parTrans" cxnId="{13D3F0BF-780E-41FA-BEC1-8F64CE973B7F}">
      <dgm:prSet/>
      <dgm:spPr/>
      <dgm:t>
        <a:bodyPr/>
        <a:lstStyle/>
        <a:p>
          <a:endParaRPr lang="en-ZA"/>
        </a:p>
      </dgm:t>
    </dgm:pt>
    <dgm:pt modelId="{CD6E56B0-3F57-4AFC-8700-BA7101DD6DF3}" type="sibTrans" cxnId="{13D3F0BF-780E-41FA-BEC1-8F64CE973B7F}">
      <dgm:prSet/>
      <dgm:spPr/>
      <dgm:t>
        <a:bodyPr/>
        <a:lstStyle/>
        <a:p>
          <a:endParaRPr lang="en-ZA"/>
        </a:p>
      </dgm:t>
    </dgm:pt>
    <dgm:pt modelId="{2A5B0E66-EDF4-4891-B10F-DF09B22B195A}">
      <dgm:prSet/>
      <dgm:spPr/>
      <dgm:t>
        <a:bodyPr/>
        <a:lstStyle/>
        <a:p>
          <a:r>
            <a:rPr lang="en-ZA" b="1"/>
            <a:t>Step 2: Estimate payment timing</a:t>
          </a:r>
          <a:endParaRPr lang="en-ZA" b="1" dirty="0"/>
        </a:p>
      </dgm:t>
    </dgm:pt>
    <dgm:pt modelId="{22CD8E6E-9A70-4B18-90F2-FF2F4E29AA0D}" type="parTrans" cxnId="{D8BCA3B3-D3BD-4FCB-B634-FCC1F3F69913}">
      <dgm:prSet/>
      <dgm:spPr/>
      <dgm:t>
        <a:bodyPr/>
        <a:lstStyle/>
        <a:p>
          <a:endParaRPr lang="en-ZA"/>
        </a:p>
      </dgm:t>
    </dgm:pt>
    <dgm:pt modelId="{BA264032-CE3E-4A39-9FF0-AF4B48199DD1}" type="sibTrans" cxnId="{D8BCA3B3-D3BD-4FCB-B634-FCC1F3F69913}">
      <dgm:prSet/>
      <dgm:spPr/>
      <dgm:t>
        <a:bodyPr/>
        <a:lstStyle/>
        <a:p>
          <a:endParaRPr lang="en-ZA"/>
        </a:p>
      </dgm:t>
    </dgm:pt>
    <dgm:pt modelId="{C801DE31-258D-427A-A22C-0FBF98511939}" type="pres">
      <dgm:prSet presAssocID="{FAF36B57-9A39-46B6-9476-9E35D2393FDC}" presName="linear" presStyleCnt="0">
        <dgm:presLayoutVars>
          <dgm:dir/>
          <dgm:animLvl val="lvl"/>
          <dgm:resizeHandles val="exact"/>
        </dgm:presLayoutVars>
      </dgm:prSet>
      <dgm:spPr/>
    </dgm:pt>
    <dgm:pt modelId="{ECE26580-F725-4785-8EC0-987444C07C7C}" type="pres">
      <dgm:prSet presAssocID="{10DB2024-ED62-488C-AFD0-04239D518DCE}" presName="parentLin" presStyleCnt="0"/>
      <dgm:spPr/>
    </dgm:pt>
    <dgm:pt modelId="{DCB68FDF-4A4A-41DC-891B-FBD059D90684}" type="pres">
      <dgm:prSet presAssocID="{10DB2024-ED62-488C-AFD0-04239D518DCE}" presName="parentLeftMargin" presStyleLbl="node1" presStyleIdx="0" presStyleCnt="4"/>
      <dgm:spPr/>
    </dgm:pt>
    <dgm:pt modelId="{6661F1F9-250A-4DEA-81A6-F117D768535B}" type="pres">
      <dgm:prSet presAssocID="{10DB2024-ED62-488C-AFD0-04239D518DCE}" presName="parentText" presStyleLbl="node1" presStyleIdx="0" presStyleCnt="4">
        <dgm:presLayoutVars>
          <dgm:chMax val="0"/>
          <dgm:bulletEnabled val="1"/>
        </dgm:presLayoutVars>
      </dgm:prSet>
      <dgm:spPr/>
    </dgm:pt>
    <dgm:pt modelId="{72980141-8755-4F82-BC7F-D336525BBB65}" type="pres">
      <dgm:prSet presAssocID="{10DB2024-ED62-488C-AFD0-04239D518DCE}" presName="negativeSpace" presStyleCnt="0"/>
      <dgm:spPr/>
    </dgm:pt>
    <dgm:pt modelId="{49E44C6F-881B-4942-B944-ED9C535F8F0D}" type="pres">
      <dgm:prSet presAssocID="{10DB2024-ED62-488C-AFD0-04239D518DCE}" presName="childText" presStyleLbl="conFgAcc1" presStyleIdx="0" presStyleCnt="4">
        <dgm:presLayoutVars>
          <dgm:bulletEnabled val="1"/>
        </dgm:presLayoutVars>
      </dgm:prSet>
      <dgm:spPr/>
    </dgm:pt>
    <dgm:pt modelId="{32CB2227-95A1-4609-BF02-B4F777EA8154}" type="pres">
      <dgm:prSet presAssocID="{19FF1F3F-3AA5-409E-878F-DB020A0F891B}" presName="spaceBetweenRectangles" presStyleCnt="0"/>
      <dgm:spPr/>
    </dgm:pt>
    <dgm:pt modelId="{5782CA21-4994-49ED-BFB2-98FEA0300D6E}" type="pres">
      <dgm:prSet presAssocID="{2A5B0E66-EDF4-4891-B10F-DF09B22B195A}" presName="parentLin" presStyleCnt="0"/>
      <dgm:spPr/>
    </dgm:pt>
    <dgm:pt modelId="{900DABFC-059A-4404-A521-E150A76D4720}" type="pres">
      <dgm:prSet presAssocID="{2A5B0E66-EDF4-4891-B10F-DF09B22B195A}" presName="parentLeftMargin" presStyleLbl="node1" presStyleIdx="0" presStyleCnt="4"/>
      <dgm:spPr/>
    </dgm:pt>
    <dgm:pt modelId="{BD511ED5-DE2E-47EB-93EA-328A92A6EDCD}" type="pres">
      <dgm:prSet presAssocID="{2A5B0E66-EDF4-4891-B10F-DF09B22B195A}" presName="parentText" presStyleLbl="node1" presStyleIdx="1" presStyleCnt="4">
        <dgm:presLayoutVars>
          <dgm:chMax val="0"/>
          <dgm:bulletEnabled val="1"/>
        </dgm:presLayoutVars>
      </dgm:prSet>
      <dgm:spPr/>
    </dgm:pt>
    <dgm:pt modelId="{5C132FB7-882E-4A37-B66B-E2F87FA5BF3B}" type="pres">
      <dgm:prSet presAssocID="{2A5B0E66-EDF4-4891-B10F-DF09B22B195A}" presName="negativeSpace" presStyleCnt="0"/>
      <dgm:spPr/>
    </dgm:pt>
    <dgm:pt modelId="{DD120AB6-AD22-4F2D-9DB9-08C030823CE4}" type="pres">
      <dgm:prSet presAssocID="{2A5B0E66-EDF4-4891-B10F-DF09B22B195A}" presName="childText" presStyleLbl="conFgAcc1" presStyleIdx="1" presStyleCnt="4">
        <dgm:presLayoutVars>
          <dgm:bulletEnabled val="1"/>
        </dgm:presLayoutVars>
      </dgm:prSet>
      <dgm:spPr/>
    </dgm:pt>
    <dgm:pt modelId="{8C4FDF56-BEAC-4FEF-A8BB-B9E201D60423}" type="pres">
      <dgm:prSet presAssocID="{BA264032-CE3E-4A39-9FF0-AF4B48199DD1}" presName="spaceBetweenRectangles" presStyleCnt="0"/>
      <dgm:spPr/>
    </dgm:pt>
    <dgm:pt modelId="{8296AEE4-E95D-4E6B-9748-B3276B00BE92}" type="pres">
      <dgm:prSet presAssocID="{243D5007-1A94-4FFA-B0CF-4D55F6B6015E}" presName="parentLin" presStyleCnt="0"/>
      <dgm:spPr/>
    </dgm:pt>
    <dgm:pt modelId="{C8D993FB-8DEF-4279-9738-437355DED909}" type="pres">
      <dgm:prSet presAssocID="{243D5007-1A94-4FFA-B0CF-4D55F6B6015E}" presName="parentLeftMargin" presStyleLbl="node1" presStyleIdx="1" presStyleCnt="4"/>
      <dgm:spPr/>
    </dgm:pt>
    <dgm:pt modelId="{46022AB2-784E-4770-A74D-A77BD836CECF}" type="pres">
      <dgm:prSet presAssocID="{243D5007-1A94-4FFA-B0CF-4D55F6B6015E}" presName="parentText" presStyleLbl="node1" presStyleIdx="2" presStyleCnt="4">
        <dgm:presLayoutVars>
          <dgm:chMax val="0"/>
          <dgm:bulletEnabled val="1"/>
        </dgm:presLayoutVars>
      </dgm:prSet>
      <dgm:spPr/>
    </dgm:pt>
    <dgm:pt modelId="{E9D224F3-BB99-4287-B60C-9F66D718E5F9}" type="pres">
      <dgm:prSet presAssocID="{243D5007-1A94-4FFA-B0CF-4D55F6B6015E}" presName="negativeSpace" presStyleCnt="0"/>
      <dgm:spPr/>
    </dgm:pt>
    <dgm:pt modelId="{B3EEF30A-02D9-4803-BA95-B49883BDC12D}" type="pres">
      <dgm:prSet presAssocID="{243D5007-1A94-4FFA-B0CF-4D55F6B6015E}" presName="childText" presStyleLbl="conFgAcc1" presStyleIdx="2" presStyleCnt="4">
        <dgm:presLayoutVars>
          <dgm:bulletEnabled val="1"/>
        </dgm:presLayoutVars>
      </dgm:prSet>
      <dgm:spPr/>
    </dgm:pt>
    <dgm:pt modelId="{3F4693F8-1505-47D4-B2E9-0D885051A75D}" type="pres">
      <dgm:prSet presAssocID="{87A0752A-57DB-43C7-BF3C-1BD0609621A4}" presName="spaceBetweenRectangles" presStyleCnt="0"/>
      <dgm:spPr/>
    </dgm:pt>
    <dgm:pt modelId="{268EBD18-A77E-4A59-ACB6-DAB71EFCC544}" type="pres">
      <dgm:prSet presAssocID="{4EBD51DF-06B9-4B51-9CEA-E95E721F9A30}" presName="parentLin" presStyleCnt="0"/>
      <dgm:spPr/>
    </dgm:pt>
    <dgm:pt modelId="{B4C8E885-FB0D-445E-947A-3DCE202E9617}" type="pres">
      <dgm:prSet presAssocID="{4EBD51DF-06B9-4B51-9CEA-E95E721F9A30}" presName="parentLeftMargin" presStyleLbl="node1" presStyleIdx="2" presStyleCnt="4"/>
      <dgm:spPr/>
    </dgm:pt>
    <dgm:pt modelId="{153AB9BD-268E-4175-8ED7-D3E4940E101A}" type="pres">
      <dgm:prSet presAssocID="{4EBD51DF-06B9-4B51-9CEA-E95E721F9A30}" presName="parentText" presStyleLbl="node1" presStyleIdx="3" presStyleCnt="4">
        <dgm:presLayoutVars>
          <dgm:chMax val="0"/>
          <dgm:bulletEnabled val="1"/>
        </dgm:presLayoutVars>
      </dgm:prSet>
      <dgm:spPr/>
    </dgm:pt>
    <dgm:pt modelId="{4A7CFCED-10FC-4864-948E-6DF20B026AB5}" type="pres">
      <dgm:prSet presAssocID="{4EBD51DF-06B9-4B51-9CEA-E95E721F9A30}" presName="negativeSpace" presStyleCnt="0"/>
      <dgm:spPr/>
    </dgm:pt>
    <dgm:pt modelId="{17F1970F-A7B4-4A2B-8786-3353C82ADA7A}" type="pres">
      <dgm:prSet presAssocID="{4EBD51DF-06B9-4B51-9CEA-E95E721F9A30}" presName="childText" presStyleLbl="conFgAcc1" presStyleIdx="3" presStyleCnt="4">
        <dgm:presLayoutVars>
          <dgm:bulletEnabled val="1"/>
        </dgm:presLayoutVars>
      </dgm:prSet>
      <dgm:spPr/>
    </dgm:pt>
  </dgm:ptLst>
  <dgm:cxnLst>
    <dgm:cxn modelId="{3332560A-387B-4092-ACCA-836B2E88E651}" type="presOf" srcId="{2A5B0E66-EDF4-4891-B10F-DF09B22B195A}" destId="{BD511ED5-DE2E-47EB-93EA-328A92A6EDCD}" srcOrd="1" destOrd="0" presId="urn:microsoft.com/office/officeart/2005/8/layout/list1"/>
    <dgm:cxn modelId="{4C14281C-BF24-4BA0-ADA9-480B2EC81C5D}" type="presOf" srcId="{10DB2024-ED62-488C-AFD0-04239D518DCE}" destId="{6661F1F9-250A-4DEA-81A6-F117D768535B}" srcOrd="1" destOrd="0" presId="urn:microsoft.com/office/officeart/2005/8/layout/list1"/>
    <dgm:cxn modelId="{35250821-12AD-487B-8A6E-02CBD9D2E597}" type="presOf" srcId="{2A5B0E66-EDF4-4891-B10F-DF09B22B195A}" destId="{900DABFC-059A-4404-A521-E150A76D4720}" srcOrd="0" destOrd="0" presId="urn:microsoft.com/office/officeart/2005/8/layout/list1"/>
    <dgm:cxn modelId="{DBF71544-B032-412E-8B1B-BDB302A6C6FE}" srcId="{FAF36B57-9A39-46B6-9476-9E35D2393FDC}" destId="{243D5007-1A94-4FFA-B0CF-4D55F6B6015E}" srcOrd="2" destOrd="0" parTransId="{CD52A993-E405-415B-A409-F32DB9E8B2A9}" sibTransId="{87A0752A-57DB-43C7-BF3C-1BD0609621A4}"/>
    <dgm:cxn modelId="{BA567F65-BFE5-429F-A13A-44559C5369D7}" type="presOf" srcId="{FAF36B57-9A39-46B6-9476-9E35D2393FDC}" destId="{C801DE31-258D-427A-A22C-0FBF98511939}" srcOrd="0" destOrd="0" presId="urn:microsoft.com/office/officeart/2005/8/layout/list1"/>
    <dgm:cxn modelId="{39707F8A-306F-4A8E-88B7-29A00CE24373}" type="presOf" srcId="{243D5007-1A94-4FFA-B0CF-4D55F6B6015E}" destId="{46022AB2-784E-4770-A74D-A77BD836CECF}" srcOrd="1" destOrd="0" presId="urn:microsoft.com/office/officeart/2005/8/layout/list1"/>
    <dgm:cxn modelId="{D8BCA3B3-D3BD-4FCB-B634-FCC1F3F69913}" srcId="{FAF36B57-9A39-46B6-9476-9E35D2393FDC}" destId="{2A5B0E66-EDF4-4891-B10F-DF09B22B195A}" srcOrd="1" destOrd="0" parTransId="{22CD8E6E-9A70-4B18-90F2-FF2F4E29AA0D}" sibTransId="{BA264032-CE3E-4A39-9FF0-AF4B48199DD1}"/>
    <dgm:cxn modelId="{13D3F0BF-780E-41FA-BEC1-8F64CE973B7F}" srcId="{FAF36B57-9A39-46B6-9476-9E35D2393FDC}" destId="{4EBD51DF-06B9-4B51-9CEA-E95E721F9A30}" srcOrd="3" destOrd="0" parTransId="{4197AF1C-EBD8-4879-B658-CC3C2F363432}" sibTransId="{CD6E56B0-3F57-4AFC-8700-BA7101DD6DF3}"/>
    <dgm:cxn modelId="{0C6333CC-E46E-4073-9B96-94A6766F8C46}" type="presOf" srcId="{10DB2024-ED62-488C-AFD0-04239D518DCE}" destId="{DCB68FDF-4A4A-41DC-891B-FBD059D90684}" srcOrd="0" destOrd="0" presId="urn:microsoft.com/office/officeart/2005/8/layout/list1"/>
    <dgm:cxn modelId="{5B2E05D6-653A-4F6F-AFC4-143EBEFF2DEB}" type="presOf" srcId="{243D5007-1A94-4FFA-B0CF-4D55F6B6015E}" destId="{C8D993FB-8DEF-4279-9738-437355DED909}" srcOrd="0" destOrd="0" presId="urn:microsoft.com/office/officeart/2005/8/layout/list1"/>
    <dgm:cxn modelId="{937E7FD8-F888-40CF-881A-A75D07652BE2}" type="presOf" srcId="{4EBD51DF-06B9-4B51-9CEA-E95E721F9A30}" destId="{B4C8E885-FB0D-445E-947A-3DCE202E9617}" srcOrd="0" destOrd="0" presId="urn:microsoft.com/office/officeart/2005/8/layout/list1"/>
    <dgm:cxn modelId="{BAFE17DB-56A7-41D9-A757-A81FE30F2E43}" type="presOf" srcId="{4EBD51DF-06B9-4B51-9CEA-E95E721F9A30}" destId="{153AB9BD-268E-4175-8ED7-D3E4940E101A}" srcOrd="1" destOrd="0" presId="urn:microsoft.com/office/officeart/2005/8/layout/list1"/>
    <dgm:cxn modelId="{9FADC9DB-52A0-4FEA-8149-986FB5927DCA}" srcId="{FAF36B57-9A39-46B6-9476-9E35D2393FDC}" destId="{10DB2024-ED62-488C-AFD0-04239D518DCE}" srcOrd="0" destOrd="0" parTransId="{F9EC82B2-C99D-42E1-A4AC-31BA22153AE4}" sibTransId="{19FF1F3F-3AA5-409E-878F-DB020A0F891B}"/>
    <dgm:cxn modelId="{A6F0125A-016A-4BBF-95E8-05FBA8E231DD}" type="presParOf" srcId="{C801DE31-258D-427A-A22C-0FBF98511939}" destId="{ECE26580-F725-4785-8EC0-987444C07C7C}" srcOrd="0" destOrd="0" presId="urn:microsoft.com/office/officeart/2005/8/layout/list1"/>
    <dgm:cxn modelId="{436ACCEE-D712-4C31-ABA5-D354B6272A4C}" type="presParOf" srcId="{ECE26580-F725-4785-8EC0-987444C07C7C}" destId="{DCB68FDF-4A4A-41DC-891B-FBD059D90684}" srcOrd="0" destOrd="0" presId="urn:microsoft.com/office/officeart/2005/8/layout/list1"/>
    <dgm:cxn modelId="{8B439024-AF33-46A3-A8EF-4E483E73BCBF}" type="presParOf" srcId="{ECE26580-F725-4785-8EC0-987444C07C7C}" destId="{6661F1F9-250A-4DEA-81A6-F117D768535B}" srcOrd="1" destOrd="0" presId="urn:microsoft.com/office/officeart/2005/8/layout/list1"/>
    <dgm:cxn modelId="{81979CE0-CE9F-47C2-922A-2A54E79E7126}" type="presParOf" srcId="{C801DE31-258D-427A-A22C-0FBF98511939}" destId="{72980141-8755-4F82-BC7F-D336525BBB65}" srcOrd="1" destOrd="0" presId="urn:microsoft.com/office/officeart/2005/8/layout/list1"/>
    <dgm:cxn modelId="{74A1FD1B-00F4-4D51-8667-5437BCB756FD}" type="presParOf" srcId="{C801DE31-258D-427A-A22C-0FBF98511939}" destId="{49E44C6F-881B-4942-B944-ED9C535F8F0D}" srcOrd="2" destOrd="0" presId="urn:microsoft.com/office/officeart/2005/8/layout/list1"/>
    <dgm:cxn modelId="{51E5EF95-A659-4161-ADAA-B59ADB7E5964}" type="presParOf" srcId="{C801DE31-258D-427A-A22C-0FBF98511939}" destId="{32CB2227-95A1-4609-BF02-B4F777EA8154}" srcOrd="3" destOrd="0" presId="urn:microsoft.com/office/officeart/2005/8/layout/list1"/>
    <dgm:cxn modelId="{9C34BF41-7FBE-414A-BCFA-3EE3F23F82EE}" type="presParOf" srcId="{C801DE31-258D-427A-A22C-0FBF98511939}" destId="{5782CA21-4994-49ED-BFB2-98FEA0300D6E}" srcOrd="4" destOrd="0" presId="urn:microsoft.com/office/officeart/2005/8/layout/list1"/>
    <dgm:cxn modelId="{E6448B04-AAA4-48F1-BE69-86095415E5E0}" type="presParOf" srcId="{5782CA21-4994-49ED-BFB2-98FEA0300D6E}" destId="{900DABFC-059A-4404-A521-E150A76D4720}" srcOrd="0" destOrd="0" presId="urn:microsoft.com/office/officeart/2005/8/layout/list1"/>
    <dgm:cxn modelId="{0E2BD229-0F1C-40AD-AA23-F2B528432196}" type="presParOf" srcId="{5782CA21-4994-49ED-BFB2-98FEA0300D6E}" destId="{BD511ED5-DE2E-47EB-93EA-328A92A6EDCD}" srcOrd="1" destOrd="0" presId="urn:microsoft.com/office/officeart/2005/8/layout/list1"/>
    <dgm:cxn modelId="{8734C024-BC38-4F23-8CAB-7F2B0DA9FD35}" type="presParOf" srcId="{C801DE31-258D-427A-A22C-0FBF98511939}" destId="{5C132FB7-882E-4A37-B66B-E2F87FA5BF3B}" srcOrd="5" destOrd="0" presId="urn:microsoft.com/office/officeart/2005/8/layout/list1"/>
    <dgm:cxn modelId="{8CC9B22E-11DF-418E-924C-77EAF8F15000}" type="presParOf" srcId="{C801DE31-258D-427A-A22C-0FBF98511939}" destId="{DD120AB6-AD22-4F2D-9DB9-08C030823CE4}" srcOrd="6" destOrd="0" presId="urn:microsoft.com/office/officeart/2005/8/layout/list1"/>
    <dgm:cxn modelId="{873574C0-414B-4413-83FA-574961297BD1}" type="presParOf" srcId="{C801DE31-258D-427A-A22C-0FBF98511939}" destId="{8C4FDF56-BEAC-4FEF-A8BB-B9E201D60423}" srcOrd="7" destOrd="0" presId="urn:microsoft.com/office/officeart/2005/8/layout/list1"/>
    <dgm:cxn modelId="{8D9CADCC-4095-4682-BE18-C0BB143290AB}" type="presParOf" srcId="{C801DE31-258D-427A-A22C-0FBF98511939}" destId="{8296AEE4-E95D-4E6B-9748-B3276B00BE92}" srcOrd="8" destOrd="0" presId="urn:microsoft.com/office/officeart/2005/8/layout/list1"/>
    <dgm:cxn modelId="{170C6E92-6DA5-4360-976B-1BA41ED0408E}" type="presParOf" srcId="{8296AEE4-E95D-4E6B-9748-B3276B00BE92}" destId="{C8D993FB-8DEF-4279-9738-437355DED909}" srcOrd="0" destOrd="0" presId="urn:microsoft.com/office/officeart/2005/8/layout/list1"/>
    <dgm:cxn modelId="{DD668D68-50E2-4B3E-AF26-C1704083521D}" type="presParOf" srcId="{8296AEE4-E95D-4E6B-9748-B3276B00BE92}" destId="{46022AB2-784E-4770-A74D-A77BD836CECF}" srcOrd="1" destOrd="0" presId="urn:microsoft.com/office/officeart/2005/8/layout/list1"/>
    <dgm:cxn modelId="{9D73D1A7-C09A-47CE-80AD-FE403674D368}" type="presParOf" srcId="{C801DE31-258D-427A-A22C-0FBF98511939}" destId="{E9D224F3-BB99-4287-B60C-9F66D718E5F9}" srcOrd="9" destOrd="0" presId="urn:microsoft.com/office/officeart/2005/8/layout/list1"/>
    <dgm:cxn modelId="{B8BB1DEF-27E5-4DD0-A08D-8AC9A15AE7C8}" type="presParOf" srcId="{C801DE31-258D-427A-A22C-0FBF98511939}" destId="{B3EEF30A-02D9-4803-BA95-B49883BDC12D}" srcOrd="10" destOrd="0" presId="urn:microsoft.com/office/officeart/2005/8/layout/list1"/>
    <dgm:cxn modelId="{BF808003-999F-4946-B535-15753D001091}" type="presParOf" srcId="{C801DE31-258D-427A-A22C-0FBF98511939}" destId="{3F4693F8-1505-47D4-B2E9-0D885051A75D}" srcOrd="11" destOrd="0" presId="urn:microsoft.com/office/officeart/2005/8/layout/list1"/>
    <dgm:cxn modelId="{8470AF63-F346-4910-88DF-F0575D4B2283}" type="presParOf" srcId="{C801DE31-258D-427A-A22C-0FBF98511939}" destId="{268EBD18-A77E-4A59-ACB6-DAB71EFCC544}" srcOrd="12" destOrd="0" presId="urn:microsoft.com/office/officeart/2005/8/layout/list1"/>
    <dgm:cxn modelId="{20117375-EB26-4FC9-A40F-2D41E665413B}" type="presParOf" srcId="{268EBD18-A77E-4A59-ACB6-DAB71EFCC544}" destId="{B4C8E885-FB0D-445E-947A-3DCE202E9617}" srcOrd="0" destOrd="0" presId="urn:microsoft.com/office/officeart/2005/8/layout/list1"/>
    <dgm:cxn modelId="{8B0BEB60-3F2C-4BD4-B2DD-ED02048D4C93}" type="presParOf" srcId="{268EBD18-A77E-4A59-ACB6-DAB71EFCC544}" destId="{153AB9BD-268E-4175-8ED7-D3E4940E101A}" srcOrd="1" destOrd="0" presId="urn:microsoft.com/office/officeart/2005/8/layout/list1"/>
    <dgm:cxn modelId="{0794FBCE-3C8C-41EE-8837-51C30A7C9BD4}" type="presParOf" srcId="{C801DE31-258D-427A-A22C-0FBF98511939}" destId="{4A7CFCED-10FC-4864-948E-6DF20B026AB5}" srcOrd="13" destOrd="0" presId="urn:microsoft.com/office/officeart/2005/8/layout/list1"/>
    <dgm:cxn modelId="{69FAC4AD-4C28-4F57-B06C-18C8EA1268D7}" type="presParOf" srcId="{C801DE31-258D-427A-A22C-0FBF98511939}" destId="{17F1970F-A7B4-4A2B-8786-3353C82ADA7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B37F22-64E4-446C-9953-672849E01C1F}" type="doc">
      <dgm:prSet loTypeId="urn:microsoft.com/office/officeart/2005/8/layout/list1" loCatId="list" qsTypeId="urn:microsoft.com/office/officeart/2005/8/quickstyle/simple2" qsCatId="simple" csTypeId="urn:microsoft.com/office/officeart/2005/8/colors/accent1_3" csCatId="accent1" phldr="1"/>
      <dgm:spPr/>
      <dgm:t>
        <a:bodyPr/>
        <a:lstStyle/>
        <a:p>
          <a:endParaRPr lang="en-ZA"/>
        </a:p>
      </dgm:t>
    </dgm:pt>
    <dgm:pt modelId="{579EEE92-1483-4F50-B4B9-50E5950B393D}">
      <dgm:prSet phldrT="[Text]" custT="1"/>
      <dgm:spPr/>
      <dgm:t>
        <a:bodyPr/>
        <a:lstStyle/>
        <a:p>
          <a:r>
            <a:rPr lang="en-ZA" sz="1800" b="1"/>
            <a:t>Step 1: Identify all stakeholders</a:t>
          </a:r>
          <a:endParaRPr lang="en-ZA" sz="1800" b="1" dirty="0"/>
        </a:p>
      </dgm:t>
    </dgm:pt>
    <dgm:pt modelId="{3E272297-87FD-4062-AA0F-04728684A178}" type="parTrans" cxnId="{A1391688-067F-48FB-892B-499EBE82337C}">
      <dgm:prSet/>
      <dgm:spPr/>
      <dgm:t>
        <a:bodyPr/>
        <a:lstStyle/>
        <a:p>
          <a:endParaRPr lang="en-ZA"/>
        </a:p>
      </dgm:t>
    </dgm:pt>
    <dgm:pt modelId="{7B68FB73-0854-4B9C-88AF-4CFC0B9BBE59}" type="sibTrans" cxnId="{A1391688-067F-48FB-892B-499EBE82337C}">
      <dgm:prSet/>
      <dgm:spPr/>
      <dgm:t>
        <a:bodyPr/>
        <a:lstStyle/>
        <a:p>
          <a:endParaRPr lang="en-ZA"/>
        </a:p>
      </dgm:t>
    </dgm:pt>
    <dgm:pt modelId="{68897F97-78D4-4830-8839-2BAD55B89F7B}">
      <dgm:prSet phldrT="[Text]" custT="1"/>
      <dgm:spPr/>
      <dgm:t>
        <a:bodyPr/>
        <a:lstStyle/>
        <a:p>
          <a:r>
            <a:rPr lang="en-ZA" sz="1800" b="1"/>
            <a:t>Step 4: Develop action plans</a:t>
          </a:r>
          <a:endParaRPr lang="en-ZA" sz="1800" b="1" dirty="0"/>
        </a:p>
      </dgm:t>
    </dgm:pt>
    <dgm:pt modelId="{AD3ACE17-EDF6-43B9-9E38-B9FC3A7A2A81}" type="parTrans" cxnId="{5D8F9105-89E0-414C-AF80-F20F3C07B149}">
      <dgm:prSet/>
      <dgm:spPr/>
      <dgm:t>
        <a:bodyPr/>
        <a:lstStyle/>
        <a:p>
          <a:endParaRPr lang="en-ZA"/>
        </a:p>
      </dgm:t>
    </dgm:pt>
    <dgm:pt modelId="{6EBFCD6E-E117-41B0-ADCF-24AE90D9B9B3}" type="sibTrans" cxnId="{5D8F9105-89E0-414C-AF80-F20F3C07B149}">
      <dgm:prSet/>
      <dgm:spPr/>
      <dgm:t>
        <a:bodyPr/>
        <a:lstStyle/>
        <a:p>
          <a:endParaRPr lang="en-ZA"/>
        </a:p>
      </dgm:t>
    </dgm:pt>
    <dgm:pt modelId="{20E1A81C-FF4A-488F-9289-1132ADC42F71}">
      <dgm:prSet phldrT="[Text]" custT="1"/>
      <dgm:spPr/>
      <dgm:t>
        <a:bodyPr/>
        <a:lstStyle/>
        <a:p>
          <a:r>
            <a:rPr lang="en-ZA" sz="1800" b="1"/>
            <a:t>Step 5: Identify measurable results</a:t>
          </a:r>
          <a:endParaRPr lang="en-ZA" sz="1800" b="1" dirty="0"/>
        </a:p>
      </dgm:t>
    </dgm:pt>
    <dgm:pt modelId="{F1CADA4D-6068-450A-8ABD-4025E2E5559A}" type="parTrans" cxnId="{23A53D1E-9E1D-4DB9-B038-18CC075E3C8B}">
      <dgm:prSet/>
      <dgm:spPr/>
      <dgm:t>
        <a:bodyPr/>
        <a:lstStyle/>
        <a:p>
          <a:endParaRPr lang="en-ZA"/>
        </a:p>
      </dgm:t>
    </dgm:pt>
    <dgm:pt modelId="{7240F9D9-E0A8-4904-8972-5F860F67F2CB}" type="sibTrans" cxnId="{23A53D1E-9E1D-4DB9-B038-18CC075E3C8B}">
      <dgm:prSet/>
      <dgm:spPr/>
      <dgm:t>
        <a:bodyPr/>
        <a:lstStyle/>
        <a:p>
          <a:endParaRPr lang="en-ZA"/>
        </a:p>
      </dgm:t>
    </dgm:pt>
    <dgm:pt modelId="{8AA64156-0E65-4D88-AC93-72159B453417}">
      <dgm:prSet/>
      <dgm:spPr/>
      <dgm:t>
        <a:bodyPr/>
        <a:lstStyle/>
        <a:p>
          <a:r>
            <a:rPr lang="en-ZA" b="1"/>
            <a:t>Step 2: Define the impact of each relationship</a:t>
          </a:r>
          <a:endParaRPr lang="en-ZA" b="1" dirty="0"/>
        </a:p>
      </dgm:t>
    </dgm:pt>
    <dgm:pt modelId="{DD7AC4D0-946B-4470-B01D-6FDBCE2B77A5}" type="parTrans" cxnId="{1DD469AD-941C-4022-954D-3D2A4C4F0703}">
      <dgm:prSet/>
      <dgm:spPr/>
      <dgm:t>
        <a:bodyPr/>
        <a:lstStyle/>
        <a:p>
          <a:endParaRPr lang="en-ZA"/>
        </a:p>
      </dgm:t>
    </dgm:pt>
    <dgm:pt modelId="{949CA9C9-36BC-4ACC-B467-87646DD68CBB}" type="sibTrans" cxnId="{1DD469AD-941C-4022-954D-3D2A4C4F0703}">
      <dgm:prSet/>
      <dgm:spPr/>
      <dgm:t>
        <a:bodyPr/>
        <a:lstStyle/>
        <a:p>
          <a:endParaRPr lang="en-ZA"/>
        </a:p>
      </dgm:t>
    </dgm:pt>
    <dgm:pt modelId="{68C8B7CD-1989-4E37-B661-FAB268875CFF}">
      <dgm:prSet custT="1"/>
      <dgm:spPr/>
      <dgm:t>
        <a:bodyPr/>
        <a:lstStyle/>
        <a:p>
          <a:r>
            <a:rPr lang="en-ZA" sz="1800" b="1"/>
            <a:t>Step 3: Identify common ground</a:t>
          </a:r>
          <a:endParaRPr lang="en-ZA" sz="1800" b="1" dirty="0"/>
        </a:p>
      </dgm:t>
    </dgm:pt>
    <dgm:pt modelId="{F9F486FA-91C3-48EF-9C89-8F31C4DE72A2}" type="parTrans" cxnId="{ED6DCE4D-ACAD-4701-9328-51DDD73ED100}">
      <dgm:prSet/>
      <dgm:spPr/>
      <dgm:t>
        <a:bodyPr/>
        <a:lstStyle/>
        <a:p>
          <a:endParaRPr lang="en-ZA"/>
        </a:p>
      </dgm:t>
    </dgm:pt>
    <dgm:pt modelId="{C03396E1-5CE7-445D-B96B-F262D185A55E}" type="sibTrans" cxnId="{ED6DCE4D-ACAD-4701-9328-51DDD73ED100}">
      <dgm:prSet/>
      <dgm:spPr/>
      <dgm:t>
        <a:bodyPr/>
        <a:lstStyle/>
        <a:p>
          <a:endParaRPr lang="en-ZA"/>
        </a:p>
      </dgm:t>
    </dgm:pt>
    <dgm:pt modelId="{A09BC47E-EF63-4D75-802E-403A82E9E061}" type="pres">
      <dgm:prSet presAssocID="{B7B37F22-64E4-446C-9953-672849E01C1F}" presName="linear" presStyleCnt="0">
        <dgm:presLayoutVars>
          <dgm:dir/>
          <dgm:animLvl val="lvl"/>
          <dgm:resizeHandles val="exact"/>
        </dgm:presLayoutVars>
      </dgm:prSet>
      <dgm:spPr/>
    </dgm:pt>
    <dgm:pt modelId="{2ECEBD3A-C6C7-4D90-8F6A-E2493BC9049A}" type="pres">
      <dgm:prSet presAssocID="{579EEE92-1483-4F50-B4B9-50E5950B393D}" presName="parentLin" presStyleCnt="0"/>
      <dgm:spPr/>
    </dgm:pt>
    <dgm:pt modelId="{B8E19014-06D3-4A37-811D-2835A2961EA6}" type="pres">
      <dgm:prSet presAssocID="{579EEE92-1483-4F50-B4B9-50E5950B393D}" presName="parentLeftMargin" presStyleLbl="node1" presStyleIdx="0" presStyleCnt="5"/>
      <dgm:spPr/>
    </dgm:pt>
    <dgm:pt modelId="{06864FC0-A9E0-413C-8115-EE95D2B82663}" type="pres">
      <dgm:prSet presAssocID="{579EEE92-1483-4F50-B4B9-50E5950B393D}" presName="parentText" presStyleLbl="node1" presStyleIdx="0" presStyleCnt="5">
        <dgm:presLayoutVars>
          <dgm:chMax val="0"/>
          <dgm:bulletEnabled val="1"/>
        </dgm:presLayoutVars>
      </dgm:prSet>
      <dgm:spPr/>
    </dgm:pt>
    <dgm:pt modelId="{37F1B1AD-43A2-4EE9-8D3B-D903806B0293}" type="pres">
      <dgm:prSet presAssocID="{579EEE92-1483-4F50-B4B9-50E5950B393D}" presName="negativeSpace" presStyleCnt="0"/>
      <dgm:spPr/>
    </dgm:pt>
    <dgm:pt modelId="{3ADE254E-6B89-44C1-9ED3-0BB8CD6E3641}" type="pres">
      <dgm:prSet presAssocID="{579EEE92-1483-4F50-B4B9-50E5950B393D}" presName="childText" presStyleLbl="conFgAcc1" presStyleIdx="0" presStyleCnt="5">
        <dgm:presLayoutVars>
          <dgm:bulletEnabled val="1"/>
        </dgm:presLayoutVars>
      </dgm:prSet>
      <dgm:spPr/>
    </dgm:pt>
    <dgm:pt modelId="{1887ABC5-7DFA-4010-8A78-53F39CEDB4EE}" type="pres">
      <dgm:prSet presAssocID="{7B68FB73-0854-4B9C-88AF-4CFC0B9BBE59}" presName="spaceBetweenRectangles" presStyleCnt="0"/>
      <dgm:spPr/>
    </dgm:pt>
    <dgm:pt modelId="{8699F3B5-9036-413F-BBAF-E883C9F20D38}" type="pres">
      <dgm:prSet presAssocID="{8AA64156-0E65-4D88-AC93-72159B453417}" presName="parentLin" presStyleCnt="0"/>
      <dgm:spPr/>
    </dgm:pt>
    <dgm:pt modelId="{F2EAFC3B-48F5-4A44-93D9-EE7CB9847583}" type="pres">
      <dgm:prSet presAssocID="{8AA64156-0E65-4D88-AC93-72159B453417}" presName="parentLeftMargin" presStyleLbl="node1" presStyleIdx="0" presStyleCnt="5"/>
      <dgm:spPr/>
    </dgm:pt>
    <dgm:pt modelId="{5BEB8EE1-8137-4EB8-BF18-BC7295679F75}" type="pres">
      <dgm:prSet presAssocID="{8AA64156-0E65-4D88-AC93-72159B453417}" presName="parentText" presStyleLbl="node1" presStyleIdx="1" presStyleCnt="5">
        <dgm:presLayoutVars>
          <dgm:chMax val="0"/>
          <dgm:bulletEnabled val="1"/>
        </dgm:presLayoutVars>
      </dgm:prSet>
      <dgm:spPr/>
    </dgm:pt>
    <dgm:pt modelId="{2877C3C3-49AC-42F1-86C2-45E88B300C6F}" type="pres">
      <dgm:prSet presAssocID="{8AA64156-0E65-4D88-AC93-72159B453417}" presName="negativeSpace" presStyleCnt="0"/>
      <dgm:spPr/>
    </dgm:pt>
    <dgm:pt modelId="{32AFE6D9-C4BF-49E1-9409-747105237762}" type="pres">
      <dgm:prSet presAssocID="{8AA64156-0E65-4D88-AC93-72159B453417}" presName="childText" presStyleLbl="conFgAcc1" presStyleIdx="1" presStyleCnt="5">
        <dgm:presLayoutVars>
          <dgm:bulletEnabled val="1"/>
        </dgm:presLayoutVars>
      </dgm:prSet>
      <dgm:spPr/>
    </dgm:pt>
    <dgm:pt modelId="{239715DD-8FDA-4CA1-B2FD-1A2B87CDA041}" type="pres">
      <dgm:prSet presAssocID="{949CA9C9-36BC-4ACC-B467-87646DD68CBB}" presName="spaceBetweenRectangles" presStyleCnt="0"/>
      <dgm:spPr/>
    </dgm:pt>
    <dgm:pt modelId="{35E01604-9682-42F7-B33F-337DB8AA0FE0}" type="pres">
      <dgm:prSet presAssocID="{68C8B7CD-1989-4E37-B661-FAB268875CFF}" presName="parentLin" presStyleCnt="0"/>
      <dgm:spPr/>
    </dgm:pt>
    <dgm:pt modelId="{B5C39F17-1941-4CC6-9F22-D3B5DDE49A6D}" type="pres">
      <dgm:prSet presAssocID="{68C8B7CD-1989-4E37-B661-FAB268875CFF}" presName="parentLeftMargin" presStyleLbl="node1" presStyleIdx="1" presStyleCnt="5"/>
      <dgm:spPr/>
    </dgm:pt>
    <dgm:pt modelId="{6CD4B478-3AC9-474F-A742-233B8B303771}" type="pres">
      <dgm:prSet presAssocID="{68C8B7CD-1989-4E37-B661-FAB268875CFF}" presName="parentText" presStyleLbl="node1" presStyleIdx="2" presStyleCnt="5">
        <dgm:presLayoutVars>
          <dgm:chMax val="0"/>
          <dgm:bulletEnabled val="1"/>
        </dgm:presLayoutVars>
      </dgm:prSet>
      <dgm:spPr/>
    </dgm:pt>
    <dgm:pt modelId="{11022DED-76A7-4EF1-A743-5AC5EEE1C421}" type="pres">
      <dgm:prSet presAssocID="{68C8B7CD-1989-4E37-B661-FAB268875CFF}" presName="negativeSpace" presStyleCnt="0"/>
      <dgm:spPr/>
    </dgm:pt>
    <dgm:pt modelId="{4C1C77A3-83DA-49F2-A79D-748E222790FE}" type="pres">
      <dgm:prSet presAssocID="{68C8B7CD-1989-4E37-B661-FAB268875CFF}" presName="childText" presStyleLbl="conFgAcc1" presStyleIdx="2" presStyleCnt="5">
        <dgm:presLayoutVars>
          <dgm:bulletEnabled val="1"/>
        </dgm:presLayoutVars>
      </dgm:prSet>
      <dgm:spPr/>
    </dgm:pt>
    <dgm:pt modelId="{0DFD4757-055E-4C8B-9E79-5142ABE8A191}" type="pres">
      <dgm:prSet presAssocID="{C03396E1-5CE7-445D-B96B-F262D185A55E}" presName="spaceBetweenRectangles" presStyleCnt="0"/>
      <dgm:spPr/>
    </dgm:pt>
    <dgm:pt modelId="{BC508E15-A619-4980-82E8-9EE967211C69}" type="pres">
      <dgm:prSet presAssocID="{68897F97-78D4-4830-8839-2BAD55B89F7B}" presName="parentLin" presStyleCnt="0"/>
      <dgm:spPr/>
    </dgm:pt>
    <dgm:pt modelId="{F2021434-3AF9-44D7-AEF1-0BDA170D3BC1}" type="pres">
      <dgm:prSet presAssocID="{68897F97-78D4-4830-8839-2BAD55B89F7B}" presName="parentLeftMargin" presStyleLbl="node1" presStyleIdx="2" presStyleCnt="5"/>
      <dgm:spPr/>
    </dgm:pt>
    <dgm:pt modelId="{67C71CF2-383D-4C69-90A0-397E8B6F5F30}" type="pres">
      <dgm:prSet presAssocID="{68897F97-78D4-4830-8839-2BAD55B89F7B}" presName="parentText" presStyleLbl="node1" presStyleIdx="3" presStyleCnt="5">
        <dgm:presLayoutVars>
          <dgm:chMax val="0"/>
          <dgm:bulletEnabled val="1"/>
        </dgm:presLayoutVars>
      </dgm:prSet>
      <dgm:spPr/>
    </dgm:pt>
    <dgm:pt modelId="{4AA15395-BB18-48C3-8D10-425F4E0E4264}" type="pres">
      <dgm:prSet presAssocID="{68897F97-78D4-4830-8839-2BAD55B89F7B}" presName="negativeSpace" presStyleCnt="0"/>
      <dgm:spPr/>
    </dgm:pt>
    <dgm:pt modelId="{C8E09A0D-FBFD-4E93-BB43-06A92932FCAA}" type="pres">
      <dgm:prSet presAssocID="{68897F97-78D4-4830-8839-2BAD55B89F7B}" presName="childText" presStyleLbl="conFgAcc1" presStyleIdx="3" presStyleCnt="5">
        <dgm:presLayoutVars>
          <dgm:bulletEnabled val="1"/>
        </dgm:presLayoutVars>
      </dgm:prSet>
      <dgm:spPr/>
    </dgm:pt>
    <dgm:pt modelId="{4505BA12-968B-45D5-A395-1B3642B660B1}" type="pres">
      <dgm:prSet presAssocID="{6EBFCD6E-E117-41B0-ADCF-24AE90D9B9B3}" presName="spaceBetweenRectangles" presStyleCnt="0"/>
      <dgm:spPr/>
    </dgm:pt>
    <dgm:pt modelId="{BD8AB17F-ED1B-4C6B-99CD-2F0F80E63235}" type="pres">
      <dgm:prSet presAssocID="{20E1A81C-FF4A-488F-9289-1132ADC42F71}" presName="parentLin" presStyleCnt="0"/>
      <dgm:spPr/>
    </dgm:pt>
    <dgm:pt modelId="{7BCF6079-3EEE-4246-8E10-5E51418ADCBD}" type="pres">
      <dgm:prSet presAssocID="{20E1A81C-FF4A-488F-9289-1132ADC42F71}" presName="parentLeftMargin" presStyleLbl="node1" presStyleIdx="3" presStyleCnt="5"/>
      <dgm:spPr/>
    </dgm:pt>
    <dgm:pt modelId="{4BB5AC3B-A3FB-4736-B706-478CD3FCBF0B}" type="pres">
      <dgm:prSet presAssocID="{20E1A81C-FF4A-488F-9289-1132ADC42F71}" presName="parentText" presStyleLbl="node1" presStyleIdx="4" presStyleCnt="5">
        <dgm:presLayoutVars>
          <dgm:chMax val="0"/>
          <dgm:bulletEnabled val="1"/>
        </dgm:presLayoutVars>
      </dgm:prSet>
      <dgm:spPr/>
    </dgm:pt>
    <dgm:pt modelId="{6EE7CA71-078C-4B14-9124-E740809AEB65}" type="pres">
      <dgm:prSet presAssocID="{20E1A81C-FF4A-488F-9289-1132ADC42F71}" presName="negativeSpace" presStyleCnt="0"/>
      <dgm:spPr/>
    </dgm:pt>
    <dgm:pt modelId="{1CDB47F3-C0AE-4ED7-926D-AB72C30302CA}" type="pres">
      <dgm:prSet presAssocID="{20E1A81C-FF4A-488F-9289-1132ADC42F71}" presName="childText" presStyleLbl="conFgAcc1" presStyleIdx="4" presStyleCnt="5">
        <dgm:presLayoutVars>
          <dgm:bulletEnabled val="1"/>
        </dgm:presLayoutVars>
      </dgm:prSet>
      <dgm:spPr/>
    </dgm:pt>
  </dgm:ptLst>
  <dgm:cxnLst>
    <dgm:cxn modelId="{5D8F9105-89E0-414C-AF80-F20F3C07B149}" srcId="{B7B37F22-64E4-446C-9953-672849E01C1F}" destId="{68897F97-78D4-4830-8839-2BAD55B89F7B}" srcOrd="3" destOrd="0" parTransId="{AD3ACE17-EDF6-43B9-9E38-B9FC3A7A2A81}" sibTransId="{6EBFCD6E-E117-41B0-ADCF-24AE90D9B9B3}"/>
    <dgm:cxn modelId="{23A53D1E-9E1D-4DB9-B038-18CC075E3C8B}" srcId="{B7B37F22-64E4-446C-9953-672849E01C1F}" destId="{20E1A81C-FF4A-488F-9289-1132ADC42F71}" srcOrd="4" destOrd="0" parTransId="{F1CADA4D-6068-450A-8ABD-4025E2E5559A}" sibTransId="{7240F9D9-E0A8-4904-8972-5F860F67F2CB}"/>
    <dgm:cxn modelId="{BB235331-8F32-440D-A440-6B83E9BE3626}" type="presOf" srcId="{68897F97-78D4-4830-8839-2BAD55B89F7B}" destId="{67C71CF2-383D-4C69-90A0-397E8B6F5F30}" srcOrd="1" destOrd="0" presId="urn:microsoft.com/office/officeart/2005/8/layout/list1"/>
    <dgm:cxn modelId="{83BB5F39-5BFE-4C5B-BA5F-816778D16AA4}" type="presOf" srcId="{B7B37F22-64E4-446C-9953-672849E01C1F}" destId="{A09BC47E-EF63-4D75-802E-403A82E9E061}" srcOrd="0" destOrd="0" presId="urn:microsoft.com/office/officeart/2005/8/layout/list1"/>
    <dgm:cxn modelId="{7CCBB547-FF07-4D58-8A87-054341DCF0B4}" type="presOf" srcId="{68897F97-78D4-4830-8839-2BAD55B89F7B}" destId="{F2021434-3AF9-44D7-AEF1-0BDA170D3BC1}" srcOrd="0" destOrd="0" presId="urn:microsoft.com/office/officeart/2005/8/layout/list1"/>
    <dgm:cxn modelId="{ED6DCE4D-ACAD-4701-9328-51DDD73ED100}" srcId="{B7B37F22-64E4-446C-9953-672849E01C1F}" destId="{68C8B7CD-1989-4E37-B661-FAB268875CFF}" srcOrd="2" destOrd="0" parTransId="{F9F486FA-91C3-48EF-9C89-8F31C4DE72A2}" sibTransId="{C03396E1-5CE7-445D-B96B-F262D185A55E}"/>
    <dgm:cxn modelId="{14D81385-1E68-4876-ACE8-D35FE547878A}" type="presOf" srcId="{68C8B7CD-1989-4E37-B661-FAB268875CFF}" destId="{6CD4B478-3AC9-474F-A742-233B8B303771}" srcOrd="1" destOrd="0" presId="urn:microsoft.com/office/officeart/2005/8/layout/list1"/>
    <dgm:cxn modelId="{A1391688-067F-48FB-892B-499EBE82337C}" srcId="{B7B37F22-64E4-446C-9953-672849E01C1F}" destId="{579EEE92-1483-4F50-B4B9-50E5950B393D}" srcOrd="0" destOrd="0" parTransId="{3E272297-87FD-4062-AA0F-04728684A178}" sibTransId="{7B68FB73-0854-4B9C-88AF-4CFC0B9BBE59}"/>
    <dgm:cxn modelId="{CC29E8A0-94C7-4DF8-B93C-320564F82E2D}" type="presOf" srcId="{8AA64156-0E65-4D88-AC93-72159B453417}" destId="{F2EAFC3B-48F5-4A44-93D9-EE7CB9847583}" srcOrd="0" destOrd="0" presId="urn:microsoft.com/office/officeart/2005/8/layout/list1"/>
    <dgm:cxn modelId="{F2CEC6A6-9D82-4FA4-B839-510695BBC59B}" type="presOf" srcId="{20E1A81C-FF4A-488F-9289-1132ADC42F71}" destId="{4BB5AC3B-A3FB-4736-B706-478CD3FCBF0B}" srcOrd="1" destOrd="0" presId="urn:microsoft.com/office/officeart/2005/8/layout/list1"/>
    <dgm:cxn modelId="{E99A93A8-CD34-4268-A45D-E1F2FC5FAC72}" type="presOf" srcId="{68C8B7CD-1989-4E37-B661-FAB268875CFF}" destId="{B5C39F17-1941-4CC6-9F22-D3B5DDE49A6D}" srcOrd="0" destOrd="0" presId="urn:microsoft.com/office/officeart/2005/8/layout/list1"/>
    <dgm:cxn modelId="{1DD469AD-941C-4022-954D-3D2A4C4F0703}" srcId="{B7B37F22-64E4-446C-9953-672849E01C1F}" destId="{8AA64156-0E65-4D88-AC93-72159B453417}" srcOrd="1" destOrd="0" parTransId="{DD7AC4D0-946B-4470-B01D-6FDBCE2B77A5}" sibTransId="{949CA9C9-36BC-4ACC-B467-87646DD68CBB}"/>
    <dgm:cxn modelId="{865F0BAE-73F5-4ADD-A2BC-75D4099693C9}" type="presOf" srcId="{579EEE92-1483-4F50-B4B9-50E5950B393D}" destId="{B8E19014-06D3-4A37-811D-2835A2961EA6}" srcOrd="0" destOrd="0" presId="urn:microsoft.com/office/officeart/2005/8/layout/list1"/>
    <dgm:cxn modelId="{61CD7DC6-A25A-4966-A1E0-42667E942D6A}" type="presOf" srcId="{20E1A81C-FF4A-488F-9289-1132ADC42F71}" destId="{7BCF6079-3EEE-4246-8E10-5E51418ADCBD}" srcOrd="0" destOrd="0" presId="urn:microsoft.com/office/officeart/2005/8/layout/list1"/>
    <dgm:cxn modelId="{74AD74E4-4CD4-46B8-A940-310C58D03F3D}" type="presOf" srcId="{579EEE92-1483-4F50-B4B9-50E5950B393D}" destId="{06864FC0-A9E0-413C-8115-EE95D2B82663}" srcOrd="1" destOrd="0" presId="urn:microsoft.com/office/officeart/2005/8/layout/list1"/>
    <dgm:cxn modelId="{C3C1B0F5-3BF1-4B03-A23B-852034112244}" type="presOf" srcId="{8AA64156-0E65-4D88-AC93-72159B453417}" destId="{5BEB8EE1-8137-4EB8-BF18-BC7295679F75}" srcOrd="1" destOrd="0" presId="urn:microsoft.com/office/officeart/2005/8/layout/list1"/>
    <dgm:cxn modelId="{A57F16DC-2600-4036-AB91-A0E3379E920D}" type="presParOf" srcId="{A09BC47E-EF63-4D75-802E-403A82E9E061}" destId="{2ECEBD3A-C6C7-4D90-8F6A-E2493BC9049A}" srcOrd="0" destOrd="0" presId="urn:microsoft.com/office/officeart/2005/8/layout/list1"/>
    <dgm:cxn modelId="{CA8830ED-B31A-4887-BB13-FB6222803295}" type="presParOf" srcId="{2ECEBD3A-C6C7-4D90-8F6A-E2493BC9049A}" destId="{B8E19014-06D3-4A37-811D-2835A2961EA6}" srcOrd="0" destOrd="0" presId="urn:microsoft.com/office/officeart/2005/8/layout/list1"/>
    <dgm:cxn modelId="{BD37A64E-1602-4386-9E02-B643C3897254}" type="presParOf" srcId="{2ECEBD3A-C6C7-4D90-8F6A-E2493BC9049A}" destId="{06864FC0-A9E0-413C-8115-EE95D2B82663}" srcOrd="1" destOrd="0" presId="urn:microsoft.com/office/officeart/2005/8/layout/list1"/>
    <dgm:cxn modelId="{47BCE10A-206A-4F3D-9731-A5C0A2809C78}" type="presParOf" srcId="{A09BC47E-EF63-4D75-802E-403A82E9E061}" destId="{37F1B1AD-43A2-4EE9-8D3B-D903806B0293}" srcOrd="1" destOrd="0" presId="urn:microsoft.com/office/officeart/2005/8/layout/list1"/>
    <dgm:cxn modelId="{41A8C369-C4CB-49D8-9CB7-4194F62769C6}" type="presParOf" srcId="{A09BC47E-EF63-4D75-802E-403A82E9E061}" destId="{3ADE254E-6B89-44C1-9ED3-0BB8CD6E3641}" srcOrd="2" destOrd="0" presId="urn:microsoft.com/office/officeart/2005/8/layout/list1"/>
    <dgm:cxn modelId="{83BBF53B-B143-4C0B-8EFE-68C6A6D55B51}" type="presParOf" srcId="{A09BC47E-EF63-4D75-802E-403A82E9E061}" destId="{1887ABC5-7DFA-4010-8A78-53F39CEDB4EE}" srcOrd="3" destOrd="0" presId="urn:microsoft.com/office/officeart/2005/8/layout/list1"/>
    <dgm:cxn modelId="{12F737F9-4B4B-4F85-A31A-56679BEE2F01}" type="presParOf" srcId="{A09BC47E-EF63-4D75-802E-403A82E9E061}" destId="{8699F3B5-9036-413F-BBAF-E883C9F20D38}" srcOrd="4" destOrd="0" presId="urn:microsoft.com/office/officeart/2005/8/layout/list1"/>
    <dgm:cxn modelId="{FDB5399A-7747-4F11-BDBE-DA0009B0C6F6}" type="presParOf" srcId="{8699F3B5-9036-413F-BBAF-E883C9F20D38}" destId="{F2EAFC3B-48F5-4A44-93D9-EE7CB9847583}" srcOrd="0" destOrd="0" presId="urn:microsoft.com/office/officeart/2005/8/layout/list1"/>
    <dgm:cxn modelId="{520049CB-8884-436E-96AA-3870D212C2A9}" type="presParOf" srcId="{8699F3B5-9036-413F-BBAF-E883C9F20D38}" destId="{5BEB8EE1-8137-4EB8-BF18-BC7295679F75}" srcOrd="1" destOrd="0" presId="urn:microsoft.com/office/officeart/2005/8/layout/list1"/>
    <dgm:cxn modelId="{A0C404C8-D30B-4767-9D66-8AE93359A18A}" type="presParOf" srcId="{A09BC47E-EF63-4D75-802E-403A82E9E061}" destId="{2877C3C3-49AC-42F1-86C2-45E88B300C6F}" srcOrd="5" destOrd="0" presId="urn:microsoft.com/office/officeart/2005/8/layout/list1"/>
    <dgm:cxn modelId="{2228F409-258C-4496-ACCE-1F1B8AD8F963}" type="presParOf" srcId="{A09BC47E-EF63-4D75-802E-403A82E9E061}" destId="{32AFE6D9-C4BF-49E1-9409-747105237762}" srcOrd="6" destOrd="0" presId="urn:microsoft.com/office/officeart/2005/8/layout/list1"/>
    <dgm:cxn modelId="{8A90EBA9-EB38-4B1B-9984-49FCA47B9EF1}" type="presParOf" srcId="{A09BC47E-EF63-4D75-802E-403A82E9E061}" destId="{239715DD-8FDA-4CA1-B2FD-1A2B87CDA041}" srcOrd="7" destOrd="0" presId="urn:microsoft.com/office/officeart/2005/8/layout/list1"/>
    <dgm:cxn modelId="{3B673B42-CD7D-4955-AD0E-8EC783DF0727}" type="presParOf" srcId="{A09BC47E-EF63-4D75-802E-403A82E9E061}" destId="{35E01604-9682-42F7-B33F-337DB8AA0FE0}" srcOrd="8" destOrd="0" presId="urn:microsoft.com/office/officeart/2005/8/layout/list1"/>
    <dgm:cxn modelId="{38AD3DF6-D689-4F60-AAEE-688403A70D0A}" type="presParOf" srcId="{35E01604-9682-42F7-B33F-337DB8AA0FE0}" destId="{B5C39F17-1941-4CC6-9F22-D3B5DDE49A6D}" srcOrd="0" destOrd="0" presId="urn:microsoft.com/office/officeart/2005/8/layout/list1"/>
    <dgm:cxn modelId="{F3E5D7D1-3C16-4071-BB52-16028ECACF8C}" type="presParOf" srcId="{35E01604-9682-42F7-B33F-337DB8AA0FE0}" destId="{6CD4B478-3AC9-474F-A742-233B8B303771}" srcOrd="1" destOrd="0" presId="urn:microsoft.com/office/officeart/2005/8/layout/list1"/>
    <dgm:cxn modelId="{B86EDED1-0A92-49D2-8FEA-049B773B84EE}" type="presParOf" srcId="{A09BC47E-EF63-4D75-802E-403A82E9E061}" destId="{11022DED-76A7-4EF1-A743-5AC5EEE1C421}" srcOrd="9" destOrd="0" presId="urn:microsoft.com/office/officeart/2005/8/layout/list1"/>
    <dgm:cxn modelId="{15C4514D-5AC0-4961-A364-B44484CB176D}" type="presParOf" srcId="{A09BC47E-EF63-4D75-802E-403A82E9E061}" destId="{4C1C77A3-83DA-49F2-A79D-748E222790FE}" srcOrd="10" destOrd="0" presId="urn:microsoft.com/office/officeart/2005/8/layout/list1"/>
    <dgm:cxn modelId="{18A6F059-821F-4AE5-B993-18A55BFFBFAA}" type="presParOf" srcId="{A09BC47E-EF63-4D75-802E-403A82E9E061}" destId="{0DFD4757-055E-4C8B-9E79-5142ABE8A191}" srcOrd="11" destOrd="0" presId="urn:microsoft.com/office/officeart/2005/8/layout/list1"/>
    <dgm:cxn modelId="{FDC56710-F395-4593-A8A6-9C123FA0E24B}" type="presParOf" srcId="{A09BC47E-EF63-4D75-802E-403A82E9E061}" destId="{BC508E15-A619-4980-82E8-9EE967211C69}" srcOrd="12" destOrd="0" presId="urn:microsoft.com/office/officeart/2005/8/layout/list1"/>
    <dgm:cxn modelId="{0CBE2B3B-7692-4FB8-9EFA-2BFC726D771C}" type="presParOf" srcId="{BC508E15-A619-4980-82E8-9EE967211C69}" destId="{F2021434-3AF9-44D7-AEF1-0BDA170D3BC1}" srcOrd="0" destOrd="0" presId="urn:microsoft.com/office/officeart/2005/8/layout/list1"/>
    <dgm:cxn modelId="{3E9F40CD-F848-442C-8FDF-FE670BE44A87}" type="presParOf" srcId="{BC508E15-A619-4980-82E8-9EE967211C69}" destId="{67C71CF2-383D-4C69-90A0-397E8B6F5F30}" srcOrd="1" destOrd="0" presId="urn:microsoft.com/office/officeart/2005/8/layout/list1"/>
    <dgm:cxn modelId="{503258DF-C967-4EA0-A669-C512D9D91DEA}" type="presParOf" srcId="{A09BC47E-EF63-4D75-802E-403A82E9E061}" destId="{4AA15395-BB18-48C3-8D10-425F4E0E4264}" srcOrd="13" destOrd="0" presId="urn:microsoft.com/office/officeart/2005/8/layout/list1"/>
    <dgm:cxn modelId="{62BBFDC6-8AE9-4EE4-9AD5-EAE5415FC3DB}" type="presParOf" srcId="{A09BC47E-EF63-4D75-802E-403A82E9E061}" destId="{C8E09A0D-FBFD-4E93-BB43-06A92932FCAA}" srcOrd="14" destOrd="0" presId="urn:microsoft.com/office/officeart/2005/8/layout/list1"/>
    <dgm:cxn modelId="{203B6BA9-67FF-49BA-99B9-77BDAD2AB059}" type="presParOf" srcId="{A09BC47E-EF63-4D75-802E-403A82E9E061}" destId="{4505BA12-968B-45D5-A395-1B3642B660B1}" srcOrd="15" destOrd="0" presId="urn:microsoft.com/office/officeart/2005/8/layout/list1"/>
    <dgm:cxn modelId="{68BA7432-9455-4506-8242-4B657B2A2C41}" type="presParOf" srcId="{A09BC47E-EF63-4D75-802E-403A82E9E061}" destId="{BD8AB17F-ED1B-4C6B-99CD-2F0F80E63235}" srcOrd="16" destOrd="0" presId="urn:microsoft.com/office/officeart/2005/8/layout/list1"/>
    <dgm:cxn modelId="{0D103A83-85A8-4C74-B4D6-108FF80806BB}" type="presParOf" srcId="{BD8AB17F-ED1B-4C6B-99CD-2F0F80E63235}" destId="{7BCF6079-3EEE-4246-8E10-5E51418ADCBD}" srcOrd="0" destOrd="0" presId="urn:microsoft.com/office/officeart/2005/8/layout/list1"/>
    <dgm:cxn modelId="{15975F54-E071-4BC9-A47F-82E49077C6E2}" type="presParOf" srcId="{BD8AB17F-ED1B-4C6B-99CD-2F0F80E63235}" destId="{4BB5AC3B-A3FB-4736-B706-478CD3FCBF0B}" srcOrd="1" destOrd="0" presId="urn:microsoft.com/office/officeart/2005/8/layout/list1"/>
    <dgm:cxn modelId="{55E609A3-549E-4888-B014-159395BDD37D}" type="presParOf" srcId="{A09BC47E-EF63-4D75-802E-403A82E9E061}" destId="{6EE7CA71-078C-4B14-9124-E740809AEB65}" srcOrd="17" destOrd="0" presId="urn:microsoft.com/office/officeart/2005/8/layout/list1"/>
    <dgm:cxn modelId="{8834CBAB-026A-423E-A58E-39A62B593FC8}" type="presParOf" srcId="{A09BC47E-EF63-4D75-802E-403A82E9E061}" destId="{1CDB47F3-C0AE-4ED7-926D-AB72C30302C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7D903B-2BDD-46C8-837D-C3ED9CCBA3E2}"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n-ZA"/>
        </a:p>
      </dgm:t>
    </dgm:pt>
    <dgm:pt modelId="{5820C836-FAF5-4558-A9BC-47CE534508D5}">
      <dgm:prSet phldrT="[Text]" custT="1"/>
      <dgm:spPr/>
      <dgm:t>
        <a:bodyPr/>
        <a:lstStyle/>
        <a:p>
          <a:r>
            <a:rPr lang="en-ZA" sz="2000" b="1" dirty="0"/>
            <a:t>Reach</a:t>
          </a:r>
        </a:p>
      </dgm:t>
    </dgm:pt>
    <dgm:pt modelId="{14D6AF56-73ED-4236-836D-6EEBDA05734C}" type="parTrans" cxnId="{563A48BF-98AC-4D7E-AF3C-45E25C9ABF5B}">
      <dgm:prSet/>
      <dgm:spPr/>
      <dgm:t>
        <a:bodyPr/>
        <a:lstStyle/>
        <a:p>
          <a:endParaRPr lang="en-ZA"/>
        </a:p>
      </dgm:t>
    </dgm:pt>
    <dgm:pt modelId="{62C55583-351E-456C-998A-0426BFF1F3F7}" type="sibTrans" cxnId="{563A48BF-98AC-4D7E-AF3C-45E25C9ABF5B}">
      <dgm:prSet/>
      <dgm:spPr/>
      <dgm:t>
        <a:bodyPr/>
        <a:lstStyle/>
        <a:p>
          <a:endParaRPr lang="en-ZA"/>
        </a:p>
      </dgm:t>
    </dgm:pt>
    <dgm:pt modelId="{72A16234-0450-45C7-B8F2-8DB12D55B9C0}">
      <dgm:prSet phldrT="[Text]" custT="1"/>
      <dgm:spPr/>
      <dgm:t>
        <a:bodyPr/>
        <a:lstStyle/>
        <a:p>
          <a:r>
            <a:rPr lang="en-ZA" sz="2000" b="1" dirty="0"/>
            <a:t>Acquire</a:t>
          </a:r>
        </a:p>
      </dgm:t>
    </dgm:pt>
    <dgm:pt modelId="{2CA682B0-4EC6-4F18-877B-7700086AEC7C}" type="parTrans" cxnId="{B4F60923-7844-47CC-AEEC-99289FC8A03C}">
      <dgm:prSet/>
      <dgm:spPr/>
      <dgm:t>
        <a:bodyPr/>
        <a:lstStyle/>
        <a:p>
          <a:endParaRPr lang="en-ZA"/>
        </a:p>
      </dgm:t>
    </dgm:pt>
    <dgm:pt modelId="{4BCC2734-5871-4EA2-9F11-92645B19ED1D}" type="sibTrans" cxnId="{B4F60923-7844-47CC-AEEC-99289FC8A03C}">
      <dgm:prSet/>
      <dgm:spPr/>
      <dgm:t>
        <a:bodyPr/>
        <a:lstStyle/>
        <a:p>
          <a:endParaRPr lang="en-ZA"/>
        </a:p>
      </dgm:t>
    </dgm:pt>
    <dgm:pt modelId="{7794079F-EEBD-45C6-B8A0-A1D24FF86717}">
      <dgm:prSet phldrT="[Text]" custT="1"/>
      <dgm:spPr/>
      <dgm:t>
        <a:bodyPr/>
        <a:lstStyle/>
        <a:p>
          <a:r>
            <a:rPr lang="en-ZA" sz="2000" b="1" dirty="0"/>
            <a:t>Develop</a:t>
          </a:r>
        </a:p>
      </dgm:t>
    </dgm:pt>
    <dgm:pt modelId="{F6FF7B11-EF70-4122-8127-0BD76560B660}" type="parTrans" cxnId="{E685244A-106C-4D23-BB5F-444B1B610C73}">
      <dgm:prSet/>
      <dgm:spPr/>
      <dgm:t>
        <a:bodyPr/>
        <a:lstStyle/>
        <a:p>
          <a:endParaRPr lang="en-ZA"/>
        </a:p>
      </dgm:t>
    </dgm:pt>
    <dgm:pt modelId="{CD76C779-06C1-4917-9353-776C979CDEAA}" type="sibTrans" cxnId="{E685244A-106C-4D23-BB5F-444B1B610C73}">
      <dgm:prSet/>
      <dgm:spPr/>
      <dgm:t>
        <a:bodyPr/>
        <a:lstStyle/>
        <a:p>
          <a:endParaRPr lang="en-ZA"/>
        </a:p>
      </dgm:t>
    </dgm:pt>
    <dgm:pt modelId="{CA12EA08-D727-4199-808C-E93030C772AF}">
      <dgm:prSet phldrT="[Text]" custT="1"/>
      <dgm:spPr/>
      <dgm:t>
        <a:bodyPr/>
        <a:lstStyle/>
        <a:p>
          <a:r>
            <a:rPr lang="en-ZA" sz="2000" b="1" dirty="0"/>
            <a:t>Retain</a:t>
          </a:r>
        </a:p>
      </dgm:t>
    </dgm:pt>
    <dgm:pt modelId="{09AF7837-45D9-4D0C-A4CE-0ECCA5838EDC}" type="parTrans" cxnId="{9B3B0BDA-1B31-4863-A24D-9FBDADDF76D5}">
      <dgm:prSet/>
      <dgm:spPr/>
      <dgm:t>
        <a:bodyPr/>
        <a:lstStyle/>
        <a:p>
          <a:endParaRPr lang="en-ZA"/>
        </a:p>
      </dgm:t>
    </dgm:pt>
    <dgm:pt modelId="{A3131A7D-7017-4618-8B01-BBBFF6ECE7DA}" type="sibTrans" cxnId="{9B3B0BDA-1B31-4863-A24D-9FBDADDF76D5}">
      <dgm:prSet/>
      <dgm:spPr/>
      <dgm:t>
        <a:bodyPr/>
        <a:lstStyle/>
        <a:p>
          <a:endParaRPr lang="en-ZA"/>
        </a:p>
      </dgm:t>
    </dgm:pt>
    <dgm:pt modelId="{DD5F3FAB-5DB1-4F80-8391-23890A1D1D6B}">
      <dgm:prSet phldrT="[Text]" custT="1"/>
      <dgm:spPr/>
      <dgm:t>
        <a:bodyPr/>
        <a:lstStyle/>
        <a:p>
          <a:r>
            <a:rPr lang="en-ZA" sz="2000" b="1" dirty="0"/>
            <a:t>Inspire</a:t>
          </a:r>
        </a:p>
      </dgm:t>
    </dgm:pt>
    <dgm:pt modelId="{7CAE85F1-F211-469E-9994-B8C4C7C0D401}" type="parTrans" cxnId="{F1A7E7AE-4029-4E62-898A-BE0E6F1BA719}">
      <dgm:prSet/>
      <dgm:spPr/>
      <dgm:t>
        <a:bodyPr/>
        <a:lstStyle/>
        <a:p>
          <a:endParaRPr lang="en-ZA"/>
        </a:p>
      </dgm:t>
    </dgm:pt>
    <dgm:pt modelId="{648469C0-CB8C-4C09-AA6D-BEF161E0B571}" type="sibTrans" cxnId="{F1A7E7AE-4029-4E62-898A-BE0E6F1BA719}">
      <dgm:prSet/>
      <dgm:spPr/>
      <dgm:t>
        <a:bodyPr/>
        <a:lstStyle/>
        <a:p>
          <a:endParaRPr lang="en-ZA"/>
        </a:p>
      </dgm:t>
    </dgm:pt>
    <dgm:pt modelId="{66D6E739-1564-444E-898B-53F4C1A78FDF}" type="pres">
      <dgm:prSet presAssocID="{C97D903B-2BDD-46C8-837D-C3ED9CCBA3E2}" presName="Name0" presStyleCnt="0">
        <dgm:presLayoutVars>
          <dgm:dir/>
          <dgm:resizeHandles val="exact"/>
        </dgm:presLayoutVars>
      </dgm:prSet>
      <dgm:spPr/>
    </dgm:pt>
    <dgm:pt modelId="{6CBA2F94-3F8A-48D7-A5AE-F1BA1303A461}" type="pres">
      <dgm:prSet presAssocID="{C97D903B-2BDD-46C8-837D-C3ED9CCBA3E2}" presName="cycle" presStyleCnt="0"/>
      <dgm:spPr/>
    </dgm:pt>
    <dgm:pt modelId="{3344BA5F-7720-44D8-B58E-557A84D8CADC}" type="pres">
      <dgm:prSet presAssocID="{5820C836-FAF5-4558-A9BC-47CE534508D5}" presName="nodeFirstNode" presStyleLbl="node1" presStyleIdx="0" presStyleCnt="5">
        <dgm:presLayoutVars>
          <dgm:bulletEnabled val="1"/>
        </dgm:presLayoutVars>
      </dgm:prSet>
      <dgm:spPr/>
    </dgm:pt>
    <dgm:pt modelId="{98D83AFA-F241-4A88-B990-F816457F59E7}" type="pres">
      <dgm:prSet presAssocID="{62C55583-351E-456C-998A-0426BFF1F3F7}" presName="sibTransFirstNode" presStyleLbl="bgShp" presStyleIdx="0" presStyleCnt="1"/>
      <dgm:spPr/>
    </dgm:pt>
    <dgm:pt modelId="{555682E7-7A46-4D3B-8048-859DDD9B1D0F}" type="pres">
      <dgm:prSet presAssocID="{72A16234-0450-45C7-B8F2-8DB12D55B9C0}" presName="nodeFollowingNodes" presStyleLbl="node1" presStyleIdx="1" presStyleCnt="5">
        <dgm:presLayoutVars>
          <dgm:bulletEnabled val="1"/>
        </dgm:presLayoutVars>
      </dgm:prSet>
      <dgm:spPr/>
    </dgm:pt>
    <dgm:pt modelId="{D77DE14D-CDC6-4C38-AE92-7FA8DBFADEAC}" type="pres">
      <dgm:prSet presAssocID="{7794079F-EEBD-45C6-B8A0-A1D24FF86717}" presName="nodeFollowingNodes" presStyleLbl="node1" presStyleIdx="2" presStyleCnt="5">
        <dgm:presLayoutVars>
          <dgm:bulletEnabled val="1"/>
        </dgm:presLayoutVars>
      </dgm:prSet>
      <dgm:spPr/>
    </dgm:pt>
    <dgm:pt modelId="{E977FB7A-4AF3-45F1-BFCD-8B75AF7A6FC2}" type="pres">
      <dgm:prSet presAssocID="{CA12EA08-D727-4199-808C-E93030C772AF}" presName="nodeFollowingNodes" presStyleLbl="node1" presStyleIdx="3" presStyleCnt="5">
        <dgm:presLayoutVars>
          <dgm:bulletEnabled val="1"/>
        </dgm:presLayoutVars>
      </dgm:prSet>
      <dgm:spPr/>
    </dgm:pt>
    <dgm:pt modelId="{9F2A3DD9-1786-461A-B821-E708521E39C1}" type="pres">
      <dgm:prSet presAssocID="{DD5F3FAB-5DB1-4F80-8391-23890A1D1D6B}" presName="nodeFollowingNodes" presStyleLbl="node1" presStyleIdx="4" presStyleCnt="5">
        <dgm:presLayoutVars>
          <dgm:bulletEnabled val="1"/>
        </dgm:presLayoutVars>
      </dgm:prSet>
      <dgm:spPr/>
    </dgm:pt>
  </dgm:ptLst>
  <dgm:cxnLst>
    <dgm:cxn modelId="{816F380F-D769-454F-BA2E-48870622225C}" type="presOf" srcId="{C97D903B-2BDD-46C8-837D-C3ED9CCBA3E2}" destId="{66D6E739-1564-444E-898B-53F4C1A78FDF}" srcOrd="0" destOrd="0" presId="urn:microsoft.com/office/officeart/2005/8/layout/cycle3"/>
    <dgm:cxn modelId="{B4F60923-7844-47CC-AEEC-99289FC8A03C}" srcId="{C97D903B-2BDD-46C8-837D-C3ED9CCBA3E2}" destId="{72A16234-0450-45C7-B8F2-8DB12D55B9C0}" srcOrd="1" destOrd="0" parTransId="{2CA682B0-4EC6-4F18-877B-7700086AEC7C}" sibTransId="{4BCC2734-5871-4EA2-9F11-92645B19ED1D}"/>
    <dgm:cxn modelId="{FDE7BB27-5220-4164-9374-9975CC068E0E}" type="presOf" srcId="{62C55583-351E-456C-998A-0426BFF1F3F7}" destId="{98D83AFA-F241-4A88-B990-F816457F59E7}" srcOrd="0" destOrd="0" presId="urn:microsoft.com/office/officeart/2005/8/layout/cycle3"/>
    <dgm:cxn modelId="{CE75392F-135D-465D-A576-C4CBE2B4C279}" type="presOf" srcId="{7794079F-EEBD-45C6-B8A0-A1D24FF86717}" destId="{D77DE14D-CDC6-4C38-AE92-7FA8DBFADEAC}" srcOrd="0" destOrd="0" presId="urn:microsoft.com/office/officeart/2005/8/layout/cycle3"/>
    <dgm:cxn modelId="{1874D139-AD67-4C3A-B454-FDF625042E96}" type="presOf" srcId="{DD5F3FAB-5DB1-4F80-8391-23890A1D1D6B}" destId="{9F2A3DD9-1786-461A-B821-E708521E39C1}" srcOrd="0" destOrd="0" presId="urn:microsoft.com/office/officeart/2005/8/layout/cycle3"/>
    <dgm:cxn modelId="{E685244A-106C-4D23-BB5F-444B1B610C73}" srcId="{C97D903B-2BDD-46C8-837D-C3ED9CCBA3E2}" destId="{7794079F-EEBD-45C6-B8A0-A1D24FF86717}" srcOrd="2" destOrd="0" parTransId="{F6FF7B11-EF70-4122-8127-0BD76560B660}" sibTransId="{CD76C779-06C1-4917-9353-776C979CDEAA}"/>
    <dgm:cxn modelId="{4DE8187B-6273-4AB0-A42E-120C6B5047CA}" type="presOf" srcId="{72A16234-0450-45C7-B8F2-8DB12D55B9C0}" destId="{555682E7-7A46-4D3B-8048-859DDD9B1D0F}" srcOrd="0" destOrd="0" presId="urn:microsoft.com/office/officeart/2005/8/layout/cycle3"/>
    <dgm:cxn modelId="{A83A26A2-1EC5-454F-932B-E8B3A12A2E06}" type="presOf" srcId="{5820C836-FAF5-4558-A9BC-47CE534508D5}" destId="{3344BA5F-7720-44D8-B58E-557A84D8CADC}" srcOrd="0" destOrd="0" presId="urn:microsoft.com/office/officeart/2005/8/layout/cycle3"/>
    <dgm:cxn modelId="{F1A7E7AE-4029-4E62-898A-BE0E6F1BA719}" srcId="{C97D903B-2BDD-46C8-837D-C3ED9CCBA3E2}" destId="{DD5F3FAB-5DB1-4F80-8391-23890A1D1D6B}" srcOrd="4" destOrd="0" parTransId="{7CAE85F1-F211-469E-9994-B8C4C7C0D401}" sibTransId="{648469C0-CB8C-4C09-AA6D-BEF161E0B571}"/>
    <dgm:cxn modelId="{7783AFB8-EFE1-40F5-A55E-239E7A7B7E47}" type="presOf" srcId="{CA12EA08-D727-4199-808C-E93030C772AF}" destId="{E977FB7A-4AF3-45F1-BFCD-8B75AF7A6FC2}" srcOrd="0" destOrd="0" presId="urn:microsoft.com/office/officeart/2005/8/layout/cycle3"/>
    <dgm:cxn modelId="{563A48BF-98AC-4D7E-AF3C-45E25C9ABF5B}" srcId="{C97D903B-2BDD-46C8-837D-C3ED9CCBA3E2}" destId="{5820C836-FAF5-4558-A9BC-47CE534508D5}" srcOrd="0" destOrd="0" parTransId="{14D6AF56-73ED-4236-836D-6EEBDA05734C}" sibTransId="{62C55583-351E-456C-998A-0426BFF1F3F7}"/>
    <dgm:cxn modelId="{9B3B0BDA-1B31-4863-A24D-9FBDADDF76D5}" srcId="{C97D903B-2BDD-46C8-837D-C3ED9CCBA3E2}" destId="{CA12EA08-D727-4199-808C-E93030C772AF}" srcOrd="3" destOrd="0" parTransId="{09AF7837-45D9-4D0C-A4CE-0ECCA5838EDC}" sibTransId="{A3131A7D-7017-4618-8B01-BBBFF6ECE7DA}"/>
    <dgm:cxn modelId="{6AB4B12D-B893-412F-A368-8CDAAA132C7A}" type="presParOf" srcId="{66D6E739-1564-444E-898B-53F4C1A78FDF}" destId="{6CBA2F94-3F8A-48D7-A5AE-F1BA1303A461}" srcOrd="0" destOrd="0" presId="urn:microsoft.com/office/officeart/2005/8/layout/cycle3"/>
    <dgm:cxn modelId="{9C7AC16A-785F-4C0B-B76D-136A5B56988A}" type="presParOf" srcId="{6CBA2F94-3F8A-48D7-A5AE-F1BA1303A461}" destId="{3344BA5F-7720-44D8-B58E-557A84D8CADC}" srcOrd="0" destOrd="0" presId="urn:microsoft.com/office/officeart/2005/8/layout/cycle3"/>
    <dgm:cxn modelId="{832AA96C-9AFB-4522-A596-860E5D98FDB6}" type="presParOf" srcId="{6CBA2F94-3F8A-48D7-A5AE-F1BA1303A461}" destId="{98D83AFA-F241-4A88-B990-F816457F59E7}" srcOrd="1" destOrd="0" presId="urn:microsoft.com/office/officeart/2005/8/layout/cycle3"/>
    <dgm:cxn modelId="{161F5DBA-0E8D-4F4C-AE69-9480850D9741}" type="presParOf" srcId="{6CBA2F94-3F8A-48D7-A5AE-F1BA1303A461}" destId="{555682E7-7A46-4D3B-8048-859DDD9B1D0F}" srcOrd="2" destOrd="0" presId="urn:microsoft.com/office/officeart/2005/8/layout/cycle3"/>
    <dgm:cxn modelId="{7494779C-FB96-448D-B692-D4784068405E}" type="presParOf" srcId="{6CBA2F94-3F8A-48D7-A5AE-F1BA1303A461}" destId="{D77DE14D-CDC6-4C38-AE92-7FA8DBFADEAC}" srcOrd="3" destOrd="0" presId="urn:microsoft.com/office/officeart/2005/8/layout/cycle3"/>
    <dgm:cxn modelId="{B0864375-FE5D-4120-A8A5-F561C15C478A}" type="presParOf" srcId="{6CBA2F94-3F8A-48D7-A5AE-F1BA1303A461}" destId="{E977FB7A-4AF3-45F1-BFCD-8B75AF7A6FC2}" srcOrd="4" destOrd="0" presId="urn:microsoft.com/office/officeart/2005/8/layout/cycle3"/>
    <dgm:cxn modelId="{FD81F658-5561-4180-BA4B-83CB26C83CE0}" type="presParOf" srcId="{6CBA2F94-3F8A-48D7-A5AE-F1BA1303A461}" destId="{9F2A3DD9-1786-461A-B821-E708521E39C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48B2A-1765-4968-9013-D32ACEF279FD}">
      <dsp:nvSpPr>
        <dsp:cNvPr id="0" name=""/>
        <dsp:cNvSpPr/>
      </dsp:nvSpPr>
      <dsp:spPr>
        <a:xfrm>
          <a:off x="0" y="563154"/>
          <a:ext cx="10287000" cy="554400"/>
        </a:xfrm>
        <a:prstGeom prst="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99AA54-3ED1-46DA-9D59-C447A722E9DC}">
      <dsp:nvSpPr>
        <dsp:cNvPr id="0" name=""/>
        <dsp:cNvSpPr/>
      </dsp:nvSpPr>
      <dsp:spPr>
        <a:xfrm>
          <a:off x="514350" y="238434"/>
          <a:ext cx="7200900" cy="649440"/>
        </a:xfrm>
        <a:prstGeom prst="round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977900">
            <a:lnSpc>
              <a:spcPct val="90000"/>
            </a:lnSpc>
            <a:spcBef>
              <a:spcPct val="0"/>
            </a:spcBef>
            <a:spcAft>
              <a:spcPct val="35000"/>
            </a:spcAft>
            <a:buNone/>
          </a:pPr>
          <a:r>
            <a:rPr lang="en-ZA" sz="2200" kern="1200" dirty="0"/>
            <a:t>Step 1: Know the customer</a:t>
          </a:r>
        </a:p>
      </dsp:txBody>
      <dsp:txXfrm>
        <a:off x="546053" y="270137"/>
        <a:ext cx="7137494" cy="586034"/>
      </dsp:txXfrm>
    </dsp:sp>
    <dsp:sp modelId="{A5776049-0B92-4C06-A0A7-C5BC3D7BD249}">
      <dsp:nvSpPr>
        <dsp:cNvPr id="0" name=""/>
        <dsp:cNvSpPr/>
      </dsp:nvSpPr>
      <dsp:spPr>
        <a:xfrm>
          <a:off x="0" y="1561074"/>
          <a:ext cx="10287000" cy="554400"/>
        </a:xfrm>
        <a:prstGeom prst="rect">
          <a:avLst/>
        </a:prstGeom>
        <a:solidFill>
          <a:schemeClr val="lt1">
            <a:alpha val="90000"/>
            <a:hueOff val="0"/>
            <a:satOff val="0"/>
            <a:lumOff val="0"/>
            <a:alphaOff val="0"/>
          </a:schemeClr>
        </a:solidFill>
        <a:ln w="25400" cap="flat" cmpd="sng" algn="ctr">
          <a:solidFill>
            <a:schemeClr val="accent1">
              <a:shade val="80000"/>
              <a:hueOff val="254083"/>
              <a:satOff val="-27099"/>
              <a:lumOff val="13688"/>
              <a:alphaOff val="0"/>
            </a:schemeClr>
          </a:solidFill>
          <a:prstDash val="solid"/>
        </a:ln>
        <a:effectLst/>
      </dsp:spPr>
      <dsp:style>
        <a:lnRef idx="2">
          <a:scrgbClr r="0" g="0" b="0"/>
        </a:lnRef>
        <a:fillRef idx="1">
          <a:scrgbClr r="0" g="0" b="0"/>
        </a:fillRef>
        <a:effectRef idx="0">
          <a:scrgbClr r="0" g="0" b="0"/>
        </a:effectRef>
        <a:fontRef idx="minor"/>
      </dsp:style>
    </dsp:sp>
    <dsp:sp modelId="{8DBE3925-2CF1-413B-8A43-A030A3FD5B3C}">
      <dsp:nvSpPr>
        <dsp:cNvPr id="0" name=""/>
        <dsp:cNvSpPr/>
      </dsp:nvSpPr>
      <dsp:spPr>
        <a:xfrm>
          <a:off x="514350" y="1236354"/>
          <a:ext cx="7200900" cy="649440"/>
        </a:xfrm>
        <a:prstGeom prst="roundRect">
          <a:avLst/>
        </a:prstGeom>
        <a:solidFill>
          <a:schemeClr val="accent1">
            <a:shade val="80000"/>
            <a:hueOff val="254083"/>
            <a:satOff val="-27099"/>
            <a:lumOff val="136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977900">
            <a:lnSpc>
              <a:spcPct val="90000"/>
            </a:lnSpc>
            <a:spcBef>
              <a:spcPct val="0"/>
            </a:spcBef>
            <a:spcAft>
              <a:spcPct val="35000"/>
            </a:spcAft>
            <a:buNone/>
          </a:pPr>
          <a:r>
            <a:rPr lang="en-ZA" sz="2200" kern="1200" dirty="0"/>
            <a:t>Step 2: Know the product</a:t>
          </a:r>
        </a:p>
      </dsp:txBody>
      <dsp:txXfrm>
        <a:off x="546053" y="1268057"/>
        <a:ext cx="7137494" cy="586034"/>
      </dsp:txXfrm>
    </dsp:sp>
    <dsp:sp modelId="{2358507F-B78C-413C-A6EF-C369D43A2D79}">
      <dsp:nvSpPr>
        <dsp:cNvPr id="0" name=""/>
        <dsp:cNvSpPr/>
      </dsp:nvSpPr>
      <dsp:spPr>
        <a:xfrm>
          <a:off x="0" y="2558995"/>
          <a:ext cx="10287000" cy="554400"/>
        </a:xfrm>
        <a:prstGeom prst="rect">
          <a:avLst/>
        </a:prstGeom>
        <a:solidFill>
          <a:schemeClr val="lt1">
            <a:alpha val="90000"/>
            <a:hueOff val="0"/>
            <a:satOff val="0"/>
            <a:lumOff val="0"/>
            <a:alphaOff val="0"/>
          </a:schemeClr>
        </a:solidFill>
        <a:ln w="25400" cap="flat" cmpd="sng" algn="ctr">
          <a:solidFill>
            <a:schemeClr val="accent1">
              <a:shade val="80000"/>
              <a:hueOff val="508167"/>
              <a:satOff val="-54199"/>
              <a:lumOff val="27376"/>
              <a:alphaOff val="0"/>
            </a:schemeClr>
          </a:solidFill>
          <a:prstDash val="solid"/>
        </a:ln>
        <a:effectLst/>
      </dsp:spPr>
      <dsp:style>
        <a:lnRef idx="2">
          <a:scrgbClr r="0" g="0" b="0"/>
        </a:lnRef>
        <a:fillRef idx="1">
          <a:scrgbClr r="0" g="0" b="0"/>
        </a:fillRef>
        <a:effectRef idx="0">
          <a:scrgbClr r="0" g="0" b="0"/>
        </a:effectRef>
        <a:fontRef idx="minor"/>
      </dsp:style>
    </dsp:sp>
    <dsp:sp modelId="{1400C8F5-6214-4733-AE3F-DBA3CAA1F34C}">
      <dsp:nvSpPr>
        <dsp:cNvPr id="0" name=""/>
        <dsp:cNvSpPr/>
      </dsp:nvSpPr>
      <dsp:spPr>
        <a:xfrm>
          <a:off x="514350" y="2234274"/>
          <a:ext cx="7200900" cy="649440"/>
        </a:xfrm>
        <a:prstGeom prst="roundRect">
          <a:avLst/>
        </a:prstGeom>
        <a:solidFill>
          <a:schemeClr val="accent1">
            <a:shade val="80000"/>
            <a:hueOff val="508167"/>
            <a:satOff val="-54199"/>
            <a:lumOff val="273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977900">
            <a:lnSpc>
              <a:spcPct val="90000"/>
            </a:lnSpc>
            <a:spcBef>
              <a:spcPct val="0"/>
            </a:spcBef>
            <a:spcAft>
              <a:spcPct val="35000"/>
            </a:spcAft>
            <a:buNone/>
          </a:pPr>
          <a:r>
            <a:rPr lang="en-ZA" sz="2200" kern="1200" dirty="0"/>
            <a:t>Step 3: Know the competitors</a:t>
          </a:r>
        </a:p>
      </dsp:txBody>
      <dsp:txXfrm>
        <a:off x="546053" y="2265977"/>
        <a:ext cx="7137494" cy="586034"/>
      </dsp:txXfrm>
    </dsp:sp>
    <dsp:sp modelId="{D1435B69-19B6-4346-A199-87B503DB174E}">
      <dsp:nvSpPr>
        <dsp:cNvPr id="0" name=""/>
        <dsp:cNvSpPr/>
      </dsp:nvSpPr>
      <dsp:spPr>
        <a:xfrm>
          <a:off x="0" y="3556915"/>
          <a:ext cx="10287000" cy="554400"/>
        </a:xfrm>
        <a:prstGeom prst="rect">
          <a:avLst/>
        </a:prstGeom>
        <a:solidFill>
          <a:schemeClr val="lt1">
            <a:alpha val="90000"/>
            <a:hueOff val="0"/>
            <a:satOff val="0"/>
            <a:lumOff val="0"/>
            <a:alphaOff val="0"/>
          </a:schemeClr>
        </a:solidFill>
        <a:ln w="25400" cap="flat" cmpd="sng" algn="ctr">
          <a:solidFill>
            <a:schemeClr val="accent1">
              <a:shade val="80000"/>
              <a:hueOff val="762250"/>
              <a:satOff val="-81298"/>
              <a:lumOff val="41064"/>
              <a:alphaOff val="0"/>
            </a:schemeClr>
          </a:solidFill>
          <a:prstDash val="solid"/>
        </a:ln>
        <a:effectLst/>
      </dsp:spPr>
      <dsp:style>
        <a:lnRef idx="2">
          <a:scrgbClr r="0" g="0" b="0"/>
        </a:lnRef>
        <a:fillRef idx="1">
          <a:scrgbClr r="0" g="0" b="0"/>
        </a:fillRef>
        <a:effectRef idx="0">
          <a:scrgbClr r="0" g="0" b="0"/>
        </a:effectRef>
        <a:fontRef idx="minor"/>
      </dsp:style>
    </dsp:sp>
    <dsp:sp modelId="{AD0EBA58-4B40-4991-8E64-66CE3506C148}">
      <dsp:nvSpPr>
        <dsp:cNvPr id="0" name=""/>
        <dsp:cNvSpPr/>
      </dsp:nvSpPr>
      <dsp:spPr>
        <a:xfrm>
          <a:off x="514350" y="3232194"/>
          <a:ext cx="7200900" cy="649440"/>
        </a:xfrm>
        <a:prstGeom prst="roundRect">
          <a:avLst/>
        </a:prstGeom>
        <a:solidFill>
          <a:schemeClr val="accent1">
            <a:shade val="80000"/>
            <a:hueOff val="762250"/>
            <a:satOff val="-81298"/>
            <a:lumOff val="410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977900">
            <a:lnSpc>
              <a:spcPct val="90000"/>
            </a:lnSpc>
            <a:spcBef>
              <a:spcPct val="0"/>
            </a:spcBef>
            <a:spcAft>
              <a:spcPct val="35000"/>
            </a:spcAft>
            <a:buNone/>
          </a:pPr>
          <a:r>
            <a:rPr lang="en-ZA" sz="2200" kern="1200" dirty="0"/>
            <a:t>Step 4: Write a customer-oriented value proposition</a:t>
          </a:r>
        </a:p>
      </dsp:txBody>
      <dsp:txXfrm>
        <a:off x="546053" y="3263897"/>
        <a:ext cx="713749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5A23D-D426-4B57-AE71-796D415E9466}">
      <dsp:nvSpPr>
        <dsp:cNvPr id="0" name=""/>
        <dsp:cNvSpPr/>
      </dsp:nvSpPr>
      <dsp:spPr>
        <a:xfrm>
          <a:off x="771524" y="0"/>
          <a:ext cx="8743950" cy="434975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B28EAF-D30B-4056-A824-FE8C2ED41EB2}">
      <dsp:nvSpPr>
        <dsp:cNvPr id="0" name=""/>
        <dsp:cNvSpPr/>
      </dsp:nvSpPr>
      <dsp:spPr>
        <a:xfrm>
          <a:off x="3516" y="1304925"/>
          <a:ext cx="2284437" cy="17399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t>MOI STEP 1:</a:t>
          </a:r>
        </a:p>
        <a:p>
          <a:pPr marL="0" lvl="0" indent="0" algn="ctr" defTabSz="800100">
            <a:lnSpc>
              <a:spcPct val="90000"/>
            </a:lnSpc>
            <a:spcBef>
              <a:spcPct val="0"/>
            </a:spcBef>
            <a:spcAft>
              <a:spcPct val="35000"/>
            </a:spcAft>
            <a:buNone/>
          </a:pPr>
          <a:r>
            <a:rPr lang="en-ZA" sz="1800" b="1" kern="1200" dirty="0"/>
            <a:t>Organise a market survey team</a:t>
          </a:r>
        </a:p>
      </dsp:txBody>
      <dsp:txXfrm>
        <a:off x="88451" y="1389860"/>
        <a:ext cx="2114567" cy="1570030"/>
      </dsp:txXfrm>
    </dsp:sp>
    <dsp:sp modelId="{15AE97E6-EC5C-414F-B06F-48D48DFB9C92}">
      <dsp:nvSpPr>
        <dsp:cNvPr id="0" name=""/>
        <dsp:cNvSpPr/>
      </dsp:nvSpPr>
      <dsp:spPr>
        <a:xfrm>
          <a:off x="2668692" y="1304925"/>
          <a:ext cx="2284437" cy="1739900"/>
        </a:xfrm>
        <a:prstGeom prst="roundRect">
          <a:avLst/>
        </a:prstGeom>
        <a:solidFill>
          <a:schemeClr val="accent2">
            <a:hueOff val="-1420042"/>
            <a:satOff val="-16957"/>
            <a:lumOff val="1085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t>MOI STEP 2:</a:t>
          </a:r>
        </a:p>
        <a:p>
          <a:pPr marL="0" lvl="0" indent="0" algn="ctr" defTabSz="800100">
            <a:lnSpc>
              <a:spcPct val="90000"/>
            </a:lnSpc>
            <a:spcBef>
              <a:spcPct val="0"/>
            </a:spcBef>
            <a:spcAft>
              <a:spcPct val="35000"/>
            </a:spcAft>
            <a:buNone/>
          </a:pPr>
          <a:r>
            <a:rPr lang="en-ZA" sz="1800" b="1" kern="1200" dirty="0"/>
            <a:t>Design an MOI questionnaire or checklist</a:t>
          </a:r>
        </a:p>
      </dsp:txBody>
      <dsp:txXfrm>
        <a:off x="2753627" y="1389860"/>
        <a:ext cx="2114567" cy="1570030"/>
      </dsp:txXfrm>
    </dsp:sp>
    <dsp:sp modelId="{FEDA8FE0-FEB2-4611-B9EC-B033BF914592}">
      <dsp:nvSpPr>
        <dsp:cNvPr id="0" name=""/>
        <dsp:cNvSpPr/>
      </dsp:nvSpPr>
      <dsp:spPr>
        <a:xfrm>
          <a:off x="5333869" y="1304925"/>
          <a:ext cx="2284437" cy="1739900"/>
        </a:xfrm>
        <a:prstGeom prst="roundRect">
          <a:avLst/>
        </a:prstGeom>
        <a:solidFill>
          <a:schemeClr val="accent2">
            <a:hueOff val="-2840085"/>
            <a:satOff val="-33914"/>
            <a:lumOff val="2170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t>MOI STEP 3:</a:t>
          </a:r>
        </a:p>
        <a:p>
          <a:pPr marL="0" lvl="0" indent="0" algn="ctr" defTabSz="800100">
            <a:lnSpc>
              <a:spcPct val="90000"/>
            </a:lnSpc>
            <a:spcBef>
              <a:spcPct val="0"/>
            </a:spcBef>
            <a:spcAft>
              <a:spcPct val="35000"/>
            </a:spcAft>
            <a:buNone/>
          </a:pPr>
          <a:r>
            <a:rPr lang="en-ZA" sz="1800" b="1" kern="1200" dirty="0"/>
            <a:t>Assess and select market options</a:t>
          </a:r>
        </a:p>
      </dsp:txBody>
      <dsp:txXfrm>
        <a:off x="5418804" y="1389860"/>
        <a:ext cx="2114567" cy="1570030"/>
      </dsp:txXfrm>
    </dsp:sp>
    <dsp:sp modelId="{2BD174A8-2D93-4F28-8F8E-5FC97D90DC99}">
      <dsp:nvSpPr>
        <dsp:cNvPr id="0" name=""/>
        <dsp:cNvSpPr/>
      </dsp:nvSpPr>
      <dsp:spPr>
        <a:xfrm>
          <a:off x="7999046" y="1304925"/>
          <a:ext cx="2284437" cy="1739900"/>
        </a:xfrm>
        <a:prstGeom prst="roundRect">
          <a:avLst/>
        </a:prstGeom>
        <a:solidFill>
          <a:schemeClr val="accent2">
            <a:hueOff val="-4260127"/>
            <a:satOff val="-50871"/>
            <a:lumOff val="325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t>MOI STEP 4:</a:t>
          </a:r>
        </a:p>
        <a:p>
          <a:pPr marL="0" lvl="0" indent="0" algn="ctr" defTabSz="800100">
            <a:lnSpc>
              <a:spcPct val="90000"/>
            </a:lnSpc>
            <a:spcBef>
              <a:spcPct val="0"/>
            </a:spcBef>
            <a:spcAft>
              <a:spcPct val="35000"/>
            </a:spcAft>
            <a:buNone/>
          </a:pPr>
          <a:r>
            <a:rPr lang="en-ZA" sz="1800" b="1" kern="1200" dirty="0"/>
            <a:t>Conduct detailed analysis</a:t>
          </a:r>
        </a:p>
      </dsp:txBody>
      <dsp:txXfrm>
        <a:off x="8083981" y="1389860"/>
        <a:ext cx="2114567" cy="1570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44C6F-881B-4942-B944-ED9C535F8F0D}">
      <dsp:nvSpPr>
        <dsp:cNvPr id="0" name=""/>
        <dsp:cNvSpPr/>
      </dsp:nvSpPr>
      <dsp:spPr>
        <a:xfrm>
          <a:off x="0" y="416635"/>
          <a:ext cx="10287000"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61F1F9-250A-4DEA-81A6-F117D768535B}">
      <dsp:nvSpPr>
        <dsp:cNvPr id="0" name=""/>
        <dsp:cNvSpPr/>
      </dsp:nvSpPr>
      <dsp:spPr>
        <a:xfrm>
          <a:off x="514350" y="62395"/>
          <a:ext cx="7200900" cy="7084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1066800">
            <a:lnSpc>
              <a:spcPct val="90000"/>
            </a:lnSpc>
            <a:spcBef>
              <a:spcPct val="0"/>
            </a:spcBef>
            <a:spcAft>
              <a:spcPct val="35000"/>
            </a:spcAft>
            <a:buNone/>
          </a:pPr>
          <a:r>
            <a:rPr lang="en-ZA" sz="2400" b="1" kern="1200" dirty="0"/>
            <a:t>Step 1: Estimate potential sales</a:t>
          </a:r>
        </a:p>
      </dsp:txBody>
      <dsp:txXfrm>
        <a:off x="548935" y="96980"/>
        <a:ext cx="7131730" cy="639310"/>
      </dsp:txXfrm>
    </dsp:sp>
    <dsp:sp modelId="{DD120AB6-AD22-4F2D-9DB9-08C030823CE4}">
      <dsp:nvSpPr>
        <dsp:cNvPr id="0" name=""/>
        <dsp:cNvSpPr/>
      </dsp:nvSpPr>
      <dsp:spPr>
        <a:xfrm>
          <a:off x="0" y="1505275"/>
          <a:ext cx="10287000" cy="604800"/>
        </a:xfrm>
        <a:prstGeom prst="rect">
          <a:avLst/>
        </a:prstGeom>
        <a:solidFill>
          <a:schemeClr val="lt1">
            <a:alpha val="90000"/>
            <a:hueOff val="0"/>
            <a:satOff val="0"/>
            <a:lumOff val="0"/>
            <a:alphaOff val="0"/>
          </a:schemeClr>
        </a:solidFill>
        <a:ln w="25400" cap="flat" cmpd="sng" algn="ctr">
          <a:solidFill>
            <a:schemeClr val="accent2">
              <a:hueOff val="-1420042"/>
              <a:satOff val="-16957"/>
              <a:lumOff val="10851"/>
              <a:alphaOff val="0"/>
            </a:schemeClr>
          </a:solidFill>
          <a:prstDash val="solid"/>
        </a:ln>
        <a:effectLst/>
      </dsp:spPr>
      <dsp:style>
        <a:lnRef idx="2">
          <a:scrgbClr r="0" g="0" b="0"/>
        </a:lnRef>
        <a:fillRef idx="1">
          <a:scrgbClr r="0" g="0" b="0"/>
        </a:fillRef>
        <a:effectRef idx="0">
          <a:scrgbClr r="0" g="0" b="0"/>
        </a:effectRef>
        <a:fontRef idx="minor"/>
      </dsp:style>
    </dsp:sp>
    <dsp:sp modelId="{BD511ED5-DE2E-47EB-93EA-328A92A6EDCD}">
      <dsp:nvSpPr>
        <dsp:cNvPr id="0" name=""/>
        <dsp:cNvSpPr/>
      </dsp:nvSpPr>
      <dsp:spPr>
        <a:xfrm>
          <a:off x="514350" y="1151035"/>
          <a:ext cx="7200900" cy="708480"/>
        </a:xfrm>
        <a:prstGeom prst="roundRect">
          <a:avLst/>
        </a:prstGeom>
        <a:solidFill>
          <a:schemeClr val="accent2">
            <a:hueOff val="-1420042"/>
            <a:satOff val="-16957"/>
            <a:lumOff val="1085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1066800">
            <a:lnSpc>
              <a:spcPct val="90000"/>
            </a:lnSpc>
            <a:spcBef>
              <a:spcPct val="0"/>
            </a:spcBef>
            <a:spcAft>
              <a:spcPct val="35000"/>
            </a:spcAft>
            <a:buNone/>
          </a:pPr>
          <a:r>
            <a:rPr lang="en-ZA" sz="2400" b="1" kern="1200"/>
            <a:t>Step 2: Estimate payment timing</a:t>
          </a:r>
          <a:endParaRPr lang="en-ZA" sz="2400" b="1" kern="1200" dirty="0"/>
        </a:p>
      </dsp:txBody>
      <dsp:txXfrm>
        <a:off x="548935" y="1185620"/>
        <a:ext cx="7131730" cy="639310"/>
      </dsp:txXfrm>
    </dsp:sp>
    <dsp:sp modelId="{B3EEF30A-02D9-4803-BA95-B49883BDC12D}">
      <dsp:nvSpPr>
        <dsp:cNvPr id="0" name=""/>
        <dsp:cNvSpPr/>
      </dsp:nvSpPr>
      <dsp:spPr>
        <a:xfrm>
          <a:off x="0" y="2593915"/>
          <a:ext cx="10287000" cy="604800"/>
        </a:xfrm>
        <a:prstGeom prst="rect">
          <a:avLst/>
        </a:prstGeom>
        <a:solidFill>
          <a:schemeClr val="lt1">
            <a:alpha val="90000"/>
            <a:hueOff val="0"/>
            <a:satOff val="0"/>
            <a:lumOff val="0"/>
            <a:alphaOff val="0"/>
          </a:schemeClr>
        </a:solidFill>
        <a:ln w="25400" cap="flat" cmpd="sng" algn="ctr">
          <a:solidFill>
            <a:schemeClr val="accent2">
              <a:hueOff val="-2840085"/>
              <a:satOff val="-33914"/>
              <a:lumOff val="21701"/>
              <a:alphaOff val="0"/>
            </a:schemeClr>
          </a:solidFill>
          <a:prstDash val="solid"/>
        </a:ln>
        <a:effectLst/>
      </dsp:spPr>
      <dsp:style>
        <a:lnRef idx="2">
          <a:scrgbClr r="0" g="0" b="0"/>
        </a:lnRef>
        <a:fillRef idx="1">
          <a:scrgbClr r="0" g="0" b="0"/>
        </a:fillRef>
        <a:effectRef idx="0">
          <a:scrgbClr r="0" g="0" b="0"/>
        </a:effectRef>
        <a:fontRef idx="minor"/>
      </dsp:style>
    </dsp:sp>
    <dsp:sp modelId="{46022AB2-784E-4770-A74D-A77BD836CECF}">
      <dsp:nvSpPr>
        <dsp:cNvPr id="0" name=""/>
        <dsp:cNvSpPr/>
      </dsp:nvSpPr>
      <dsp:spPr>
        <a:xfrm>
          <a:off x="514350" y="2239675"/>
          <a:ext cx="7200900" cy="708480"/>
        </a:xfrm>
        <a:prstGeom prst="roundRect">
          <a:avLst/>
        </a:prstGeom>
        <a:solidFill>
          <a:schemeClr val="accent2">
            <a:hueOff val="-2840085"/>
            <a:satOff val="-33914"/>
            <a:lumOff val="2170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1066800">
            <a:lnSpc>
              <a:spcPct val="90000"/>
            </a:lnSpc>
            <a:spcBef>
              <a:spcPct val="0"/>
            </a:spcBef>
            <a:spcAft>
              <a:spcPct val="35000"/>
            </a:spcAft>
            <a:buNone/>
          </a:pPr>
          <a:r>
            <a:rPr lang="en-ZA" sz="2400" b="1" kern="1200" dirty="0"/>
            <a:t>Step 3: Estimate costs and loss</a:t>
          </a:r>
        </a:p>
      </dsp:txBody>
      <dsp:txXfrm>
        <a:off x="548935" y="2274260"/>
        <a:ext cx="7131730" cy="639310"/>
      </dsp:txXfrm>
    </dsp:sp>
    <dsp:sp modelId="{17F1970F-A7B4-4A2B-8786-3353C82ADA7A}">
      <dsp:nvSpPr>
        <dsp:cNvPr id="0" name=""/>
        <dsp:cNvSpPr/>
      </dsp:nvSpPr>
      <dsp:spPr>
        <a:xfrm>
          <a:off x="0" y="3682554"/>
          <a:ext cx="10287000" cy="604800"/>
        </a:xfrm>
        <a:prstGeom prst="rect">
          <a:avLst/>
        </a:prstGeom>
        <a:solidFill>
          <a:schemeClr val="lt1">
            <a:alpha val="90000"/>
            <a:hueOff val="0"/>
            <a:satOff val="0"/>
            <a:lumOff val="0"/>
            <a:alphaOff val="0"/>
          </a:schemeClr>
        </a:solidFill>
        <a:ln w="25400" cap="flat" cmpd="sng" algn="ctr">
          <a:solidFill>
            <a:schemeClr val="accent2">
              <a:hueOff val="-4260127"/>
              <a:satOff val="-50871"/>
              <a:lumOff val="32552"/>
              <a:alphaOff val="0"/>
            </a:schemeClr>
          </a:solidFill>
          <a:prstDash val="solid"/>
        </a:ln>
        <a:effectLst/>
      </dsp:spPr>
      <dsp:style>
        <a:lnRef idx="2">
          <a:scrgbClr r="0" g="0" b="0"/>
        </a:lnRef>
        <a:fillRef idx="1">
          <a:scrgbClr r="0" g="0" b="0"/>
        </a:fillRef>
        <a:effectRef idx="0">
          <a:scrgbClr r="0" g="0" b="0"/>
        </a:effectRef>
        <a:fontRef idx="minor"/>
      </dsp:style>
    </dsp:sp>
    <dsp:sp modelId="{153AB9BD-268E-4175-8ED7-D3E4940E101A}">
      <dsp:nvSpPr>
        <dsp:cNvPr id="0" name=""/>
        <dsp:cNvSpPr/>
      </dsp:nvSpPr>
      <dsp:spPr>
        <a:xfrm>
          <a:off x="514350" y="3328315"/>
          <a:ext cx="7200900" cy="708480"/>
        </a:xfrm>
        <a:prstGeom prst="roundRect">
          <a:avLst/>
        </a:prstGeom>
        <a:solidFill>
          <a:schemeClr val="accent2">
            <a:hueOff val="-4260127"/>
            <a:satOff val="-50871"/>
            <a:lumOff val="325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1066800">
            <a:lnSpc>
              <a:spcPct val="90000"/>
            </a:lnSpc>
            <a:spcBef>
              <a:spcPct val="0"/>
            </a:spcBef>
            <a:spcAft>
              <a:spcPct val="35000"/>
            </a:spcAft>
            <a:buNone/>
          </a:pPr>
          <a:r>
            <a:rPr lang="en-ZA" sz="2400" b="1" kern="1200" dirty="0"/>
            <a:t>Step 4: Apply the forecasts</a:t>
          </a:r>
        </a:p>
      </dsp:txBody>
      <dsp:txXfrm>
        <a:off x="548935" y="3362900"/>
        <a:ext cx="7131730"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E254E-6B89-44C1-9ED3-0BB8CD6E3641}">
      <dsp:nvSpPr>
        <dsp:cNvPr id="0" name=""/>
        <dsp:cNvSpPr/>
      </dsp:nvSpPr>
      <dsp:spPr>
        <a:xfrm>
          <a:off x="0" y="352015"/>
          <a:ext cx="10287000" cy="478800"/>
        </a:xfrm>
        <a:prstGeom prst="rect">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864FC0-A9E0-413C-8115-EE95D2B82663}">
      <dsp:nvSpPr>
        <dsp:cNvPr id="0" name=""/>
        <dsp:cNvSpPr/>
      </dsp:nvSpPr>
      <dsp:spPr>
        <a:xfrm>
          <a:off x="514350" y="71575"/>
          <a:ext cx="7200900" cy="560880"/>
        </a:xfrm>
        <a:prstGeom prst="round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800100">
            <a:lnSpc>
              <a:spcPct val="90000"/>
            </a:lnSpc>
            <a:spcBef>
              <a:spcPct val="0"/>
            </a:spcBef>
            <a:spcAft>
              <a:spcPct val="35000"/>
            </a:spcAft>
            <a:buNone/>
          </a:pPr>
          <a:r>
            <a:rPr lang="en-ZA" sz="1800" b="1" kern="1200"/>
            <a:t>Step 1: Identify all stakeholders</a:t>
          </a:r>
          <a:endParaRPr lang="en-ZA" sz="1800" b="1" kern="1200" dirty="0"/>
        </a:p>
      </dsp:txBody>
      <dsp:txXfrm>
        <a:off x="541730" y="98955"/>
        <a:ext cx="7146140" cy="506120"/>
      </dsp:txXfrm>
    </dsp:sp>
    <dsp:sp modelId="{32AFE6D9-C4BF-49E1-9409-747105237762}">
      <dsp:nvSpPr>
        <dsp:cNvPr id="0" name=""/>
        <dsp:cNvSpPr/>
      </dsp:nvSpPr>
      <dsp:spPr>
        <a:xfrm>
          <a:off x="0" y="1213855"/>
          <a:ext cx="10287000" cy="478800"/>
        </a:xfrm>
        <a:prstGeom prst="rect">
          <a:avLst/>
        </a:prstGeom>
        <a:solidFill>
          <a:schemeClr val="lt1">
            <a:alpha val="90000"/>
            <a:hueOff val="0"/>
            <a:satOff val="0"/>
            <a:lumOff val="0"/>
            <a:alphaOff val="0"/>
          </a:schemeClr>
        </a:solidFill>
        <a:ln w="25400" cap="flat" cmpd="sng" algn="ctr">
          <a:solidFill>
            <a:schemeClr val="accent1">
              <a:shade val="80000"/>
              <a:hueOff val="190562"/>
              <a:satOff val="-20324"/>
              <a:lumOff val="10266"/>
              <a:alphaOff val="0"/>
            </a:schemeClr>
          </a:solidFill>
          <a:prstDash val="solid"/>
        </a:ln>
        <a:effectLst/>
      </dsp:spPr>
      <dsp:style>
        <a:lnRef idx="2">
          <a:scrgbClr r="0" g="0" b="0"/>
        </a:lnRef>
        <a:fillRef idx="1">
          <a:scrgbClr r="0" g="0" b="0"/>
        </a:fillRef>
        <a:effectRef idx="0">
          <a:scrgbClr r="0" g="0" b="0"/>
        </a:effectRef>
        <a:fontRef idx="minor"/>
      </dsp:style>
    </dsp:sp>
    <dsp:sp modelId="{5BEB8EE1-8137-4EB8-BF18-BC7295679F75}">
      <dsp:nvSpPr>
        <dsp:cNvPr id="0" name=""/>
        <dsp:cNvSpPr/>
      </dsp:nvSpPr>
      <dsp:spPr>
        <a:xfrm>
          <a:off x="514350" y="933415"/>
          <a:ext cx="7200900" cy="560880"/>
        </a:xfrm>
        <a:prstGeom prst="roundRect">
          <a:avLst/>
        </a:prstGeom>
        <a:solidFill>
          <a:schemeClr val="accent1">
            <a:shade val="80000"/>
            <a:hueOff val="190562"/>
            <a:satOff val="-20324"/>
            <a:lumOff val="1026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844550">
            <a:lnSpc>
              <a:spcPct val="90000"/>
            </a:lnSpc>
            <a:spcBef>
              <a:spcPct val="0"/>
            </a:spcBef>
            <a:spcAft>
              <a:spcPct val="35000"/>
            </a:spcAft>
            <a:buNone/>
          </a:pPr>
          <a:r>
            <a:rPr lang="en-ZA" sz="1900" b="1" kern="1200"/>
            <a:t>Step 2: Define the impact of each relationship</a:t>
          </a:r>
          <a:endParaRPr lang="en-ZA" sz="1900" b="1" kern="1200" dirty="0"/>
        </a:p>
      </dsp:txBody>
      <dsp:txXfrm>
        <a:off x="541730" y="960795"/>
        <a:ext cx="7146140" cy="506120"/>
      </dsp:txXfrm>
    </dsp:sp>
    <dsp:sp modelId="{4C1C77A3-83DA-49F2-A79D-748E222790FE}">
      <dsp:nvSpPr>
        <dsp:cNvPr id="0" name=""/>
        <dsp:cNvSpPr/>
      </dsp:nvSpPr>
      <dsp:spPr>
        <a:xfrm>
          <a:off x="0" y="2075695"/>
          <a:ext cx="10287000" cy="478800"/>
        </a:xfrm>
        <a:prstGeom prst="rect">
          <a:avLst/>
        </a:prstGeom>
        <a:solidFill>
          <a:schemeClr val="lt1">
            <a:alpha val="90000"/>
            <a:hueOff val="0"/>
            <a:satOff val="0"/>
            <a:lumOff val="0"/>
            <a:alphaOff val="0"/>
          </a:schemeClr>
        </a:solidFill>
        <a:ln w="25400" cap="flat" cmpd="sng" algn="ctr">
          <a:solidFill>
            <a:schemeClr val="accent1">
              <a:shade val="80000"/>
              <a:hueOff val="381125"/>
              <a:satOff val="-40649"/>
              <a:lumOff val="20532"/>
              <a:alphaOff val="0"/>
            </a:schemeClr>
          </a:solidFill>
          <a:prstDash val="solid"/>
        </a:ln>
        <a:effectLst/>
      </dsp:spPr>
      <dsp:style>
        <a:lnRef idx="2">
          <a:scrgbClr r="0" g="0" b="0"/>
        </a:lnRef>
        <a:fillRef idx="1">
          <a:scrgbClr r="0" g="0" b="0"/>
        </a:fillRef>
        <a:effectRef idx="0">
          <a:scrgbClr r="0" g="0" b="0"/>
        </a:effectRef>
        <a:fontRef idx="minor"/>
      </dsp:style>
    </dsp:sp>
    <dsp:sp modelId="{6CD4B478-3AC9-474F-A742-233B8B303771}">
      <dsp:nvSpPr>
        <dsp:cNvPr id="0" name=""/>
        <dsp:cNvSpPr/>
      </dsp:nvSpPr>
      <dsp:spPr>
        <a:xfrm>
          <a:off x="514350" y="1795255"/>
          <a:ext cx="7200900" cy="560880"/>
        </a:xfrm>
        <a:prstGeom prst="roundRect">
          <a:avLst/>
        </a:prstGeom>
        <a:solidFill>
          <a:schemeClr val="accent1">
            <a:shade val="80000"/>
            <a:hueOff val="381125"/>
            <a:satOff val="-40649"/>
            <a:lumOff val="2053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800100">
            <a:lnSpc>
              <a:spcPct val="90000"/>
            </a:lnSpc>
            <a:spcBef>
              <a:spcPct val="0"/>
            </a:spcBef>
            <a:spcAft>
              <a:spcPct val="35000"/>
            </a:spcAft>
            <a:buNone/>
          </a:pPr>
          <a:r>
            <a:rPr lang="en-ZA" sz="1800" b="1" kern="1200"/>
            <a:t>Step 3: Identify common ground</a:t>
          </a:r>
          <a:endParaRPr lang="en-ZA" sz="1800" b="1" kern="1200" dirty="0"/>
        </a:p>
      </dsp:txBody>
      <dsp:txXfrm>
        <a:off x="541730" y="1822635"/>
        <a:ext cx="7146140" cy="506120"/>
      </dsp:txXfrm>
    </dsp:sp>
    <dsp:sp modelId="{C8E09A0D-FBFD-4E93-BB43-06A92932FCAA}">
      <dsp:nvSpPr>
        <dsp:cNvPr id="0" name=""/>
        <dsp:cNvSpPr/>
      </dsp:nvSpPr>
      <dsp:spPr>
        <a:xfrm>
          <a:off x="0" y="2937535"/>
          <a:ext cx="10287000" cy="478800"/>
        </a:xfrm>
        <a:prstGeom prst="rect">
          <a:avLst/>
        </a:prstGeom>
        <a:solidFill>
          <a:schemeClr val="lt1">
            <a:alpha val="90000"/>
            <a:hueOff val="0"/>
            <a:satOff val="0"/>
            <a:lumOff val="0"/>
            <a:alphaOff val="0"/>
          </a:schemeClr>
        </a:solidFill>
        <a:ln w="25400" cap="flat" cmpd="sng" algn="ctr">
          <a:solidFill>
            <a:schemeClr val="accent1">
              <a:shade val="80000"/>
              <a:hueOff val="571687"/>
              <a:satOff val="-60974"/>
              <a:lumOff val="30798"/>
              <a:alphaOff val="0"/>
            </a:schemeClr>
          </a:solidFill>
          <a:prstDash val="solid"/>
        </a:ln>
        <a:effectLst/>
      </dsp:spPr>
      <dsp:style>
        <a:lnRef idx="2">
          <a:scrgbClr r="0" g="0" b="0"/>
        </a:lnRef>
        <a:fillRef idx="1">
          <a:scrgbClr r="0" g="0" b="0"/>
        </a:fillRef>
        <a:effectRef idx="0">
          <a:scrgbClr r="0" g="0" b="0"/>
        </a:effectRef>
        <a:fontRef idx="minor"/>
      </dsp:style>
    </dsp:sp>
    <dsp:sp modelId="{67C71CF2-383D-4C69-90A0-397E8B6F5F30}">
      <dsp:nvSpPr>
        <dsp:cNvPr id="0" name=""/>
        <dsp:cNvSpPr/>
      </dsp:nvSpPr>
      <dsp:spPr>
        <a:xfrm>
          <a:off x="514350" y="2657095"/>
          <a:ext cx="7200900" cy="560880"/>
        </a:xfrm>
        <a:prstGeom prst="roundRect">
          <a:avLst/>
        </a:prstGeom>
        <a:solidFill>
          <a:schemeClr val="accent1">
            <a:shade val="80000"/>
            <a:hueOff val="571687"/>
            <a:satOff val="-60974"/>
            <a:lumOff val="307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800100">
            <a:lnSpc>
              <a:spcPct val="90000"/>
            </a:lnSpc>
            <a:spcBef>
              <a:spcPct val="0"/>
            </a:spcBef>
            <a:spcAft>
              <a:spcPct val="35000"/>
            </a:spcAft>
            <a:buNone/>
          </a:pPr>
          <a:r>
            <a:rPr lang="en-ZA" sz="1800" b="1" kern="1200"/>
            <a:t>Step 4: Develop action plans</a:t>
          </a:r>
          <a:endParaRPr lang="en-ZA" sz="1800" b="1" kern="1200" dirty="0"/>
        </a:p>
      </dsp:txBody>
      <dsp:txXfrm>
        <a:off x="541730" y="2684475"/>
        <a:ext cx="7146140" cy="506120"/>
      </dsp:txXfrm>
    </dsp:sp>
    <dsp:sp modelId="{1CDB47F3-C0AE-4ED7-926D-AB72C30302CA}">
      <dsp:nvSpPr>
        <dsp:cNvPr id="0" name=""/>
        <dsp:cNvSpPr/>
      </dsp:nvSpPr>
      <dsp:spPr>
        <a:xfrm>
          <a:off x="0" y="3799375"/>
          <a:ext cx="10287000" cy="478800"/>
        </a:xfrm>
        <a:prstGeom prst="rect">
          <a:avLst/>
        </a:prstGeom>
        <a:solidFill>
          <a:schemeClr val="lt1">
            <a:alpha val="90000"/>
            <a:hueOff val="0"/>
            <a:satOff val="0"/>
            <a:lumOff val="0"/>
            <a:alphaOff val="0"/>
          </a:schemeClr>
        </a:solidFill>
        <a:ln w="25400" cap="flat" cmpd="sng" algn="ctr">
          <a:solidFill>
            <a:schemeClr val="accent1">
              <a:shade val="80000"/>
              <a:hueOff val="762250"/>
              <a:satOff val="-81298"/>
              <a:lumOff val="41064"/>
              <a:alphaOff val="0"/>
            </a:schemeClr>
          </a:solidFill>
          <a:prstDash val="solid"/>
        </a:ln>
        <a:effectLst/>
      </dsp:spPr>
      <dsp:style>
        <a:lnRef idx="2">
          <a:scrgbClr r="0" g="0" b="0"/>
        </a:lnRef>
        <a:fillRef idx="1">
          <a:scrgbClr r="0" g="0" b="0"/>
        </a:fillRef>
        <a:effectRef idx="0">
          <a:scrgbClr r="0" g="0" b="0"/>
        </a:effectRef>
        <a:fontRef idx="minor"/>
      </dsp:style>
    </dsp:sp>
    <dsp:sp modelId="{4BB5AC3B-A3FB-4736-B706-478CD3FCBF0B}">
      <dsp:nvSpPr>
        <dsp:cNvPr id="0" name=""/>
        <dsp:cNvSpPr/>
      </dsp:nvSpPr>
      <dsp:spPr>
        <a:xfrm>
          <a:off x="514350" y="3518935"/>
          <a:ext cx="7200900" cy="560880"/>
        </a:xfrm>
        <a:prstGeom prst="roundRect">
          <a:avLst/>
        </a:prstGeom>
        <a:solidFill>
          <a:schemeClr val="accent1">
            <a:shade val="80000"/>
            <a:hueOff val="762250"/>
            <a:satOff val="-81298"/>
            <a:lumOff val="410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2177" tIns="0" rIns="272177" bIns="0" numCol="1" spcCol="1270" anchor="ctr" anchorCtr="0">
          <a:noAutofit/>
        </a:bodyPr>
        <a:lstStyle/>
        <a:p>
          <a:pPr marL="0" lvl="0" indent="0" algn="l" defTabSz="800100">
            <a:lnSpc>
              <a:spcPct val="90000"/>
            </a:lnSpc>
            <a:spcBef>
              <a:spcPct val="0"/>
            </a:spcBef>
            <a:spcAft>
              <a:spcPct val="35000"/>
            </a:spcAft>
            <a:buNone/>
          </a:pPr>
          <a:r>
            <a:rPr lang="en-ZA" sz="1800" b="1" kern="1200"/>
            <a:t>Step 5: Identify measurable results</a:t>
          </a:r>
          <a:endParaRPr lang="en-ZA" sz="1800" b="1" kern="1200" dirty="0"/>
        </a:p>
      </dsp:txBody>
      <dsp:txXfrm>
        <a:off x="541730" y="3546315"/>
        <a:ext cx="7146140"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83AFA-F241-4A88-B990-F816457F59E7}">
      <dsp:nvSpPr>
        <dsp:cNvPr id="0" name=""/>
        <dsp:cNvSpPr/>
      </dsp:nvSpPr>
      <dsp:spPr>
        <a:xfrm>
          <a:off x="1040033" y="-32481"/>
          <a:ext cx="5371160" cy="5371160"/>
        </a:xfrm>
        <a:prstGeom prst="circularArrow">
          <a:avLst>
            <a:gd name="adj1" fmla="val 5544"/>
            <a:gd name="adj2" fmla="val 330680"/>
            <a:gd name="adj3" fmla="val 13780250"/>
            <a:gd name="adj4" fmla="val 17383333"/>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4BA5F-7720-44D8-B58E-557A84D8CADC}">
      <dsp:nvSpPr>
        <dsp:cNvPr id="0" name=""/>
        <dsp:cNvSpPr/>
      </dsp:nvSpPr>
      <dsp:spPr>
        <a:xfrm>
          <a:off x="2470402" y="941"/>
          <a:ext cx="2510423" cy="125521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t>Reach</a:t>
          </a:r>
        </a:p>
      </dsp:txBody>
      <dsp:txXfrm>
        <a:off x="2531676" y="62215"/>
        <a:ext cx="2387875" cy="1132663"/>
      </dsp:txXfrm>
    </dsp:sp>
    <dsp:sp modelId="{555682E7-7A46-4D3B-8048-859DDD9B1D0F}">
      <dsp:nvSpPr>
        <dsp:cNvPr id="0" name=""/>
        <dsp:cNvSpPr/>
      </dsp:nvSpPr>
      <dsp:spPr>
        <a:xfrm>
          <a:off x="4648772" y="1583619"/>
          <a:ext cx="2510423" cy="1255211"/>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t>Acquire</a:t>
          </a:r>
        </a:p>
      </dsp:txBody>
      <dsp:txXfrm>
        <a:off x="4710046" y="1644893"/>
        <a:ext cx="2387875" cy="1132663"/>
      </dsp:txXfrm>
    </dsp:sp>
    <dsp:sp modelId="{D77DE14D-CDC6-4C38-AE92-7FA8DBFADEAC}">
      <dsp:nvSpPr>
        <dsp:cNvPr id="0" name=""/>
        <dsp:cNvSpPr/>
      </dsp:nvSpPr>
      <dsp:spPr>
        <a:xfrm>
          <a:off x="3816708" y="4144446"/>
          <a:ext cx="2510423" cy="1255211"/>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t>Develop</a:t>
          </a:r>
        </a:p>
      </dsp:txBody>
      <dsp:txXfrm>
        <a:off x="3877982" y="4205720"/>
        <a:ext cx="2387875" cy="1132663"/>
      </dsp:txXfrm>
    </dsp:sp>
    <dsp:sp modelId="{E977FB7A-4AF3-45F1-BFCD-8B75AF7A6FC2}">
      <dsp:nvSpPr>
        <dsp:cNvPr id="0" name=""/>
        <dsp:cNvSpPr/>
      </dsp:nvSpPr>
      <dsp:spPr>
        <a:xfrm>
          <a:off x="1124095" y="4144446"/>
          <a:ext cx="2510423" cy="1255211"/>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t>Retain</a:t>
          </a:r>
        </a:p>
      </dsp:txBody>
      <dsp:txXfrm>
        <a:off x="1185369" y="4205720"/>
        <a:ext cx="2387875" cy="1132663"/>
      </dsp:txXfrm>
    </dsp:sp>
    <dsp:sp modelId="{9F2A3DD9-1786-461A-B821-E708521E39C1}">
      <dsp:nvSpPr>
        <dsp:cNvPr id="0" name=""/>
        <dsp:cNvSpPr/>
      </dsp:nvSpPr>
      <dsp:spPr>
        <a:xfrm>
          <a:off x="292032" y="1583619"/>
          <a:ext cx="2510423" cy="1255211"/>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A" sz="2000" b="1" kern="1200" dirty="0"/>
            <a:t>Inspire</a:t>
          </a:r>
        </a:p>
      </dsp:txBody>
      <dsp:txXfrm>
        <a:off x="353306" y="1644893"/>
        <a:ext cx="2387875" cy="113266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13845-0B41-4BE3-B6A1-18FA8707DD9C}" type="datetimeFigureOut">
              <a:rPr lang="en-ZA" smtClean="0"/>
              <a:t>21 Jun 2021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1945D-980F-40E0-A876-351998E1BC60}" type="slidenum">
              <a:rPr lang="en-ZA" smtClean="0"/>
              <a:t>‹#›</a:t>
            </a:fld>
            <a:endParaRPr lang="en-ZA"/>
          </a:p>
        </p:txBody>
      </p:sp>
    </p:spTree>
    <p:extLst>
      <p:ext uri="{BB962C8B-B14F-4D97-AF65-F5344CB8AC3E}">
        <p14:creationId xmlns:p14="http://schemas.microsoft.com/office/powerpoint/2010/main" val="3287899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BE1945D-980F-40E0-A876-351998E1BC60}" type="slidenum">
              <a:rPr lang="en-ZA" smtClean="0"/>
              <a:t>54</a:t>
            </a:fld>
            <a:endParaRPr lang="en-ZA"/>
          </a:p>
        </p:txBody>
      </p:sp>
    </p:spTree>
    <p:extLst>
      <p:ext uri="{BB962C8B-B14F-4D97-AF65-F5344CB8AC3E}">
        <p14:creationId xmlns:p14="http://schemas.microsoft.com/office/powerpoint/2010/main" val="458241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5466" y="2130425"/>
            <a:ext cx="9982135" cy="1470026"/>
          </a:xfrm>
        </p:spPr>
        <p:txBody>
          <a:bodyPr/>
          <a:lstStyle/>
          <a:p>
            <a:r>
              <a:rPr lang="en-US" dirty="0"/>
              <a:t>Click to edit Master title style</a:t>
            </a:r>
            <a:endParaRPr lang="en-ZA" dirty="0"/>
          </a:p>
        </p:txBody>
      </p:sp>
      <p:sp>
        <p:nvSpPr>
          <p:cNvPr id="3" name="Subtitle 2"/>
          <p:cNvSpPr>
            <a:spLocks noGrp="1"/>
          </p:cNvSpPr>
          <p:nvPr>
            <p:ph type="subTitle" idx="1"/>
          </p:nvPr>
        </p:nvSpPr>
        <p:spPr>
          <a:xfrm>
            <a:off x="2019332" y="3886200"/>
            <a:ext cx="8534400" cy="1752600"/>
          </a:xfrm>
        </p:spPr>
        <p:txBody>
          <a:bodyPr>
            <a:normAutofit/>
          </a:bodyPr>
          <a:lstStyle>
            <a:lvl1pPr marL="0" indent="0" algn="l">
              <a:buNone/>
              <a:defRPr sz="2800" b="1">
                <a:solidFill>
                  <a:schemeClr val="accent2"/>
                </a:solidFill>
              </a:defRPr>
            </a:lvl1pPr>
            <a:lvl2pPr marL="457151" indent="0" algn="ctr">
              <a:buNone/>
              <a:defRPr>
                <a:solidFill>
                  <a:schemeClr val="tx1">
                    <a:tint val="75000"/>
                  </a:schemeClr>
                </a:solidFill>
              </a:defRPr>
            </a:lvl2pPr>
            <a:lvl3pPr marL="914303" indent="0" algn="ctr">
              <a:buNone/>
              <a:defRPr>
                <a:solidFill>
                  <a:schemeClr val="tx1">
                    <a:tint val="75000"/>
                  </a:schemeClr>
                </a:solidFill>
              </a:defRPr>
            </a:lvl3pPr>
            <a:lvl4pPr marL="1371454" indent="0" algn="ctr">
              <a:buNone/>
              <a:defRPr>
                <a:solidFill>
                  <a:schemeClr val="tx1">
                    <a:tint val="75000"/>
                  </a:schemeClr>
                </a:solidFill>
              </a:defRPr>
            </a:lvl4pPr>
            <a:lvl5pPr marL="1828605" indent="0" algn="ctr">
              <a:buNone/>
              <a:defRPr>
                <a:solidFill>
                  <a:schemeClr val="tx1">
                    <a:tint val="75000"/>
                  </a:schemeClr>
                </a:solidFill>
              </a:defRPr>
            </a:lvl5pPr>
            <a:lvl6pPr marL="2285755" indent="0" algn="ctr">
              <a:buNone/>
              <a:defRPr>
                <a:solidFill>
                  <a:schemeClr val="tx1">
                    <a:tint val="75000"/>
                  </a:schemeClr>
                </a:solidFill>
              </a:defRPr>
            </a:lvl6pPr>
            <a:lvl7pPr marL="2742907" indent="0" algn="ctr">
              <a:buNone/>
              <a:defRPr>
                <a:solidFill>
                  <a:schemeClr val="tx1">
                    <a:tint val="75000"/>
                  </a:schemeClr>
                </a:solidFill>
              </a:defRPr>
            </a:lvl7pPr>
            <a:lvl8pPr marL="3200058" indent="0" algn="ctr">
              <a:buNone/>
              <a:defRPr>
                <a:solidFill>
                  <a:schemeClr val="tx1">
                    <a:tint val="75000"/>
                  </a:schemeClr>
                </a:solidFill>
              </a:defRPr>
            </a:lvl8pPr>
            <a:lvl9pPr marL="3657209" indent="0" algn="ctr">
              <a:buNone/>
              <a:defRPr>
                <a:solidFill>
                  <a:schemeClr val="tx1">
                    <a:tint val="75000"/>
                  </a:schemeClr>
                </a:solidFill>
              </a:defRPr>
            </a:lvl9pPr>
          </a:lstStyle>
          <a:p>
            <a:r>
              <a:rPr lang="en-US" dirty="0"/>
              <a:t>Click to edit Master subtitle style</a:t>
            </a:r>
            <a:endParaRPr lang="en-ZA" dirty="0"/>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122899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243317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dirty="0"/>
              <a:t>Click to edit Master title style</a:t>
            </a:r>
            <a:endParaRPr lang="en-ZA" dirty="0"/>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247083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US"/>
              <a:t>Click to edit Master title style</a:t>
            </a:r>
            <a:endParaRPr lang="en-ZA"/>
          </a:p>
        </p:txBody>
      </p:sp>
      <p:sp>
        <p:nvSpPr>
          <p:cNvPr id="3" name="Content Placeholder 2"/>
          <p:cNvSpPr>
            <a:spLocks noGrp="1"/>
          </p:cNvSpPr>
          <p:nvPr>
            <p:ph sz="half" idx="1"/>
          </p:nvPr>
        </p:nvSpPr>
        <p:spPr>
          <a:xfrm>
            <a:off x="1295467" y="1600201"/>
            <a:ext cx="5088565"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85403740-69A3-4F16-8E20-4304D2264E47}" type="slidenum">
              <a:rPr lang="en-ZA" smtClean="0"/>
              <a:t>‹#›</a:t>
            </a:fld>
            <a:endParaRPr lang="en-ZA"/>
          </a:p>
        </p:txBody>
      </p:sp>
      <p:sp>
        <p:nvSpPr>
          <p:cNvPr id="8" name="Content Placeholder 2"/>
          <p:cNvSpPr>
            <a:spLocks noGrp="1"/>
          </p:cNvSpPr>
          <p:nvPr>
            <p:ph sz="half" idx="13"/>
          </p:nvPr>
        </p:nvSpPr>
        <p:spPr>
          <a:xfrm>
            <a:off x="6480043" y="1600201"/>
            <a:ext cx="5102357"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1295467"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67"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85403740-69A3-4F16-8E20-4304D2264E47}" type="slidenum">
              <a:rPr lang="en-ZA" smtClean="0"/>
              <a:t>‹#›</a:t>
            </a:fld>
            <a:endParaRPr lang="en-ZA"/>
          </a:p>
        </p:txBody>
      </p:sp>
      <p:sp>
        <p:nvSpPr>
          <p:cNvPr id="12" name="Text Placeholder 2"/>
          <p:cNvSpPr>
            <a:spLocks noGrp="1"/>
          </p:cNvSpPr>
          <p:nvPr>
            <p:ph type="body" idx="13"/>
          </p:nvPr>
        </p:nvSpPr>
        <p:spPr>
          <a:xfrm>
            <a:off x="6493835"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13" name="Content Placeholder 3"/>
          <p:cNvSpPr>
            <a:spLocks noGrp="1"/>
          </p:cNvSpPr>
          <p:nvPr>
            <p:ph sz="half" idx="14"/>
          </p:nvPr>
        </p:nvSpPr>
        <p:spPr>
          <a:xfrm>
            <a:off x="6493835"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3" name="Content Placeholder 2"/>
          <p:cNvSpPr>
            <a:spLocks noGrp="1"/>
          </p:cNvSpPr>
          <p:nvPr>
            <p:ph idx="1"/>
          </p:nvPr>
        </p:nvSpPr>
        <p:spPr/>
        <p:txBody>
          <a:bodyPr/>
          <a:lstStyle>
            <a:lvl1pPr marL="457200">
              <a:defRPr sz="2800"/>
            </a:lvl1pPr>
            <a:lvl2pPr marL="457200">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991035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67" y="4406902"/>
            <a:ext cx="10030819" cy="1362075"/>
          </a:xfrm>
        </p:spPr>
        <p:txBody>
          <a:bodyPr anchor="t">
            <a:noAutofit/>
          </a:bodyPr>
          <a:lstStyle>
            <a:lvl1pPr algn="l">
              <a:defRPr sz="4400" b="0" cap="none"/>
            </a:lvl1pPr>
          </a:lstStyle>
          <a:p>
            <a:r>
              <a:rPr lang="en-US" dirty="0"/>
              <a:t>Click to edit master title style</a:t>
            </a:r>
            <a:endParaRPr lang="en-ZA" dirty="0"/>
          </a:p>
        </p:txBody>
      </p:sp>
      <p:sp>
        <p:nvSpPr>
          <p:cNvPr id="3" name="Text Placeholder 2"/>
          <p:cNvSpPr>
            <a:spLocks noGrp="1"/>
          </p:cNvSpPr>
          <p:nvPr>
            <p:ph type="body" idx="1"/>
          </p:nvPr>
        </p:nvSpPr>
        <p:spPr>
          <a:xfrm>
            <a:off x="1295467" y="2906713"/>
            <a:ext cx="10030819" cy="1500187"/>
          </a:xfrm>
        </p:spPr>
        <p:txBody>
          <a:bodyPr anchor="b">
            <a:normAutofit/>
          </a:bodyPr>
          <a:lstStyle>
            <a:lvl1pPr marL="0" indent="0">
              <a:buNone/>
              <a:defRPr sz="2800" b="1">
                <a:solidFill>
                  <a:schemeClr val="accent2"/>
                </a:solidFill>
              </a:defRPr>
            </a:lvl1pPr>
            <a:lvl2pPr marL="457151" indent="0">
              <a:buNone/>
              <a:defRPr sz="1800">
                <a:solidFill>
                  <a:schemeClr val="tx1">
                    <a:tint val="75000"/>
                  </a:schemeClr>
                </a:solidFill>
              </a:defRPr>
            </a:lvl2pPr>
            <a:lvl3pPr marL="914303" indent="0">
              <a:buNone/>
              <a:defRPr sz="1600">
                <a:solidFill>
                  <a:schemeClr val="tx1">
                    <a:tint val="75000"/>
                  </a:schemeClr>
                </a:solidFill>
              </a:defRPr>
            </a:lvl3pPr>
            <a:lvl4pPr marL="1371454" indent="0">
              <a:buNone/>
              <a:defRPr sz="1400">
                <a:solidFill>
                  <a:schemeClr val="tx1">
                    <a:tint val="75000"/>
                  </a:schemeClr>
                </a:solidFill>
              </a:defRPr>
            </a:lvl4pPr>
            <a:lvl5pPr marL="1828605" indent="0">
              <a:buNone/>
              <a:defRPr sz="1400">
                <a:solidFill>
                  <a:schemeClr val="tx1">
                    <a:tint val="75000"/>
                  </a:schemeClr>
                </a:solidFill>
              </a:defRPr>
            </a:lvl5pPr>
            <a:lvl6pPr marL="2285755" indent="0">
              <a:buNone/>
              <a:defRPr sz="1400">
                <a:solidFill>
                  <a:schemeClr val="tx1">
                    <a:tint val="75000"/>
                  </a:schemeClr>
                </a:solidFill>
              </a:defRPr>
            </a:lvl6pPr>
            <a:lvl7pPr marL="2742907" indent="0">
              <a:buNone/>
              <a:defRPr sz="1400">
                <a:solidFill>
                  <a:schemeClr val="tx1">
                    <a:tint val="75000"/>
                  </a:schemeClr>
                </a:solidFill>
              </a:defRPr>
            </a:lvl7pPr>
            <a:lvl8pPr marL="3200058" indent="0">
              <a:buNone/>
              <a:defRPr sz="1400">
                <a:solidFill>
                  <a:schemeClr val="tx1">
                    <a:tint val="75000"/>
                  </a:schemeClr>
                </a:solidFill>
              </a:defRPr>
            </a:lvl8pPr>
            <a:lvl9pPr marL="3657209"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429458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US"/>
              <a:t>Click to edit Master title style</a:t>
            </a:r>
            <a:endParaRPr lang="en-ZA"/>
          </a:p>
        </p:txBody>
      </p:sp>
      <p:sp>
        <p:nvSpPr>
          <p:cNvPr id="3" name="Content Placeholder 2"/>
          <p:cNvSpPr>
            <a:spLocks noGrp="1"/>
          </p:cNvSpPr>
          <p:nvPr>
            <p:ph sz="half" idx="1"/>
          </p:nvPr>
        </p:nvSpPr>
        <p:spPr>
          <a:xfrm>
            <a:off x="1295467" y="1600201"/>
            <a:ext cx="5088565"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
        <p:nvSpPr>
          <p:cNvPr id="8" name="Content Placeholder 2"/>
          <p:cNvSpPr>
            <a:spLocks noGrp="1"/>
          </p:cNvSpPr>
          <p:nvPr>
            <p:ph sz="half" idx="13"/>
          </p:nvPr>
        </p:nvSpPr>
        <p:spPr>
          <a:xfrm>
            <a:off x="6480043" y="1600201"/>
            <a:ext cx="5102357" cy="4525963"/>
          </a:xfrm>
        </p:spPr>
        <p:txBody>
          <a:bodyPr/>
          <a:lstStyle>
            <a:lvl1pPr>
              <a:defRPr sz="2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9391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1295467"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67"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85403740-69A3-4F16-8E20-4304D2264E47}" type="slidenum">
              <a:rPr lang="en-ZA" smtClean="0"/>
              <a:pPr/>
              <a:t>‹#›</a:t>
            </a:fld>
            <a:endParaRPr lang="en-ZA"/>
          </a:p>
        </p:txBody>
      </p:sp>
      <p:sp>
        <p:nvSpPr>
          <p:cNvPr id="12" name="Text Placeholder 2"/>
          <p:cNvSpPr>
            <a:spLocks noGrp="1"/>
          </p:cNvSpPr>
          <p:nvPr>
            <p:ph type="body" idx="13"/>
          </p:nvPr>
        </p:nvSpPr>
        <p:spPr>
          <a:xfrm>
            <a:off x="6493835" y="1535113"/>
            <a:ext cx="5088565" cy="639762"/>
          </a:xfrm>
        </p:spPr>
        <p:txBody>
          <a:bodyPr anchor="b"/>
          <a:lstStyle>
            <a:lvl1pPr marL="0" indent="0">
              <a:buNone/>
              <a:defRPr sz="2400" b="1">
                <a:solidFill>
                  <a:schemeClr val="accent2"/>
                </a:solidFill>
              </a:defRPr>
            </a:lvl1pPr>
            <a:lvl2pPr marL="457151" indent="0">
              <a:buNone/>
              <a:defRPr sz="2000" b="1"/>
            </a:lvl2pPr>
            <a:lvl3pPr marL="914303" indent="0">
              <a:buNone/>
              <a:defRPr sz="1800" b="1"/>
            </a:lvl3pPr>
            <a:lvl4pPr marL="1371454" indent="0">
              <a:buNone/>
              <a:defRPr sz="1600" b="1"/>
            </a:lvl4pPr>
            <a:lvl5pPr marL="1828605" indent="0">
              <a:buNone/>
              <a:defRPr sz="1600" b="1"/>
            </a:lvl5pPr>
            <a:lvl6pPr marL="2285755" indent="0">
              <a:buNone/>
              <a:defRPr sz="1600" b="1"/>
            </a:lvl6pPr>
            <a:lvl7pPr marL="2742907" indent="0">
              <a:buNone/>
              <a:defRPr sz="1600" b="1"/>
            </a:lvl7pPr>
            <a:lvl8pPr marL="3200058" indent="0">
              <a:buNone/>
              <a:defRPr sz="1600" b="1"/>
            </a:lvl8pPr>
            <a:lvl9pPr marL="3657209" indent="0">
              <a:buNone/>
              <a:defRPr sz="1600" b="1"/>
            </a:lvl9pPr>
          </a:lstStyle>
          <a:p>
            <a:pPr lvl="0"/>
            <a:r>
              <a:rPr lang="en-US" dirty="0"/>
              <a:t>Click to edit Master text styles</a:t>
            </a:r>
          </a:p>
        </p:txBody>
      </p:sp>
      <p:sp>
        <p:nvSpPr>
          <p:cNvPr id="13" name="Content Placeholder 3"/>
          <p:cNvSpPr>
            <a:spLocks noGrp="1"/>
          </p:cNvSpPr>
          <p:nvPr>
            <p:ph sz="half" idx="14"/>
          </p:nvPr>
        </p:nvSpPr>
        <p:spPr>
          <a:xfrm>
            <a:off x="6493835" y="2174876"/>
            <a:ext cx="5088565" cy="3951288"/>
          </a:xfrm>
        </p:spPr>
        <p:txBody>
          <a:bodyPr/>
          <a:lstStyle>
            <a:lvl1pPr>
              <a:defRPr sz="28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endParaRPr lang="en-ZA" dirty="0"/>
          </a:p>
        </p:txBody>
      </p:sp>
    </p:spTree>
    <p:extLst>
      <p:ext uri="{BB962C8B-B14F-4D97-AF65-F5344CB8AC3E}">
        <p14:creationId xmlns:p14="http://schemas.microsoft.com/office/powerpoint/2010/main" val="373381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5" name="Slide Number Placeholder 4"/>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1336886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324027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9456" y="260648"/>
            <a:ext cx="3627040" cy="1162050"/>
          </a:xfrm>
        </p:spPr>
        <p:txBody>
          <a:bodyPr anchor="b">
            <a:noAutofit/>
          </a:bodyPr>
          <a:lstStyle>
            <a:lvl1pPr algn="l">
              <a:defRPr sz="2800" b="1"/>
            </a:lvl1pPr>
          </a:lstStyle>
          <a:p>
            <a:r>
              <a:rPr lang="en-US" dirty="0"/>
              <a:t>Click to edit Master title style</a:t>
            </a:r>
            <a:endParaRPr lang="en-ZA" dirty="0"/>
          </a:p>
        </p:txBody>
      </p:sp>
      <p:sp>
        <p:nvSpPr>
          <p:cNvPr id="3" name="Content Placeholder 2"/>
          <p:cNvSpPr>
            <a:spLocks noGrp="1"/>
          </p:cNvSpPr>
          <p:nvPr>
            <p:ph idx="1"/>
          </p:nvPr>
        </p:nvSpPr>
        <p:spPr>
          <a:xfrm>
            <a:off x="4943872" y="273051"/>
            <a:ext cx="6638528" cy="5853113"/>
          </a:xfrm>
        </p:spPr>
        <p:txBody>
          <a:bodyPr/>
          <a:lstStyle>
            <a:lvl1pPr>
              <a:defRPr sz="2800"/>
            </a:lvl1pPr>
            <a:lvl2pPr>
              <a:defRPr sz="22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p:txBody>
      </p:sp>
      <p:sp>
        <p:nvSpPr>
          <p:cNvPr id="4" name="Text Placeholder 3"/>
          <p:cNvSpPr>
            <a:spLocks noGrp="1"/>
          </p:cNvSpPr>
          <p:nvPr>
            <p:ph type="body" sz="half" idx="2"/>
          </p:nvPr>
        </p:nvSpPr>
        <p:spPr>
          <a:xfrm>
            <a:off x="1199456" y="1422699"/>
            <a:ext cx="3627040" cy="4691063"/>
          </a:xfrm>
        </p:spPr>
        <p:txBody>
          <a:bodyPr>
            <a:normAutofit/>
          </a:bodyPr>
          <a:lstStyle>
            <a:lvl1pPr marL="0" indent="0">
              <a:buNone/>
              <a:defRPr sz="2200"/>
            </a:lvl1pPr>
            <a:lvl2pPr marL="457151" indent="0">
              <a:buNone/>
              <a:defRPr sz="1200"/>
            </a:lvl2pPr>
            <a:lvl3pPr marL="914303" indent="0">
              <a:buNone/>
              <a:defRPr sz="1000"/>
            </a:lvl3pPr>
            <a:lvl4pPr marL="1371454" indent="0">
              <a:buNone/>
              <a:defRPr sz="1000"/>
            </a:lvl4pPr>
            <a:lvl5pPr marL="1828605" indent="0">
              <a:buNone/>
              <a:defRPr sz="1000"/>
            </a:lvl5pPr>
            <a:lvl6pPr marL="2285755" indent="0">
              <a:buNone/>
              <a:defRPr sz="1000"/>
            </a:lvl6pPr>
            <a:lvl7pPr marL="2742907" indent="0">
              <a:buNone/>
              <a:defRPr sz="1000"/>
            </a:lvl7pPr>
            <a:lvl8pPr marL="3200058" indent="0">
              <a:buNone/>
              <a:defRPr sz="1000"/>
            </a:lvl8pPr>
            <a:lvl9pPr marL="36572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90703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normAutofit/>
          </a:bodyPr>
          <a:lstStyle>
            <a:lvl1pPr algn="l">
              <a:defRPr sz="2800" b="1">
                <a:solidFill>
                  <a:schemeClr val="accent2"/>
                </a:solidFill>
              </a:defRPr>
            </a:lvl1pPr>
          </a:lstStyle>
          <a:p>
            <a:r>
              <a:rPr lang="en-US" dirty="0"/>
              <a:t>Click to edit Master title style</a:t>
            </a:r>
            <a:endParaRPr lang="en-ZA" dirty="0"/>
          </a:p>
        </p:txBody>
      </p:sp>
      <p:sp>
        <p:nvSpPr>
          <p:cNvPr id="3" name="Picture Placeholder 2"/>
          <p:cNvSpPr>
            <a:spLocks noGrp="1"/>
          </p:cNvSpPr>
          <p:nvPr>
            <p:ph type="pic" idx="1"/>
          </p:nvPr>
        </p:nvSpPr>
        <p:spPr>
          <a:xfrm>
            <a:off x="2389717" y="612776"/>
            <a:ext cx="7315200" cy="4114800"/>
          </a:xfrm>
        </p:spPr>
        <p:txBody>
          <a:bodyPr/>
          <a:lstStyle>
            <a:lvl1pPr marL="0" indent="0">
              <a:buNone/>
              <a:defRPr sz="3200"/>
            </a:lvl1pPr>
            <a:lvl2pPr marL="457151" indent="0">
              <a:buNone/>
              <a:defRPr sz="2800"/>
            </a:lvl2pPr>
            <a:lvl3pPr marL="914303" indent="0">
              <a:buNone/>
              <a:defRPr sz="2400"/>
            </a:lvl3pPr>
            <a:lvl4pPr marL="1371454" indent="0">
              <a:buNone/>
              <a:defRPr sz="2000"/>
            </a:lvl4pPr>
            <a:lvl5pPr marL="1828605" indent="0">
              <a:buNone/>
              <a:defRPr sz="2000"/>
            </a:lvl5pPr>
            <a:lvl6pPr marL="2285755" indent="0">
              <a:buNone/>
              <a:defRPr sz="2000"/>
            </a:lvl6pPr>
            <a:lvl7pPr marL="2742907" indent="0">
              <a:buNone/>
              <a:defRPr sz="2000"/>
            </a:lvl7pPr>
            <a:lvl8pPr marL="3200058" indent="0">
              <a:buNone/>
              <a:defRPr sz="2000"/>
            </a:lvl8pPr>
            <a:lvl9pPr marL="3657209" indent="0">
              <a:buNone/>
              <a:defRPr sz="2000"/>
            </a:lvl9pPr>
          </a:lstStyle>
          <a:p>
            <a:endParaRPr lang="en-ZA"/>
          </a:p>
        </p:txBody>
      </p:sp>
      <p:sp>
        <p:nvSpPr>
          <p:cNvPr id="4" name="Text Placeholder 3"/>
          <p:cNvSpPr>
            <a:spLocks noGrp="1"/>
          </p:cNvSpPr>
          <p:nvPr>
            <p:ph type="body" sz="half" idx="2"/>
          </p:nvPr>
        </p:nvSpPr>
        <p:spPr>
          <a:xfrm>
            <a:off x="2389717" y="5367338"/>
            <a:ext cx="7315200" cy="804862"/>
          </a:xfrm>
        </p:spPr>
        <p:txBody>
          <a:bodyPr>
            <a:normAutofit/>
          </a:bodyPr>
          <a:lstStyle>
            <a:lvl1pPr marL="0" indent="0">
              <a:buNone/>
              <a:defRPr sz="2200"/>
            </a:lvl1pPr>
            <a:lvl2pPr marL="457151" indent="0">
              <a:buNone/>
              <a:defRPr sz="1200"/>
            </a:lvl2pPr>
            <a:lvl3pPr marL="914303" indent="0">
              <a:buNone/>
              <a:defRPr sz="1000"/>
            </a:lvl3pPr>
            <a:lvl4pPr marL="1371454" indent="0">
              <a:buNone/>
              <a:defRPr sz="1000"/>
            </a:lvl4pPr>
            <a:lvl5pPr marL="1828605" indent="0">
              <a:buNone/>
              <a:defRPr sz="1000"/>
            </a:lvl5pPr>
            <a:lvl6pPr marL="2285755" indent="0">
              <a:buNone/>
              <a:defRPr sz="1000"/>
            </a:lvl6pPr>
            <a:lvl7pPr marL="2742907" indent="0">
              <a:buNone/>
              <a:defRPr sz="1000"/>
            </a:lvl7pPr>
            <a:lvl8pPr marL="3200058" indent="0">
              <a:buNone/>
              <a:defRPr sz="1000"/>
            </a:lvl8pPr>
            <a:lvl9pPr marL="3657209"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5403740-69A3-4F16-8E20-4304D2264E47}" type="slidenum">
              <a:rPr lang="en-ZA" smtClean="0"/>
              <a:pPr/>
              <a:t>‹#›</a:t>
            </a:fld>
            <a:endParaRPr lang="en-ZA"/>
          </a:p>
        </p:txBody>
      </p:sp>
    </p:spTree>
    <p:extLst>
      <p:ext uri="{BB962C8B-B14F-4D97-AF65-F5344CB8AC3E}">
        <p14:creationId xmlns:p14="http://schemas.microsoft.com/office/powerpoint/2010/main" val="303142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67" y="476672"/>
            <a:ext cx="10286933" cy="940967"/>
          </a:xfrm>
          <a:prstGeom prst="rect">
            <a:avLst/>
          </a:prstGeom>
        </p:spPr>
        <p:txBody>
          <a:bodyPr vert="horz" lIns="91431" tIns="45715" rIns="91431" bIns="45715"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1295467" y="1600201"/>
            <a:ext cx="10286933" cy="4349080"/>
          </a:xfrm>
          <a:prstGeom prst="rect">
            <a:avLst/>
          </a:prstGeom>
        </p:spPr>
        <p:txBody>
          <a:bodyPr vert="horz" lIns="91431" tIns="45715" rIns="91431" bIns="45715" rtlCol="0">
            <a:normAutofit/>
          </a:bodyPr>
          <a:lstStyle/>
          <a:p>
            <a:pPr lvl="0"/>
            <a:r>
              <a:rPr lang="en-US" dirty="0"/>
              <a:t>Click to edit Master text style</a:t>
            </a:r>
          </a:p>
          <a:p>
            <a:pPr lvl="1"/>
            <a:r>
              <a:rPr lang="en-US" dirty="0"/>
              <a:t>Second level</a:t>
            </a: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1" tIns="45715" rIns="91431" bIns="45715" rtlCol="0" anchor="ctr"/>
          <a:lstStyle>
            <a:lvl1pPr algn="r">
              <a:defRPr sz="1200">
                <a:solidFill>
                  <a:schemeClr val="tx1">
                    <a:tint val="75000"/>
                  </a:schemeClr>
                </a:solidFill>
              </a:defRPr>
            </a:lvl1pPr>
          </a:lstStyle>
          <a:p>
            <a:pPr>
              <a:spcBef>
                <a:spcPct val="0"/>
              </a:spcBef>
              <a:defRPr/>
            </a:pPr>
            <a:fld id="{145DFFE1-B329-4FF6-8C89-BBA313788BC7}" type="slidenum">
              <a:rPr lang="de-DE" smtClean="0">
                <a:solidFill>
                  <a:srgbClr val="307A46"/>
                </a:solidFill>
              </a:rPr>
              <a:pPr>
                <a:spcBef>
                  <a:spcPct val="0"/>
                </a:spcBef>
                <a:defRPr/>
              </a:pPr>
              <a:t>‹#›</a:t>
            </a:fld>
            <a:endParaRPr lang="de-DE" dirty="0">
              <a:solidFill>
                <a:srgbClr val="307A46"/>
              </a:solidFill>
            </a:endParaRPr>
          </a:p>
        </p:txBody>
      </p:sp>
      <p:pic>
        <p:nvPicPr>
          <p:cNvPr id="14" name="Picture 22" descr="gfras_the original frutiger"/>
          <p:cNvPicPr>
            <a:picLocks noChangeArrowheads="1"/>
          </p:cNvPicPr>
          <p:nvPr userDrawn="1"/>
        </p:nvPicPr>
        <p:blipFill>
          <a:blip r:embed="rId15" cstate="print"/>
          <a:srcRect/>
          <a:stretch>
            <a:fillRect/>
          </a:stretch>
        </p:blipFill>
        <p:spPr bwMode="auto">
          <a:xfrm>
            <a:off x="139701" y="5121275"/>
            <a:ext cx="1476000" cy="1620838"/>
          </a:xfrm>
          <a:prstGeom prst="rect">
            <a:avLst/>
          </a:prstGeom>
          <a:noFill/>
        </p:spPr>
      </p:pic>
      <p:pic>
        <p:nvPicPr>
          <p:cNvPr id="15" name="Picture 28" descr="gfras_face_blue"/>
          <p:cNvPicPr>
            <a:picLocks noChangeArrowheads="1"/>
          </p:cNvPicPr>
          <p:nvPr userDrawn="1"/>
        </p:nvPicPr>
        <p:blipFill>
          <a:blip r:embed="rId16" cstate="print"/>
          <a:srcRect/>
          <a:stretch>
            <a:fillRect/>
          </a:stretch>
        </p:blipFill>
        <p:spPr bwMode="auto">
          <a:xfrm>
            <a:off x="-96688" y="-14856"/>
            <a:ext cx="1004400" cy="6013451"/>
          </a:xfrm>
          <a:prstGeom prst="rect">
            <a:avLst/>
          </a:prstGeom>
          <a:noFill/>
        </p:spPr>
      </p:pic>
    </p:spTree>
    <p:extLst>
      <p:ext uri="{BB962C8B-B14F-4D97-AF65-F5344CB8AC3E}">
        <p14:creationId xmlns:p14="http://schemas.microsoft.com/office/powerpoint/2010/main" val="1203327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2" r:id="rId12"/>
    <p:sldLayoutId id="2147483653" r:id="rId13"/>
  </p:sldLayoutIdLst>
  <p:txStyles>
    <p:titleStyle>
      <a:lvl1pPr algn="l" defTabSz="914303" rtl="0" eaLnBrk="1" latinLnBrk="0" hangingPunct="1">
        <a:spcBef>
          <a:spcPct val="0"/>
        </a:spcBef>
        <a:buNone/>
        <a:defRPr sz="4400" kern="1200">
          <a:solidFill>
            <a:schemeClr val="accent1"/>
          </a:solidFill>
          <a:latin typeface="Tahoma" pitchFamily="34" charset="0"/>
          <a:ea typeface="Tahoma" pitchFamily="34" charset="0"/>
          <a:cs typeface="Tahoma" pitchFamily="34" charset="0"/>
        </a:defRPr>
      </a:lvl1pPr>
    </p:titleStyle>
    <p:bodyStyle>
      <a:lvl1pPr marL="45720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45720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Oor32s9EH4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WxYlxhLe9_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U8O0QmhH3s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02JzZFMb9w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rBODf4EzLJA"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o80PfIGYVvI"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8.xml"/><Relationship Id="rId1" Type="http://schemas.openxmlformats.org/officeDocument/2006/relationships/video" Target="https://www.youtube.com/embed/buUGDnXIyGE"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dirty="0"/>
              <a:t>Agricultural entrepreneurship</a:t>
            </a:r>
          </a:p>
        </p:txBody>
      </p:sp>
      <p:sp>
        <p:nvSpPr>
          <p:cNvPr id="3" name="Subtitle 2"/>
          <p:cNvSpPr>
            <a:spLocks noGrp="1"/>
          </p:cNvSpPr>
          <p:nvPr>
            <p:ph type="subTitle" idx="1"/>
          </p:nvPr>
        </p:nvSpPr>
        <p:spPr/>
        <p:txBody>
          <a:bodyPr/>
          <a:lstStyle/>
          <a:p>
            <a:r>
              <a:rPr lang="en-ZA" dirty="0"/>
              <a:t>Global Forum for Rural Advisory Services (GFRAS)</a:t>
            </a:r>
          </a:p>
        </p:txBody>
      </p:sp>
      <p:sp>
        <p:nvSpPr>
          <p:cNvPr id="4" name="Rectangle 3"/>
          <p:cNvSpPr/>
          <p:nvPr/>
        </p:nvSpPr>
        <p:spPr>
          <a:xfrm>
            <a:off x="3485954" y="4941168"/>
            <a:ext cx="4819974" cy="400110"/>
          </a:xfrm>
          <a:prstGeom prst="rect">
            <a:avLst/>
          </a:prstGeom>
        </p:spPr>
        <p:txBody>
          <a:bodyPr wrap="none">
            <a:spAutoFit/>
          </a:bodyPr>
          <a:lstStyle/>
          <a:p>
            <a:pPr algn="ctr"/>
            <a:r>
              <a:rPr lang="en-ZA" sz="2000" dirty="0">
                <a:solidFill>
                  <a:schemeClr val="accent2"/>
                </a:solidFill>
              </a:rPr>
              <a:t>Part of the </a:t>
            </a:r>
            <a:r>
              <a:rPr lang="en-ZA" sz="2000" i="1" dirty="0">
                <a:solidFill>
                  <a:schemeClr val="accent2"/>
                </a:solidFill>
              </a:rPr>
              <a:t>New Extensionist Learning 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Autofit/>
          </a:bodyPr>
          <a:lstStyle/>
          <a:p>
            <a:r>
              <a:rPr lang="en-ZA" dirty="0"/>
              <a:t>Farmer types in agri-entrepreneurship</a:t>
            </a:r>
          </a:p>
        </p:txBody>
      </p:sp>
      <p:sp>
        <p:nvSpPr>
          <p:cNvPr id="5" name="Content Placeholder 4"/>
          <p:cNvSpPr>
            <a:spLocks noGrp="1"/>
          </p:cNvSpPr>
          <p:nvPr>
            <p:ph idx="1"/>
          </p:nvPr>
        </p:nvSpPr>
        <p:spPr>
          <a:xfrm>
            <a:off x="1295467" y="1600201"/>
            <a:ext cx="10286933" cy="4349080"/>
          </a:xfrm>
        </p:spPr>
        <p:txBody>
          <a:bodyPr/>
          <a:lstStyle/>
          <a:p>
            <a:pPr marL="0" indent="0">
              <a:buNone/>
            </a:pPr>
            <a:r>
              <a:rPr lang="en-ZA" dirty="0"/>
              <a:t>Within the three categories of farmers, the following farmer types are potential agri-entrepreneurs:</a:t>
            </a:r>
          </a:p>
          <a:p>
            <a:r>
              <a:rPr lang="en-ZA" dirty="0"/>
              <a:t>Women farmers</a:t>
            </a:r>
          </a:p>
          <a:p>
            <a:r>
              <a:rPr lang="en-ZA" dirty="0"/>
              <a:t>Small-scale family farmers</a:t>
            </a:r>
          </a:p>
          <a:p>
            <a:r>
              <a:rPr lang="en-ZA" dirty="0"/>
              <a:t>Medium-scale farmers</a:t>
            </a:r>
          </a:p>
          <a:p>
            <a:r>
              <a:rPr lang="en-ZA" dirty="0"/>
              <a:t>Commercial farmers</a:t>
            </a:r>
          </a:p>
          <a:p>
            <a:endParaRPr lang="en-ZA" dirty="0"/>
          </a:p>
        </p:txBody>
      </p:sp>
    </p:spTree>
    <p:extLst>
      <p:ext uri="{BB962C8B-B14F-4D97-AF65-F5344CB8AC3E}">
        <p14:creationId xmlns:p14="http://schemas.microsoft.com/office/powerpoint/2010/main" val="2047800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Autofit/>
          </a:bodyPr>
          <a:lstStyle/>
          <a:p>
            <a:r>
              <a:rPr lang="en-ZA" dirty="0"/>
              <a:t>Characteristics of a successful entrepreneur</a:t>
            </a:r>
          </a:p>
        </p:txBody>
      </p:sp>
      <p:sp>
        <p:nvSpPr>
          <p:cNvPr id="3" name="Content Placeholder 2"/>
          <p:cNvSpPr>
            <a:spLocks noGrp="1"/>
          </p:cNvSpPr>
          <p:nvPr>
            <p:ph idx="1"/>
          </p:nvPr>
        </p:nvSpPr>
        <p:spPr>
          <a:xfrm>
            <a:off x="1295400" y="1600200"/>
            <a:ext cx="10287000" cy="4781550"/>
          </a:xfrm>
        </p:spPr>
        <p:txBody>
          <a:bodyPr>
            <a:normAutofit fontScale="85000" lnSpcReduction="20000"/>
          </a:bodyPr>
          <a:lstStyle/>
          <a:p>
            <a:r>
              <a:rPr lang="en-ZA" dirty="0"/>
              <a:t>Has the initiative, drive and ability to identify and take advantage of opportunities</a:t>
            </a:r>
          </a:p>
          <a:p>
            <a:r>
              <a:rPr lang="en-ZA" dirty="0"/>
              <a:t>Is always looking for opportunities to improve and expand their businesses</a:t>
            </a:r>
          </a:p>
          <a:p>
            <a:r>
              <a:rPr lang="en-ZA" dirty="0"/>
              <a:t>Thrives on change and copes well with risk and uncertainty</a:t>
            </a:r>
          </a:p>
          <a:p>
            <a:r>
              <a:rPr lang="en-ZA" dirty="0"/>
              <a:t>Knows how to identify and evaluate risks and is willing to take calculated risks, while accepting responsibility for both profits and losses</a:t>
            </a:r>
          </a:p>
          <a:p>
            <a:r>
              <a:rPr lang="en-ZA" dirty="0"/>
              <a:t>Is a creative problem-solver, understands the decision-making process and enjoys making decisions</a:t>
            </a:r>
          </a:p>
          <a:p>
            <a:r>
              <a:rPr lang="en-ZA" dirty="0"/>
              <a:t>Establishes strong partnerships and other relationships and works well with other people</a:t>
            </a:r>
          </a:p>
          <a:p>
            <a:r>
              <a:rPr lang="en-ZA" dirty="0"/>
              <a:t>Is an innovator who is always looking for better and more profitable ways to do things</a:t>
            </a:r>
          </a:p>
          <a:p>
            <a:endParaRPr lang="en-ZA" dirty="0"/>
          </a:p>
        </p:txBody>
      </p:sp>
    </p:spTree>
    <p:extLst>
      <p:ext uri="{BB962C8B-B14F-4D97-AF65-F5344CB8AC3E}">
        <p14:creationId xmlns:p14="http://schemas.microsoft.com/office/powerpoint/2010/main" val="410926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a:spLocks noGrp="1"/>
          </p:cNvSpPr>
          <p:nvPr>
            <p:ph type="title"/>
          </p:nvPr>
        </p:nvSpPr>
        <p:spPr>
          <a:xfrm>
            <a:off x="1295467" y="476672"/>
            <a:ext cx="10286933" cy="940967"/>
          </a:xfrm>
        </p:spPr>
        <p:txBody>
          <a:bodyPr>
            <a:normAutofit fontScale="90000"/>
          </a:bodyPr>
          <a:lstStyle/>
          <a:p>
            <a:r>
              <a:rPr lang="en-ZA" dirty="0"/>
              <a:t>Agri entrepreneurs as a new type of innovator</a:t>
            </a:r>
          </a:p>
        </p:txBody>
      </p:sp>
      <p:pic>
        <p:nvPicPr>
          <p:cNvPr id="5" name="Oor32s9EH4s"/>
          <p:cNvPicPr>
            <a:picLocks noGrp="1" noRot="1" noChangeAspect="1"/>
          </p:cNvPicPr>
          <p:nvPr>
            <p:ph idx="1"/>
            <a:videoFile r:link="rId1"/>
          </p:nvPr>
        </p:nvPicPr>
        <p:blipFill>
          <a:blip r:embed="rId3"/>
          <a:stretch>
            <a:fillRect/>
          </a:stretch>
        </p:blipFill>
        <p:spPr>
          <a:xfrm>
            <a:off x="3810000" y="1714500"/>
            <a:ext cx="4572000" cy="3429000"/>
          </a:xfrm>
        </p:spPr>
      </p:pic>
      <p:sp>
        <p:nvSpPr>
          <p:cNvPr id="9" name="Text Placeholder 11"/>
          <p:cNvSpPr txBox="1">
            <a:spLocks/>
          </p:cNvSpPr>
          <p:nvPr/>
        </p:nvSpPr>
        <p:spPr>
          <a:xfrm>
            <a:off x="2135560" y="5593555"/>
            <a:ext cx="9446840" cy="941388"/>
          </a:xfrm>
          <a:prstGeom prst="rect">
            <a:avLst/>
          </a:prstGeom>
        </p:spPr>
        <p:txBody>
          <a:bodyPr>
            <a:normAutofit fontScale="70000" lnSpcReduction="20000"/>
          </a:bodyPr>
          <a:lstStyle>
            <a:lvl1pPr marL="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pPr>
            <a:r>
              <a:rPr lang="en-ZA" dirty="0"/>
              <a:t>In this interview, Andy Hall, Researcher in the area of Innovation Processes and Agriculture, answers a few questions regarding agri-entrepreneurs as a new kind of innovator and the roles they play in putting research into use.</a:t>
            </a:r>
          </a:p>
        </p:txBody>
      </p:sp>
    </p:spTree>
    <p:extLst>
      <p:ext uri="{BB962C8B-B14F-4D97-AF65-F5344CB8AC3E}">
        <p14:creationId xmlns:p14="http://schemas.microsoft.com/office/powerpoint/2010/main" val="2890194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ZA" dirty="0"/>
              <a:t>Elements involved in starting a business</a:t>
            </a:r>
          </a:p>
        </p:txBody>
      </p:sp>
      <p:sp>
        <p:nvSpPr>
          <p:cNvPr id="3" name="Content Placeholder 2"/>
          <p:cNvSpPr>
            <a:spLocks noGrp="1"/>
          </p:cNvSpPr>
          <p:nvPr>
            <p:ph idx="1"/>
          </p:nvPr>
        </p:nvSpPr>
        <p:spPr>
          <a:xfrm>
            <a:off x="1295467" y="1600201"/>
            <a:ext cx="10286933" cy="4349080"/>
          </a:xfrm>
        </p:spPr>
        <p:txBody>
          <a:bodyPr anchor="t"/>
          <a:lstStyle/>
          <a:p>
            <a:r>
              <a:rPr lang="en-ZA" dirty="0"/>
              <a:t>Identifying the type of farming business</a:t>
            </a:r>
          </a:p>
          <a:p>
            <a:r>
              <a:rPr lang="en-ZA" dirty="0"/>
              <a:t>Identifying resources that the farming business will require</a:t>
            </a:r>
          </a:p>
          <a:p>
            <a:r>
              <a:rPr lang="en-ZA" dirty="0"/>
              <a:t>Analyse the cost of resources</a:t>
            </a:r>
          </a:p>
          <a:p>
            <a:r>
              <a:rPr lang="en-ZA" dirty="0"/>
              <a:t>Evaluate the identified resources</a:t>
            </a:r>
          </a:p>
          <a:p>
            <a:r>
              <a:rPr lang="en-ZA" dirty="0"/>
              <a:t>Identify risks</a:t>
            </a:r>
          </a:p>
        </p:txBody>
      </p:sp>
    </p:spTree>
    <p:extLst>
      <p:ext uri="{BB962C8B-B14F-4D97-AF65-F5344CB8AC3E}">
        <p14:creationId xmlns:p14="http://schemas.microsoft.com/office/powerpoint/2010/main" val="318001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ZA"/>
              <a:t>Why become an entrepreneur?</a:t>
            </a:r>
            <a:endParaRPr lang="en-ZA" dirty="0"/>
          </a:p>
        </p:txBody>
      </p:sp>
      <p:sp>
        <p:nvSpPr>
          <p:cNvPr id="3" name="Content Placeholder 2"/>
          <p:cNvSpPr>
            <a:spLocks noGrp="1"/>
          </p:cNvSpPr>
          <p:nvPr>
            <p:ph idx="1"/>
          </p:nvPr>
        </p:nvSpPr>
        <p:spPr>
          <a:xfrm>
            <a:off x="1295467" y="1600201"/>
            <a:ext cx="10286933" cy="4349080"/>
          </a:xfrm>
        </p:spPr>
        <p:txBody>
          <a:bodyPr anchor="t">
            <a:normAutofit/>
          </a:bodyPr>
          <a:lstStyle/>
          <a:p>
            <a:pPr marL="0" indent="0">
              <a:buNone/>
            </a:pPr>
            <a:r>
              <a:rPr lang="en-ZA" dirty="0"/>
              <a:t>Ask the client the following questions:</a:t>
            </a:r>
          </a:p>
          <a:p>
            <a:r>
              <a:rPr lang="en-ZA" dirty="0"/>
              <a:t>What is the driving force behind your wish to set up a new business?</a:t>
            </a:r>
          </a:p>
          <a:p>
            <a:r>
              <a:rPr lang="en-ZA" dirty="0"/>
              <a:t>Do you know exactly what your business will do?</a:t>
            </a:r>
          </a:p>
          <a:p>
            <a:r>
              <a:rPr lang="en-ZA" dirty="0"/>
              <a:t>Will you be making the most of your strengths?</a:t>
            </a:r>
          </a:p>
          <a:p>
            <a:r>
              <a:rPr lang="en-ZA" dirty="0"/>
              <a:t>Can you make decisions and work well on your own?</a:t>
            </a:r>
          </a:p>
          <a:p>
            <a:r>
              <a:rPr lang="en-ZA" dirty="0"/>
              <a:t>Will your business make enough money for you?</a:t>
            </a:r>
          </a:p>
          <a:p>
            <a:endParaRPr lang="en-ZA" dirty="0"/>
          </a:p>
        </p:txBody>
      </p:sp>
    </p:spTree>
    <p:extLst>
      <p:ext uri="{BB962C8B-B14F-4D97-AF65-F5344CB8AC3E}">
        <p14:creationId xmlns:p14="http://schemas.microsoft.com/office/powerpoint/2010/main" val="38359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C36B7BB-25A4-472D-9843-79A844C05DB7}"/>
              </a:ext>
            </a:extLst>
          </p:cNvPr>
          <p:cNvSpPr>
            <a:spLocks noGrp="1"/>
          </p:cNvSpPr>
          <p:nvPr>
            <p:ph type="title"/>
          </p:nvPr>
        </p:nvSpPr>
        <p:spPr/>
        <p:txBody>
          <a:bodyPr/>
          <a:lstStyle/>
          <a:p>
            <a:r>
              <a:rPr lang="en-ZA" dirty="0"/>
              <a:t>Rewards of entrepreneurship</a:t>
            </a:r>
          </a:p>
        </p:txBody>
      </p:sp>
      <p:graphicFrame>
        <p:nvGraphicFramePr>
          <p:cNvPr id="4" name="Table 4">
            <a:extLst>
              <a:ext uri="{FF2B5EF4-FFF2-40B4-BE49-F238E27FC236}">
                <a16:creationId xmlns:a16="http://schemas.microsoft.com/office/drawing/2014/main" id="{BC55A4C3-A01C-4F05-8C26-E345591D48C5}"/>
              </a:ext>
            </a:extLst>
          </p:cNvPr>
          <p:cNvGraphicFramePr>
            <a:graphicFrameLocks noGrp="1"/>
          </p:cNvGraphicFramePr>
          <p:nvPr>
            <p:ph idx="1"/>
            <p:extLst>
              <p:ext uri="{D42A27DB-BD31-4B8C-83A1-F6EECF244321}">
                <p14:modId xmlns:p14="http://schemas.microsoft.com/office/powerpoint/2010/main" val="708016234"/>
              </p:ext>
            </p:extLst>
          </p:nvPr>
        </p:nvGraphicFramePr>
        <p:xfrm>
          <a:off x="1295400" y="1600200"/>
          <a:ext cx="10287000" cy="4277071"/>
        </p:xfrm>
        <a:graphic>
          <a:graphicData uri="http://schemas.openxmlformats.org/drawingml/2006/table">
            <a:tbl>
              <a:tblPr firstRow="1" bandRow="1">
                <a:tableStyleId>{21E4AEA4-8DFA-4A89-87EB-49C32662AFE0}</a:tableStyleId>
              </a:tblPr>
              <a:tblGrid>
                <a:gridCol w="2496344">
                  <a:extLst>
                    <a:ext uri="{9D8B030D-6E8A-4147-A177-3AD203B41FA5}">
                      <a16:colId xmlns:a16="http://schemas.microsoft.com/office/drawing/2014/main" val="92306041"/>
                    </a:ext>
                  </a:extLst>
                </a:gridCol>
                <a:gridCol w="7790656">
                  <a:extLst>
                    <a:ext uri="{9D8B030D-6E8A-4147-A177-3AD203B41FA5}">
                      <a16:colId xmlns:a16="http://schemas.microsoft.com/office/drawing/2014/main" val="580159014"/>
                    </a:ext>
                  </a:extLst>
                </a:gridCol>
              </a:tblGrid>
              <a:tr h="455805">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en-ZA" sz="1800" dirty="0">
                          <a:solidFill>
                            <a:schemeClr val="bg1"/>
                          </a:solidFill>
                        </a:rPr>
                        <a:t>Nature of reward</a:t>
                      </a:r>
                    </a:p>
                  </a:txBody>
                  <a:tcPr/>
                </a:tc>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en-ZA" sz="1800" dirty="0">
                          <a:solidFill>
                            <a:schemeClr val="bg1"/>
                          </a:solidFill>
                        </a:rPr>
                        <a:t>The entrepreneur</a:t>
                      </a:r>
                    </a:p>
                  </a:txBody>
                  <a:tcPr/>
                </a:tc>
                <a:extLst>
                  <a:ext uri="{0D108BD9-81ED-4DB2-BD59-A6C34878D82A}">
                    <a16:rowId xmlns:a16="http://schemas.microsoft.com/office/drawing/2014/main" val="3391880831"/>
                  </a:ext>
                </a:extLst>
              </a:tr>
              <a:tr h="861658">
                <a:tc>
                  <a:txBody>
                    <a:bodyPr/>
                    <a:lstStyle/>
                    <a:p>
                      <a:pPr algn="l">
                        <a:lnSpc>
                          <a:spcPct val="150000"/>
                        </a:lnSpc>
                        <a:spcAft>
                          <a:spcPts val="1000"/>
                        </a:spcAft>
                      </a:pPr>
                      <a:r>
                        <a:rPr lang="en-ZA" sz="2000" b="0" dirty="0">
                          <a:solidFill>
                            <a:schemeClr val="tx1"/>
                          </a:solidFill>
                          <a:effectLst/>
                        </a:rPr>
                        <a:t>Personal satisfaction</a:t>
                      </a:r>
                      <a:endParaRPr lang="en-ZA" sz="2000" b="0" dirty="0">
                        <a:solidFill>
                          <a:schemeClr val="tx1"/>
                        </a:solidFill>
                        <a:effectLst/>
                        <a:latin typeface="+mn-lt"/>
                        <a:ea typeface="Arial" panose="020B0604020202020204" pitchFamily="34" charset="0"/>
                      </a:endParaRPr>
                    </a:p>
                  </a:txBody>
                  <a:tcPr marL="63500" marR="63500" marT="63500" marB="63500" anchor="ctr"/>
                </a:tc>
                <a:tc>
                  <a:txBody>
                    <a:bodyPr/>
                    <a:lstStyle/>
                    <a:p>
                      <a:r>
                        <a:rPr lang="en-ZA" sz="2000" b="0" dirty="0">
                          <a:solidFill>
                            <a:schemeClr val="tx1"/>
                          </a:solidFill>
                        </a:rPr>
                        <a:t>Wants to do something</a:t>
                      </a:r>
                      <a:r>
                        <a:rPr lang="en-ZA" sz="2000" b="0" baseline="0" dirty="0">
                          <a:solidFill>
                            <a:schemeClr val="tx1"/>
                          </a:solidFill>
                        </a:rPr>
                        <a:t> different and wants to choose their own way of doing things.</a:t>
                      </a:r>
                      <a:endParaRPr lang="en-ZA" sz="2000" b="0" dirty="0">
                        <a:solidFill>
                          <a:schemeClr val="tx1"/>
                        </a:solidFill>
                      </a:endParaRPr>
                    </a:p>
                  </a:txBody>
                  <a:tcPr anchor="ctr"/>
                </a:tc>
                <a:extLst>
                  <a:ext uri="{0D108BD9-81ED-4DB2-BD59-A6C34878D82A}">
                    <a16:rowId xmlns:a16="http://schemas.microsoft.com/office/drawing/2014/main" val="45388937"/>
                  </a:ext>
                </a:extLst>
              </a:tr>
              <a:tr h="861658">
                <a:tc>
                  <a:txBody>
                    <a:bodyPr/>
                    <a:lstStyle/>
                    <a:p>
                      <a:pPr algn="l">
                        <a:lnSpc>
                          <a:spcPct val="150000"/>
                        </a:lnSpc>
                        <a:spcAft>
                          <a:spcPts val="1000"/>
                        </a:spcAft>
                      </a:pPr>
                      <a:r>
                        <a:rPr lang="en-ZA" sz="2000" b="0" dirty="0">
                          <a:solidFill>
                            <a:schemeClr val="tx1"/>
                          </a:solidFill>
                          <a:effectLst/>
                        </a:rPr>
                        <a:t>Financial gain</a:t>
                      </a:r>
                      <a:endParaRPr lang="en-ZA" sz="2000" b="0" dirty="0">
                        <a:solidFill>
                          <a:schemeClr val="tx1"/>
                        </a:solidFill>
                        <a:effectLst/>
                        <a:latin typeface="+mn-lt"/>
                        <a:ea typeface="Arial" panose="020B0604020202020204" pitchFamily="34" charset="0"/>
                      </a:endParaRPr>
                    </a:p>
                  </a:txBody>
                  <a:tcPr marL="63500" marR="63500" marT="63500" marB="63500" anchor="ctr"/>
                </a:tc>
                <a:tc>
                  <a:txBody>
                    <a:bodyPr/>
                    <a:lstStyle/>
                    <a:p>
                      <a:r>
                        <a:rPr lang="en-ZA" sz="2000" b="0" kern="1200" dirty="0">
                          <a:solidFill>
                            <a:schemeClr val="tx1"/>
                          </a:solidFill>
                          <a:effectLst/>
                        </a:rPr>
                        <a:t>Sees an opportunity to make a profit by starting their own business enterprise</a:t>
                      </a:r>
                      <a:endParaRPr lang="en-ZA" sz="2400" b="0" dirty="0">
                        <a:solidFill>
                          <a:schemeClr val="tx1"/>
                        </a:solidFill>
                      </a:endParaRPr>
                    </a:p>
                  </a:txBody>
                  <a:tcPr anchor="ctr"/>
                </a:tc>
                <a:extLst>
                  <a:ext uri="{0D108BD9-81ED-4DB2-BD59-A6C34878D82A}">
                    <a16:rowId xmlns:a16="http://schemas.microsoft.com/office/drawing/2014/main" val="2556040915"/>
                  </a:ext>
                </a:extLst>
              </a:tr>
              <a:tr h="1236292">
                <a:tc>
                  <a:txBody>
                    <a:bodyPr/>
                    <a:lstStyle/>
                    <a:p>
                      <a:pPr algn="l">
                        <a:lnSpc>
                          <a:spcPct val="150000"/>
                        </a:lnSpc>
                        <a:spcAft>
                          <a:spcPts val="1000"/>
                        </a:spcAft>
                      </a:pPr>
                      <a:r>
                        <a:rPr lang="en-ZA" sz="2000" b="0" dirty="0">
                          <a:solidFill>
                            <a:schemeClr val="tx1"/>
                          </a:solidFill>
                          <a:effectLst/>
                        </a:rPr>
                        <a:t>Independence</a:t>
                      </a:r>
                      <a:endParaRPr lang="en-ZA" sz="2000" b="0" dirty="0">
                        <a:solidFill>
                          <a:schemeClr val="tx1"/>
                        </a:solidFill>
                        <a:effectLst/>
                        <a:latin typeface="+mn-lt"/>
                        <a:ea typeface="Arial" panose="020B0604020202020204" pitchFamily="34" charset="0"/>
                      </a:endParaRPr>
                    </a:p>
                  </a:txBody>
                  <a:tcPr marL="63500" marR="63500" marT="63500" marB="63500" anchor="ctr"/>
                </a:tc>
                <a:tc>
                  <a:txBody>
                    <a:bodyPr/>
                    <a:lstStyle/>
                    <a:p>
                      <a:r>
                        <a:rPr lang="en-ZA" sz="2000" b="0" kern="1200" dirty="0">
                          <a:solidFill>
                            <a:schemeClr val="tx1"/>
                          </a:solidFill>
                          <a:effectLst/>
                        </a:rPr>
                        <a:t>Seeks the opportunity to make his/her own decisions and to set their own targets and standards</a:t>
                      </a:r>
                      <a:endParaRPr lang="en-ZA" sz="2000" b="0" dirty="0">
                        <a:solidFill>
                          <a:schemeClr val="tx1"/>
                        </a:solidFill>
                      </a:endParaRPr>
                    </a:p>
                  </a:txBody>
                  <a:tcPr anchor="ctr"/>
                </a:tc>
                <a:extLst>
                  <a:ext uri="{0D108BD9-81ED-4DB2-BD59-A6C34878D82A}">
                    <a16:rowId xmlns:a16="http://schemas.microsoft.com/office/drawing/2014/main" val="3318976591"/>
                  </a:ext>
                </a:extLst>
              </a:tr>
              <a:tr h="861658">
                <a:tc>
                  <a:txBody>
                    <a:bodyPr/>
                    <a:lstStyle/>
                    <a:p>
                      <a:pPr algn="l">
                        <a:lnSpc>
                          <a:spcPct val="150000"/>
                        </a:lnSpc>
                        <a:spcAft>
                          <a:spcPts val="1000"/>
                        </a:spcAft>
                      </a:pPr>
                      <a:r>
                        <a:rPr lang="en-ZA" sz="2000" b="0" dirty="0">
                          <a:solidFill>
                            <a:schemeClr val="tx1"/>
                          </a:solidFill>
                          <a:effectLst/>
                        </a:rPr>
                        <a:t>Self-fulfilment</a:t>
                      </a:r>
                      <a:endParaRPr lang="en-ZA" sz="2000" b="0" dirty="0">
                        <a:solidFill>
                          <a:schemeClr val="tx1"/>
                        </a:solidFill>
                        <a:effectLst/>
                        <a:latin typeface="+mn-lt"/>
                        <a:ea typeface="Arial" panose="020B0604020202020204" pitchFamily="34" charset="0"/>
                      </a:endParaRPr>
                    </a:p>
                  </a:txBody>
                  <a:tcPr marL="63500" marR="63500" marT="63500" marB="63500" anchor="ctr"/>
                </a:tc>
                <a:tc>
                  <a:txBody>
                    <a:bodyPr/>
                    <a:lstStyle/>
                    <a:p>
                      <a:r>
                        <a:rPr lang="en-ZA" sz="2000" b="0" kern="1200" dirty="0">
                          <a:solidFill>
                            <a:schemeClr val="tx1"/>
                          </a:solidFill>
                          <a:effectLst/>
                        </a:rPr>
                        <a:t>Wants to use their own skills and abilities more meaningfully and profitably</a:t>
                      </a:r>
                      <a:endParaRPr lang="en-ZA" sz="2000" b="0" dirty="0">
                        <a:solidFill>
                          <a:schemeClr val="tx1"/>
                        </a:solidFill>
                      </a:endParaRPr>
                    </a:p>
                  </a:txBody>
                  <a:tcPr anchor="ctr"/>
                </a:tc>
                <a:extLst>
                  <a:ext uri="{0D108BD9-81ED-4DB2-BD59-A6C34878D82A}">
                    <a16:rowId xmlns:a16="http://schemas.microsoft.com/office/drawing/2014/main" val="3979498346"/>
                  </a:ext>
                </a:extLst>
              </a:tr>
            </a:tbl>
          </a:graphicData>
        </a:graphic>
      </p:graphicFrame>
    </p:spTree>
    <p:extLst>
      <p:ext uri="{BB962C8B-B14F-4D97-AF65-F5344CB8AC3E}">
        <p14:creationId xmlns:p14="http://schemas.microsoft.com/office/powerpoint/2010/main" val="1978004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30181-9B5A-4D97-B6EC-C8A9996B8BB1}"/>
              </a:ext>
            </a:extLst>
          </p:cNvPr>
          <p:cNvSpPr>
            <a:spLocks noGrp="1"/>
          </p:cNvSpPr>
          <p:nvPr>
            <p:ph type="title"/>
          </p:nvPr>
        </p:nvSpPr>
        <p:spPr/>
        <p:txBody>
          <a:bodyPr>
            <a:normAutofit fontScale="90000"/>
          </a:bodyPr>
          <a:lstStyle/>
          <a:p>
            <a:r>
              <a:rPr lang="en-ZA" sz="4400" dirty="0"/>
              <a:t>Assess client readiness for a business approach</a:t>
            </a:r>
            <a:endParaRPr lang="en-ZA" dirty="0"/>
          </a:p>
        </p:txBody>
      </p:sp>
      <p:graphicFrame>
        <p:nvGraphicFramePr>
          <p:cNvPr id="4" name="Table 4">
            <a:extLst>
              <a:ext uri="{FF2B5EF4-FFF2-40B4-BE49-F238E27FC236}">
                <a16:creationId xmlns:a16="http://schemas.microsoft.com/office/drawing/2014/main" id="{66729B79-5F4B-4133-8AAE-A545CAAACE74}"/>
              </a:ext>
            </a:extLst>
          </p:cNvPr>
          <p:cNvGraphicFramePr>
            <a:graphicFrameLocks noGrp="1"/>
          </p:cNvGraphicFramePr>
          <p:nvPr>
            <p:ph idx="1"/>
            <p:extLst>
              <p:ext uri="{D42A27DB-BD31-4B8C-83A1-F6EECF244321}">
                <p14:modId xmlns:p14="http://schemas.microsoft.com/office/powerpoint/2010/main" val="1330931994"/>
              </p:ext>
            </p:extLst>
          </p:nvPr>
        </p:nvGraphicFramePr>
        <p:xfrm>
          <a:off x="1295400" y="1839744"/>
          <a:ext cx="10287000" cy="4109537"/>
        </p:xfrm>
        <a:graphic>
          <a:graphicData uri="http://schemas.openxmlformats.org/drawingml/2006/table">
            <a:tbl>
              <a:tblPr bandRow="1">
                <a:tableStyleId>{5C22544A-7EE6-4342-B048-85BDC9FD1C3A}</a:tableStyleId>
              </a:tblPr>
              <a:tblGrid>
                <a:gridCol w="2568352">
                  <a:extLst>
                    <a:ext uri="{9D8B030D-6E8A-4147-A177-3AD203B41FA5}">
                      <a16:colId xmlns:a16="http://schemas.microsoft.com/office/drawing/2014/main" val="1082089606"/>
                    </a:ext>
                  </a:extLst>
                </a:gridCol>
                <a:gridCol w="7718648">
                  <a:extLst>
                    <a:ext uri="{9D8B030D-6E8A-4147-A177-3AD203B41FA5}">
                      <a16:colId xmlns:a16="http://schemas.microsoft.com/office/drawing/2014/main" val="266570524"/>
                    </a:ext>
                  </a:extLst>
                </a:gridCol>
              </a:tblGrid>
              <a:tr h="924646">
                <a:tc>
                  <a:txBody>
                    <a:bodyPr/>
                    <a:lstStyle/>
                    <a:p>
                      <a:r>
                        <a:rPr lang="en-ZA" sz="2400" dirty="0"/>
                        <a:t>Problem-solving</a:t>
                      </a:r>
                    </a:p>
                  </a:txBody>
                  <a:tcPr/>
                </a:tc>
                <a:tc>
                  <a:txBody>
                    <a:bodyPr/>
                    <a:lstStyle/>
                    <a:p>
                      <a:pPr marL="285750" indent="-285750">
                        <a:buClr>
                          <a:schemeClr val="accent2"/>
                        </a:buClr>
                        <a:buFont typeface="Wingdings" panose="05000000000000000000" pitchFamily="2" charset="2"/>
                        <a:buChar char="§"/>
                      </a:pPr>
                      <a:r>
                        <a:rPr lang="en-ZA" sz="2400" dirty="0"/>
                        <a:t>Do you come up with solutions to problems in your farming operation or do you ask for help?</a:t>
                      </a:r>
                    </a:p>
                  </a:txBody>
                  <a:tcPr/>
                </a:tc>
                <a:extLst>
                  <a:ext uri="{0D108BD9-81ED-4DB2-BD59-A6C34878D82A}">
                    <a16:rowId xmlns:a16="http://schemas.microsoft.com/office/drawing/2014/main" val="2041590578"/>
                  </a:ext>
                </a:extLst>
              </a:tr>
              <a:tr h="924646">
                <a:tc>
                  <a:txBody>
                    <a:bodyPr/>
                    <a:lstStyle/>
                    <a:p>
                      <a:r>
                        <a:rPr lang="en-ZA" sz="2400" dirty="0"/>
                        <a:t>Facing challenges</a:t>
                      </a:r>
                    </a:p>
                  </a:txBody>
                  <a:tcPr/>
                </a:tc>
                <a:tc>
                  <a:txBody>
                    <a:bodyPr/>
                    <a:lstStyle/>
                    <a:p>
                      <a:pPr marL="285750" indent="-285750">
                        <a:buClr>
                          <a:schemeClr val="accent2"/>
                        </a:buClr>
                        <a:buFont typeface="Wingdings" panose="05000000000000000000" pitchFamily="2" charset="2"/>
                        <a:buChar char="§"/>
                      </a:pPr>
                      <a:r>
                        <a:rPr lang="en-ZA" sz="2400" dirty="0"/>
                        <a:t>Do you see failure at a task as a challenge or do you give up?</a:t>
                      </a:r>
                    </a:p>
                  </a:txBody>
                  <a:tcPr/>
                </a:tc>
                <a:extLst>
                  <a:ext uri="{0D108BD9-81ED-4DB2-BD59-A6C34878D82A}">
                    <a16:rowId xmlns:a16="http://schemas.microsoft.com/office/drawing/2014/main" val="2548993427"/>
                  </a:ext>
                </a:extLst>
              </a:tr>
              <a:tr h="513692">
                <a:tc>
                  <a:txBody>
                    <a:bodyPr/>
                    <a:lstStyle/>
                    <a:p>
                      <a:r>
                        <a:rPr lang="en-ZA" sz="2400" dirty="0"/>
                        <a:t>Money matters</a:t>
                      </a:r>
                    </a:p>
                  </a:txBody>
                  <a:tcPr/>
                </a:tc>
                <a:tc>
                  <a:txBody>
                    <a:bodyPr/>
                    <a:lstStyle/>
                    <a:p>
                      <a:pPr marL="285750" indent="-285750">
                        <a:buClr>
                          <a:schemeClr val="accent2"/>
                        </a:buClr>
                        <a:buFont typeface="Wingdings" panose="05000000000000000000" pitchFamily="2" charset="2"/>
                        <a:buChar char="§"/>
                      </a:pPr>
                      <a:r>
                        <a:rPr lang="en-ZA" sz="2400" dirty="0"/>
                        <a:t>Do you believe hard work will pay off?</a:t>
                      </a:r>
                    </a:p>
                  </a:txBody>
                  <a:tcPr/>
                </a:tc>
                <a:extLst>
                  <a:ext uri="{0D108BD9-81ED-4DB2-BD59-A6C34878D82A}">
                    <a16:rowId xmlns:a16="http://schemas.microsoft.com/office/drawing/2014/main" val="3171108468"/>
                  </a:ext>
                </a:extLst>
              </a:tr>
              <a:tr h="1746553">
                <a:tc>
                  <a:txBody>
                    <a:bodyPr/>
                    <a:lstStyle/>
                    <a:p>
                      <a:r>
                        <a:rPr lang="en-ZA" sz="2400" dirty="0"/>
                        <a:t>Communication</a:t>
                      </a:r>
                    </a:p>
                  </a:txBody>
                  <a:tcPr/>
                </a:tc>
                <a:tc>
                  <a:txBody>
                    <a:bodyPr/>
                    <a:lstStyle/>
                    <a:p>
                      <a:pPr marL="285750" indent="-285750">
                        <a:buClr>
                          <a:schemeClr val="accent2"/>
                        </a:buClr>
                        <a:buFont typeface="Wingdings" panose="05000000000000000000" pitchFamily="2" charset="2"/>
                        <a:buChar char="§"/>
                      </a:pPr>
                      <a:r>
                        <a:rPr lang="en-ZA" sz="2400" dirty="0"/>
                        <a:t>Can you explain processes and procedures to others?</a:t>
                      </a:r>
                    </a:p>
                    <a:p>
                      <a:pPr marL="285750" indent="-285750">
                        <a:buClr>
                          <a:schemeClr val="accent2"/>
                        </a:buClr>
                        <a:buFont typeface="Wingdings" panose="05000000000000000000" pitchFamily="2" charset="2"/>
                        <a:buChar char="§"/>
                      </a:pPr>
                      <a:r>
                        <a:rPr lang="en-ZA" sz="2400" dirty="0"/>
                        <a:t>Can you express yourself clearly when communicating with your suppliers, buyers and other role players?</a:t>
                      </a:r>
                    </a:p>
                  </a:txBody>
                  <a:tcPr/>
                </a:tc>
                <a:extLst>
                  <a:ext uri="{0D108BD9-81ED-4DB2-BD59-A6C34878D82A}">
                    <a16:rowId xmlns:a16="http://schemas.microsoft.com/office/drawing/2014/main" val="3257506051"/>
                  </a:ext>
                </a:extLst>
              </a:tr>
            </a:tbl>
          </a:graphicData>
        </a:graphic>
      </p:graphicFrame>
    </p:spTree>
    <p:extLst>
      <p:ext uri="{BB962C8B-B14F-4D97-AF65-F5344CB8AC3E}">
        <p14:creationId xmlns:p14="http://schemas.microsoft.com/office/powerpoint/2010/main" val="1743372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Autofit/>
          </a:bodyPr>
          <a:lstStyle/>
          <a:p>
            <a:r>
              <a:rPr lang="en-ZA"/>
              <a:t>Elements of a good business opportunity</a:t>
            </a:r>
            <a:endParaRPr lang="en-ZA" dirty="0"/>
          </a:p>
        </p:txBody>
      </p:sp>
      <p:sp>
        <p:nvSpPr>
          <p:cNvPr id="3" name="Content Placeholder 2"/>
          <p:cNvSpPr>
            <a:spLocks noGrp="1"/>
          </p:cNvSpPr>
          <p:nvPr>
            <p:ph idx="1"/>
          </p:nvPr>
        </p:nvSpPr>
        <p:spPr>
          <a:xfrm>
            <a:off x="1295467" y="1600201"/>
            <a:ext cx="10286933" cy="4349080"/>
          </a:xfrm>
        </p:spPr>
        <p:txBody>
          <a:bodyPr>
            <a:normAutofit/>
          </a:bodyPr>
          <a:lstStyle/>
          <a:p>
            <a:r>
              <a:rPr lang="en-ZA" dirty="0"/>
              <a:t>There is a demand in the market for the product</a:t>
            </a:r>
          </a:p>
          <a:p>
            <a:r>
              <a:rPr lang="en-ZA" dirty="0"/>
              <a:t>The product meets a need or solves a problem</a:t>
            </a:r>
          </a:p>
          <a:p>
            <a:r>
              <a:rPr lang="en-ZA" dirty="0"/>
              <a:t>The business opportunity works in a particular location</a:t>
            </a:r>
          </a:p>
          <a:p>
            <a:r>
              <a:rPr lang="en-ZA" dirty="0"/>
              <a:t>The farmer has the resources to take on the business opportunity</a:t>
            </a:r>
          </a:p>
          <a:p>
            <a:r>
              <a:rPr lang="en-ZA" dirty="0"/>
              <a:t>The farmer can provide the product at the right price that attracts customers, while making a profit</a:t>
            </a:r>
          </a:p>
          <a:p>
            <a:r>
              <a:rPr lang="en-ZA" dirty="0"/>
              <a:t>The timing for the business is right</a:t>
            </a:r>
          </a:p>
        </p:txBody>
      </p:sp>
    </p:spTree>
    <p:extLst>
      <p:ext uri="{BB962C8B-B14F-4D97-AF65-F5344CB8AC3E}">
        <p14:creationId xmlns:p14="http://schemas.microsoft.com/office/powerpoint/2010/main" val="156477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67" y="476672"/>
            <a:ext cx="10286933" cy="940967"/>
          </a:xfrm>
        </p:spPr>
        <p:txBody>
          <a:bodyPr/>
          <a:lstStyle/>
          <a:p>
            <a:r>
              <a:rPr lang="en-ZA" dirty="0"/>
              <a:t>Individual farm plans</a:t>
            </a:r>
          </a:p>
        </p:txBody>
      </p:sp>
      <p:sp>
        <p:nvSpPr>
          <p:cNvPr id="5" name="Content Placeholder 4"/>
          <p:cNvSpPr>
            <a:spLocks noGrp="1"/>
          </p:cNvSpPr>
          <p:nvPr>
            <p:ph idx="1"/>
          </p:nvPr>
        </p:nvSpPr>
        <p:spPr>
          <a:xfrm>
            <a:off x="1295467" y="1600201"/>
            <a:ext cx="10286933" cy="4349080"/>
          </a:xfrm>
        </p:spPr>
        <p:txBody>
          <a:bodyPr anchor="ctr"/>
          <a:lstStyle/>
          <a:p>
            <a:pPr marL="0" indent="0">
              <a:buNone/>
            </a:pPr>
            <a:r>
              <a:rPr lang="en-ZA" dirty="0"/>
              <a:t>Extension agents should develop individual plans for farmers that focus on the use of existing assets, market options and business capacity.</a:t>
            </a:r>
          </a:p>
        </p:txBody>
      </p:sp>
    </p:spTree>
    <p:extLst>
      <p:ext uri="{BB962C8B-B14F-4D97-AF65-F5344CB8AC3E}">
        <p14:creationId xmlns:p14="http://schemas.microsoft.com/office/powerpoint/2010/main" val="493949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9188" y="5886598"/>
            <a:ext cx="8171308" cy="566738"/>
          </a:xfrm>
        </p:spPr>
        <p:txBody>
          <a:bodyPr>
            <a:noAutofit/>
          </a:bodyPr>
          <a:lstStyle/>
          <a:p>
            <a:r>
              <a:rPr lang="en-ZA" dirty="0"/>
              <a:t>Farm plan for a coffee farmer in Nicaragua</a:t>
            </a:r>
          </a:p>
        </p:txBody>
      </p:sp>
      <p:pic>
        <p:nvPicPr>
          <p:cNvPr id="7" name="image32.png"/>
          <p:cNvPicPr>
            <a:picLocks/>
          </p:cNvPicPr>
          <p:nvPr/>
        </p:nvPicPr>
        <p:blipFill>
          <a:blip r:embed="rId2"/>
          <a:srcRect/>
          <a:stretch>
            <a:fillRect/>
          </a:stretch>
        </p:blipFill>
        <p:spPr>
          <a:xfrm>
            <a:off x="3215680" y="117030"/>
            <a:ext cx="5941168" cy="5688234"/>
          </a:xfrm>
          <a:prstGeom prst="rect">
            <a:avLst/>
          </a:prstGeom>
          <a:ln/>
        </p:spPr>
      </p:pic>
    </p:spTree>
    <p:extLst>
      <p:ext uri="{BB962C8B-B14F-4D97-AF65-F5344CB8AC3E}">
        <p14:creationId xmlns:p14="http://schemas.microsoft.com/office/powerpoint/2010/main" val="233033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US" dirty="0"/>
              <a:t>What is agri-entrepreneurship?</a:t>
            </a:r>
            <a:endParaRPr lang="en-ZA" dirty="0"/>
          </a:p>
        </p:txBody>
      </p:sp>
      <p:sp>
        <p:nvSpPr>
          <p:cNvPr id="3" name="Content Placeholder 2"/>
          <p:cNvSpPr>
            <a:spLocks noGrp="1"/>
          </p:cNvSpPr>
          <p:nvPr>
            <p:ph sz="half" idx="1"/>
          </p:nvPr>
        </p:nvSpPr>
        <p:spPr>
          <a:xfrm>
            <a:off x="1295467" y="1600201"/>
            <a:ext cx="5088565" cy="4525963"/>
          </a:xfrm>
        </p:spPr>
        <p:txBody>
          <a:bodyPr anchor="ctr">
            <a:normAutofit/>
          </a:bodyPr>
          <a:lstStyle/>
          <a:p>
            <a:pPr marL="0" indent="0">
              <a:buNone/>
            </a:pPr>
            <a:r>
              <a:rPr lang="en-ZA" dirty="0"/>
              <a:t>Entrepreneurship that relates to the marketing and production of various agricultural products, as well as agricultural inputs.</a:t>
            </a:r>
          </a:p>
          <a:p>
            <a:endParaRPr lang="en-ZA" dirty="0"/>
          </a:p>
        </p:txBody>
      </p:sp>
      <p:pic>
        <p:nvPicPr>
          <p:cNvPr id="6" name="Picture 4" descr="Juhudi_ID219309_Jackline_008"/>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6480175" y="2163364"/>
            <a:ext cx="5102225" cy="3399634"/>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67" y="476672"/>
            <a:ext cx="10286933" cy="940967"/>
          </a:xfrm>
        </p:spPr>
        <p:txBody>
          <a:bodyPr/>
          <a:lstStyle/>
          <a:p>
            <a:r>
              <a:rPr lang="en-ZA" dirty="0"/>
              <a:t>Steps in creating a farm plan</a:t>
            </a:r>
          </a:p>
        </p:txBody>
      </p:sp>
      <p:sp>
        <p:nvSpPr>
          <p:cNvPr id="6" name="Content Placeholder 5"/>
          <p:cNvSpPr>
            <a:spLocks noGrp="1"/>
          </p:cNvSpPr>
          <p:nvPr>
            <p:ph idx="1"/>
          </p:nvPr>
        </p:nvSpPr>
        <p:spPr>
          <a:xfrm>
            <a:off x="1295400" y="1600200"/>
            <a:ext cx="10287000" cy="4349750"/>
          </a:xfrm>
        </p:spPr>
        <p:txBody>
          <a:bodyPr>
            <a:normAutofit fontScale="85000" lnSpcReduction="10000"/>
          </a:bodyPr>
          <a:lstStyle/>
          <a:p>
            <a:pPr marL="514350" indent="-514350">
              <a:buFont typeface="+mj-lt"/>
              <a:buAutoNum type="arabicPeriod"/>
            </a:pPr>
            <a:r>
              <a:rPr lang="en-ZA" dirty="0"/>
              <a:t>Create a profile of the farmer.</a:t>
            </a:r>
          </a:p>
          <a:p>
            <a:pPr marL="514350" indent="-514350">
              <a:buFont typeface="+mj-lt"/>
              <a:buAutoNum type="arabicPeriod"/>
            </a:pPr>
            <a:r>
              <a:rPr lang="en-ZA" dirty="0"/>
              <a:t>List the key income crops and the main food items that are produced.</a:t>
            </a:r>
          </a:p>
          <a:p>
            <a:pPr marL="514350" indent="-514350">
              <a:buFont typeface="+mj-lt"/>
              <a:buAutoNum type="arabicPeriod"/>
            </a:pPr>
            <a:r>
              <a:rPr lang="en-ZA" dirty="0"/>
              <a:t>Review and prioritise key challenges that the farmer is experiencing.</a:t>
            </a:r>
          </a:p>
          <a:p>
            <a:pPr marL="514350" indent="-514350">
              <a:buFont typeface="+mj-lt"/>
              <a:buAutoNum type="arabicPeriod"/>
            </a:pPr>
            <a:r>
              <a:rPr lang="en-ZA" dirty="0"/>
              <a:t>Use visioning to map the current situation vs. goals, assets and skills.</a:t>
            </a:r>
          </a:p>
          <a:p>
            <a:pPr marL="514350" indent="-514350">
              <a:buFont typeface="+mj-lt"/>
              <a:buAutoNum type="arabicPeriod"/>
            </a:pPr>
            <a:r>
              <a:rPr lang="en-ZA" dirty="0"/>
              <a:t>Develop a farm plan with goals for the main plots over the next seasonal cycle</a:t>
            </a:r>
          </a:p>
          <a:p>
            <a:pPr marL="514350" indent="-514350">
              <a:buFont typeface="+mj-lt"/>
              <a:buAutoNum type="arabicPeriod"/>
            </a:pPr>
            <a:r>
              <a:rPr lang="en-ZA" dirty="0"/>
              <a:t>Prepare an implementation plan, with achievable steps, with the farmer.</a:t>
            </a:r>
          </a:p>
          <a:p>
            <a:pPr marL="514350" indent="-514350">
              <a:buFont typeface="+mj-lt"/>
              <a:buAutoNum type="arabicPeriod"/>
            </a:pPr>
            <a:r>
              <a:rPr lang="en-ZA" dirty="0"/>
              <a:t>Develop a farm diary so that the farmer can follow the steps.</a:t>
            </a:r>
          </a:p>
          <a:p>
            <a:pPr marL="514350" indent="-514350">
              <a:buFont typeface="+mj-lt"/>
              <a:buAutoNum type="arabicPeriod"/>
            </a:pPr>
            <a:r>
              <a:rPr lang="en-ZA" dirty="0"/>
              <a:t>Set indicators for monitoring progress.</a:t>
            </a:r>
          </a:p>
        </p:txBody>
      </p:sp>
    </p:spTree>
    <p:extLst>
      <p:ext uri="{BB962C8B-B14F-4D97-AF65-F5344CB8AC3E}">
        <p14:creationId xmlns:p14="http://schemas.microsoft.com/office/powerpoint/2010/main" val="2843764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a:t>Group plans for farmers</a:t>
            </a:r>
            <a:endParaRPr lang="en-ZA" dirty="0"/>
          </a:p>
        </p:txBody>
      </p:sp>
      <p:sp>
        <p:nvSpPr>
          <p:cNvPr id="3" name="Content Placeholder 2"/>
          <p:cNvSpPr>
            <a:spLocks noGrp="1"/>
          </p:cNvSpPr>
          <p:nvPr>
            <p:ph idx="1"/>
          </p:nvPr>
        </p:nvSpPr>
        <p:spPr>
          <a:xfrm>
            <a:off x="1295467" y="1600201"/>
            <a:ext cx="10286933" cy="4349080"/>
          </a:xfrm>
        </p:spPr>
        <p:txBody>
          <a:bodyPr>
            <a:normAutofit lnSpcReduction="10000"/>
          </a:bodyPr>
          <a:lstStyle/>
          <a:p>
            <a:pPr marL="0" indent="0">
              <a:buNone/>
            </a:pPr>
            <a:r>
              <a:rPr lang="en-ZA"/>
              <a:t>Examples of methods for farmer organisation in market linkage include:</a:t>
            </a:r>
          </a:p>
          <a:p>
            <a:pPr lvl="0"/>
            <a:r>
              <a:rPr lang="en-ZA"/>
              <a:t>Farmer group management</a:t>
            </a:r>
          </a:p>
          <a:p>
            <a:pPr lvl="0"/>
            <a:r>
              <a:rPr lang="en-ZA"/>
              <a:t>Financial skills and access to credit</a:t>
            </a:r>
          </a:p>
          <a:p>
            <a:pPr lvl="0"/>
            <a:r>
              <a:rPr lang="en-ZA"/>
              <a:t>Linkage to agri-dealer networks</a:t>
            </a:r>
          </a:p>
          <a:p>
            <a:pPr lvl="0"/>
            <a:r>
              <a:rPr lang="en-ZA"/>
              <a:t>Value chain support within the chain</a:t>
            </a:r>
          </a:p>
          <a:p>
            <a:pPr lvl="0"/>
            <a:r>
              <a:rPr lang="en-ZA"/>
              <a:t>Collective marketing</a:t>
            </a:r>
          </a:p>
          <a:p>
            <a:pPr lvl="0"/>
            <a:r>
              <a:rPr lang="en-ZA"/>
              <a:t>Agent networks</a:t>
            </a:r>
          </a:p>
          <a:p>
            <a:pPr lvl="0"/>
            <a:r>
              <a:rPr lang="en-ZA"/>
              <a:t>Community fee-based service providers</a:t>
            </a:r>
          </a:p>
          <a:p>
            <a:endParaRPr lang="en-ZA" dirty="0"/>
          </a:p>
        </p:txBody>
      </p:sp>
    </p:spTree>
    <p:extLst>
      <p:ext uri="{BB962C8B-B14F-4D97-AF65-F5344CB8AC3E}">
        <p14:creationId xmlns:p14="http://schemas.microsoft.com/office/powerpoint/2010/main" val="89736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99456" y="260647"/>
            <a:ext cx="3627040" cy="3648075"/>
          </a:xfrm>
        </p:spPr>
        <p:txBody>
          <a:bodyPr>
            <a:noAutofit/>
          </a:bodyPr>
          <a:lstStyle/>
          <a:p>
            <a:r>
              <a:rPr lang="en-ZA" dirty="0"/>
              <a:t>Example of a collective marketing organisation</a:t>
            </a:r>
          </a:p>
        </p:txBody>
      </p:sp>
      <p:pic>
        <p:nvPicPr>
          <p:cNvPr id="11" name="image43.png">
            <a:extLst>
              <a:ext uri="{FF2B5EF4-FFF2-40B4-BE49-F238E27FC236}">
                <a16:creationId xmlns:a16="http://schemas.microsoft.com/office/drawing/2014/main" id="{17E5367D-4BA1-4AB3-B337-6F7CFFFD2AF1}"/>
              </a:ext>
            </a:extLst>
          </p:cNvPr>
          <p:cNvPicPr>
            <a:picLocks noGrp="1" noChangeAspect="1"/>
          </p:cNvPicPr>
          <p:nvPr>
            <p:ph idx="1"/>
          </p:nvPr>
        </p:nvPicPr>
        <p:blipFill rotWithShape="1">
          <a:blip r:embed="rId2"/>
          <a:stretch/>
        </p:blipFill>
        <p:spPr>
          <a:xfrm>
            <a:off x="3791744" y="548680"/>
            <a:ext cx="8298771" cy="5747612"/>
          </a:xfrm>
          <a:ln/>
        </p:spPr>
      </p:pic>
    </p:spTree>
    <p:extLst>
      <p:ext uri="{BB962C8B-B14F-4D97-AF65-F5344CB8AC3E}">
        <p14:creationId xmlns:p14="http://schemas.microsoft.com/office/powerpoint/2010/main" val="1038563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67" y="476672"/>
            <a:ext cx="10286933" cy="940967"/>
          </a:xfrm>
        </p:spPr>
        <p:txBody>
          <a:bodyPr/>
          <a:lstStyle/>
          <a:p>
            <a:r>
              <a:rPr lang="en-ZA" dirty="0"/>
              <a:t>Value chain support</a:t>
            </a:r>
          </a:p>
        </p:txBody>
      </p:sp>
      <p:sp>
        <p:nvSpPr>
          <p:cNvPr id="6" name="Content Placeholder 5"/>
          <p:cNvSpPr>
            <a:spLocks noGrp="1"/>
          </p:cNvSpPr>
          <p:nvPr>
            <p:ph idx="1"/>
          </p:nvPr>
        </p:nvSpPr>
        <p:spPr>
          <a:xfrm>
            <a:off x="1295467" y="1600201"/>
            <a:ext cx="10286933" cy="4349080"/>
          </a:xfrm>
        </p:spPr>
        <p:txBody>
          <a:bodyPr anchor="ctr">
            <a:normAutofit/>
          </a:bodyPr>
          <a:lstStyle/>
          <a:p>
            <a:r>
              <a:rPr lang="en-ZA" dirty="0"/>
              <a:t>Where there is reluctance from farmers to work in cooperatives, modern extension services need to devise different systems of organisation that support greater collective action.</a:t>
            </a:r>
          </a:p>
          <a:p>
            <a:r>
              <a:rPr lang="en-ZA" dirty="0"/>
              <a:t>NGOs have piloted a number of interim structures that support better market coordination of farmers.</a:t>
            </a:r>
          </a:p>
          <a:p>
            <a:endParaRPr lang="en-ZA" dirty="0"/>
          </a:p>
        </p:txBody>
      </p:sp>
    </p:spTree>
    <p:extLst>
      <p:ext uri="{BB962C8B-B14F-4D97-AF65-F5344CB8AC3E}">
        <p14:creationId xmlns:p14="http://schemas.microsoft.com/office/powerpoint/2010/main" val="714967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ZA" dirty="0"/>
              <a:t>Extension support to value chain</a:t>
            </a:r>
          </a:p>
        </p:txBody>
      </p:sp>
      <p:pic>
        <p:nvPicPr>
          <p:cNvPr id="4" name="image33.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037610" y="764704"/>
            <a:ext cx="6675014" cy="524354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p:txBody>
          <a:bodyPr>
            <a:normAutofit/>
          </a:bodyPr>
          <a:lstStyle/>
          <a:p>
            <a:r>
              <a:rPr lang="en-ZA" sz="2400" dirty="0">
                <a:solidFill>
                  <a:schemeClr val="tx1"/>
                </a:solidFill>
              </a:rPr>
              <a:t>This type of approach can be very effective in introducing farmers into a formal supply chain, but the costs are generally high.</a:t>
            </a:r>
          </a:p>
          <a:p>
            <a:endParaRPr lang="en-ZA" dirty="0"/>
          </a:p>
        </p:txBody>
      </p:sp>
    </p:spTree>
    <p:extLst>
      <p:ext uri="{BB962C8B-B14F-4D97-AF65-F5344CB8AC3E}">
        <p14:creationId xmlns:p14="http://schemas.microsoft.com/office/powerpoint/2010/main" val="1345832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dirty="0"/>
              <a:t>Extension support to value chain</a:t>
            </a:r>
          </a:p>
        </p:txBody>
      </p:sp>
      <p:sp>
        <p:nvSpPr>
          <p:cNvPr id="4" name="Text Placeholder 3"/>
          <p:cNvSpPr>
            <a:spLocks noGrp="1"/>
          </p:cNvSpPr>
          <p:nvPr>
            <p:ph type="body" sz="half" idx="2"/>
          </p:nvPr>
        </p:nvSpPr>
        <p:spPr/>
        <p:txBody>
          <a:bodyPr>
            <a:normAutofit/>
          </a:bodyPr>
          <a:lstStyle/>
          <a:p>
            <a:r>
              <a:rPr lang="en-ZA" dirty="0"/>
              <a:t>Extension support as an external facilitator</a:t>
            </a:r>
          </a:p>
        </p:txBody>
      </p:sp>
      <p:pic>
        <p:nvPicPr>
          <p:cNvPr id="10" name="image55.png" descr="Figure 11. Extension support to value chain as external facilitator. Source: Authors.                  ">
            <a:extLst>
              <a:ext uri="{FF2B5EF4-FFF2-40B4-BE49-F238E27FC236}">
                <a16:creationId xmlns:a16="http://schemas.microsoft.com/office/drawing/2014/main" id="{9675547A-5B37-4698-ACC1-49C158AD180E}"/>
              </a:ext>
            </a:extLst>
          </p:cNvPr>
          <p:cNvPicPr>
            <a:picLocks noGrp="1"/>
          </p:cNvPicPr>
          <p:nvPr>
            <p:ph idx="1"/>
          </p:nvPr>
        </p:nvPicPr>
        <p:blipFill>
          <a:blip r:embed="rId2"/>
          <a:srcRect/>
          <a:stretch>
            <a:fillRect/>
          </a:stretch>
        </p:blipFill>
        <p:spPr>
          <a:xfrm>
            <a:off x="5816825" y="188640"/>
            <a:ext cx="5535759" cy="6408711"/>
          </a:xfrm>
          <a:prstGeom prst="rect">
            <a:avLst/>
          </a:prstGeom>
          <a:ln/>
        </p:spPr>
      </p:pic>
    </p:spTree>
    <p:extLst>
      <p:ext uri="{BB962C8B-B14F-4D97-AF65-F5344CB8AC3E}">
        <p14:creationId xmlns:p14="http://schemas.microsoft.com/office/powerpoint/2010/main" val="1060502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67" y="476672"/>
            <a:ext cx="10286933" cy="940967"/>
          </a:xfrm>
        </p:spPr>
        <p:txBody>
          <a:bodyPr/>
          <a:lstStyle/>
          <a:p>
            <a:r>
              <a:rPr lang="en-ZA" dirty="0"/>
              <a:t>Defining a business idea</a:t>
            </a:r>
          </a:p>
        </p:txBody>
      </p:sp>
      <p:sp>
        <p:nvSpPr>
          <p:cNvPr id="6" name="Content Placeholder 5"/>
          <p:cNvSpPr>
            <a:spLocks noGrp="1"/>
          </p:cNvSpPr>
          <p:nvPr>
            <p:ph idx="1"/>
          </p:nvPr>
        </p:nvSpPr>
        <p:spPr>
          <a:xfrm>
            <a:off x="1295467" y="1600201"/>
            <a:ext cx="10286933" cy="4349080"/>
          </a:xfrm>
        </p:spPr>
        <p:txBody>
          <a:bodyPr anchor="t"/>
          <a:lstStyle/>
          <a:p>
            <a:r>
              <a:rPr lang="en-ZA" dirty="0"/>
              <a:t>Identify a product or service</a:t>
            </a:r>
          </a:p>
          <a:p>
            <a:r>
              <a:rPr lang="en-ZA" dirty="0"/>
              <a:t>Define the market</a:t>
            </a:r>
          </a:p>
          <a:p>
            <a:r>
              <a:rPr lang="en-ZA" dirty="0"/>
              <a:t>Identify main competitors</a:t>
            </a:r>
          </a:p>
          <a:p>
            <a:r>
              <a:rPr lang="en-ZA" dirty="0"/>
              <a:t>Identify resources</a:t>
            </a:r>
          </a:p>
          <a:p>
            <a:endParaRPr lang="en-ZA" dirty="0"/>
          </a:p>
        </p:txBody>
      </p:sp>
    </p:spTree>
    <p:extLst>
      <p:ext uri="{BB962C8B-B14F-4D97-AF65-F5344CB8AC3E}">
        <p14:creationId xmlns:p14="http://schemas.microsoft.com/office/powerpoint/2010/main" val="1474832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a:spLocks noGrp="1"/>
          </p:cNvSpPr>
          <p:nvPr>
            <p:ph type="title"/>
          </p:nvPr>
        </p:nvSpPr>
        <p:spPr>
          <a:xfrm>
            <a:off x="1295467" y="476672"/>
            <a:ext cx="10286933" cy="940967"/>
          </a:xfrm>
        </p:spPr>
        <p:txBody>
          <a:bodyPr>
            <a:normAutofit fontScale="90000"/>
          </a:bodyPr>
          <a:lstStyle/>
          <a:p>
            <a:r>
              <a:rPr lang="en-ZA" dirty="0"/>
              <a:t>101 Ways to make money in Africa: business ideas for entrepreneurs in Africa: rice</a:t>
            </a:r>
          </a:p>
        </p:txBody>
      </p:sp>
      <p:pic>
        <p:nvPicPr>
          <p:cNvPr id="3" name="WxYlxhLe9_4"/>
          <p:cNvPicPr>
            <a:picLocks noGrp="1" noRot="1" noChangeAspect="1"/>
          </p:cNvPicPr>
          <p:nvPr>
            <p:ph idx="1"/>
            <a:videoFile r:link="rId1"/>
          </p:nvPr>
        </p:nvPicPr>
        <p:blipFill>
          <a:blip r:embed="rId3"/>
          <a:stretch>
            <a:fillRect/>
          </a:stretch>
        </p:blipFill>
        <p:spPr>
          <a:xfrm>
            <a:off x="4152900" y="2060575"/>
            <a:ext cx="4572000" cy="3429000"/>
          </a:xfrm>
        </p:spPr>
      </p:pic>
      <p:sp>
        <p:nvSpPr>
          <p:cNvPr id="9" name="Text Placeholder 11"/>
          <p:cNvSpPr txBox="1">
            <a:spLocks/>
          </p:cNvSpPr>
          <p:nvPr/>
        </p:nvSpPr>
        <p:spPr>
          <a:xfrm>
            <a:off x="1703512" y="5733256"/>
            <a:ext cx="9878888" cy="804862"/>
          </a:xfrm>
          <a:prstGeom prst="rect">
            <a:avLst/>
          </a:prstGeom>
        </p:spPr>
        <p:txBody>
          <a:bodyPr>
            <a:normAutofit fontScale="62500" lnSpcReduction="20000"/>
          </a:bodyPr>
          <a:lstStyle>
            <a:lvl1pPr marL="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pPr>
            <a:r>
              <a:rPr lang="en-ZA" dirty="0"/>
              <a:t>In this short video, you'll see how </a:t>
            </a:r>
            <a:r>
              <a:rPr lang="en-ZA" dirty="0" err="1"/>
              <a:t>AfricaRice</a:t>
            </a:r>
            <a:r>
              <a:rPr lang="en-ZA" dirty="0"/>
              <a:t>, a local company, is using rice produced by local farmers to create more market friendly products for the local market. This innovative strategy is sure to significantly boost the value of locally produced rice.</a:t>
            </a:r>
          </a:p>
        </p:txBody>
      </p:sp>
    </p:spTree>
    <p:extLst>
      <p:ext uri="{BB962C8B-B14F-4D97-AF65-F5344CB8AC3E}">
        <p14:creationId xmlns:p14="http://schemas.microsoft.com/office/powerpoint/2010/main" val="3808020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a:spLocks noGrp="1"/>
          </p:cNvSpPr>
          <p:nvPr>
            <p:ph type="title"/>
          </p:nvPr>
        </p:nvSpPr>
        <p:spPr>
          <a:xfrm>
            <a:off x="1295467" y="476672"/>
            <a:ext cx="10286933" cy="940967"/>
          </a:xfrm>
        </p:spPr>
        <p:txBody>
          <a:bodyPr>
            <a:normAutofit/>
          </a:bodyPr>
          <a:lstStyle/>
          <a:p>
            <a:r>
              <a:rPr lang="en-ZA" dirty="0"/>
              <a:t>Farming as a business in Eastern Africa</a:t>
            </a:r>
          </a:p>
        </p:txBody>
      </p:sp>
      <p:pic>
        <p:nvPicPr>
          <p:cNvPr id="4" name="U8O0QmhH3so"/>
          <p:cNvPicPr>
            <a:picLocks noGrp="1" noRot="1" noChangeAspect="1"/>
          </p:cNvPicPr>
          <p:nvPr>
            <p:ph idx="1"/>
            <a:videoFile r:link="rId1"/>
          </p:nvPr>
        </p:nvPicPr>
        <p:blipFill>
          <a:blip r:embed="rId3"/>
          <a:stretch>
            <a:fillRect/>
          </a:stretch>
        </p:blipFill>
        <p:spPr>
          <a:xfrm>
            <a:off x="4152900" y="2060575"/>
            <a:ext cx="4572000" cy="3429000"/>
          </a:xfrm>
        </p:spPr>
      </p:pic>
      <p:sp>
        <p:nvSpPr>
          <p:cNvPr id="9" name="Text Placeholder 11"/>
          <p:cNvSpPr txBox="1">
            <a:spLocks/>
          </p:cNvSpPr>
          <p:nvPr/>
        </p:nvSpPr>
        <p:spPr>
          <a:xfrm>
            <a:off x="1703512" y="5648474"/>
            <a:ext cx="9878888" cy="804862"/>
          </a:xfrm>
          <a:prstGeom prst="rect">
            <a:avLst/>
          </a:prstGeom>
        </p:spPr>
        <p:txBody>
          <a:bodyPr>
            <a:normAutofit fontScale="62500" lnSpcReduction="20000"/>
          </a:bodyPr>
          <a:lstStyle>
            <a:lvl1pPr marL="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pPr>
            <a:r>
              <a:rPr lang="en-ZA" dirty="0"/>
              <a:t>In this video, you will see success stories from the FAO Food Security through Commercialization of Agriculture (FSCA) Programme funded by the Italian Development Cooperation in Eastern Africa.</a:t>
            </a:r>
          </a:p>
        </p:txBody>
      </p:sp>
    </p:spTree>
    <p:extLst>
      <p:ext uri="{BB962C8B-B14F-4D97-AF65-F5344CB8AC3E}">
        <p14:creationId xmlns:p14="http://schemas.microsoft.com/office/powerpoint/2010/main" val="223787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Viability of the business idea</a:t>
            </a:r>
          </a:p>
        </p:txBody>
      </p:sp>
      <p:sp>
        <p:nvSpPr>
          <p:cNvPr id="3" name="Content Placeholder 2"/>
          <p:cNvSpPr>
            <a:spLocks noGrp="1"/>
          </p:cNvSpPr>
          <p:nvPr>
            <p:ph idx="1"/>
          </p:nvPr>
        </p:nvSpPr>
        <p:spPr>
          <a:xfrm>
            <a:off x="1295467" y="1600201"/>
            <a:ext cx="10286933" cy="4349080"/>
          </a:xfrm>
        </p:spPr>
        <p:txBody>
          <a:bodyPr anchor="t"/>
          <a:lstStyle/>
          <a:p>
            <a:pPr marL="0" indent="0">
              <a:buNone/>
            </a:pPr>
            <a:r>
              <a:rPr lang="en-ZA" dirty="0"/>
              <a:t>A viable business idea:</a:t>
            </a:r>
          </a:p>
          <a:p>
            <a:r>
              <a:rPr lang="en-ZA" dirty="0"/>
              <a:t>Covers the expenses of producing or manufacturing a product</a:t>
            </a:r>
          </a:p>
          <a:p>
            <a:r>
              <a:rPr lang="en-ZA" dirty="0"/>
              <a:t>Generates adequate profit</a:t>
            </a:r>
          </a:p>
          <a:p>
            <a:r>
              <a:rPr lang="en-ZA" dirty="0"/>
              <a:t>Withstands business risks</a:t>
            </a:r>
          </a:p>
          <a:p>
            <a:r>
              <a:rPr lang="en-ZA" dirty="0"/>
              <a:t>Meets the goals set by the owner</a:t>
            </a:r>
          </a:p>
          <a:p>
            <a:endParaRPr lang="en-ZA" dirty="0"/>
          </a:p>
        </p:txBody>
      </p:sp>
    </p:spTree>
    <p:extLst>
      <p:ext uri="{BB962C8B-B14F-4D97-AF65-F5344CB8AC3E}">
        <p14:creationId xmlns:p14="http://schemas.microsoft.com/office/powerpoint/2010/main" val="368100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dirty="0"/>
              <a:t>Agricultural entrepreneurship</a:t>
            </a:r>
          </a:p>
        </p:txBody>
      </p:sp>
      <p:sp>
        <p:nvSpPr>
          <p:cNvPr id="7" name="Text Placeholder 6"/>
          <p:cNvSpPr>
            <a:spLocks noGrp="1"/>
          </p:cNvSpPr>
          <p:nvPr>
            <p:ph type="body" idx="1"/>
          </p:nvPr>
        </p:nvSpPr>
        <p:spPr/>
        <p:txBody>
          <a:bodyPr/>
          <a:lstStyle/>
          <a:p>
            <a:r>
              <a:rPr lang="en-ZA" dirty="0"/>
              <a:t>Study Unit 1</a:t>
            </a:r>
          </a:p>
        </p:txBody>
      </p:sp>
    </p:spTree>
    <p:extLst>
      <p:ext uri="{BB962C8B-B14F-4D97-AF65-F5344CB8AC3E}">
        <p14:creationId xmlns:p14="http://schemas.microsoft.com/office/powerpoint/2010/main" val="689655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67" y="476672"/>
            <a:ext cx="10286933" cy="940967"/>
          </a:xfrm>
        </p:spPr>
        <p:txBody>
          <a:bodyPr>
            <a:normAutofit/>
          </a:bodyPr>
          <a:lstStyle/>
          <a:p>
            <a:r>
              <a:rPr lang="en-ZA" dirty="0"/>
              <a:t>The business gap and the niche market</a:t>
            </a:r>
          </a:p>
        </p:txBody>
      </p:sp>
      <p:pic>
        <p:nvPicPr>
          <p:cNvPr id="7" name="Picture 2" descr="Image result for how to find a niche market in farmer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95400" y="2432457"/>
            <a:ext cx="5087938" cy="2861449"/>
          </a:xfr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13"/>
          </p:nvPr>
        </p:nvSpPr>
        <p:spPr>
          <a:xfrm>
            <a:off x="6480043" y="1600201"/>
            <a:ext cx="5102357" cy="4525963"/>
          </a:xfrm>
        </p:spPr>
        <p:txBody>
          <a:bodyPr anchor="ctr"/>
          <a:lstStyle/>
          <a:p>
            <a:pPr marL="0" indent="0">
              <a:buNone/>
            </a:pPr>
            <a:r>
              <a:rPr lang="en-ZA" dirty="0"/>
              <a:t>Business gaps range from the need for new products to changing a current product, or offering it in an alternative way, e.g. importing bulked soybean or providing organic coffee to the international market.</a:t>
            </a:r>
          </a:p>
          <a:p>
            <a:endParaRPr lang="en-ZA" dirty="0"/>
          </a:p>
        </p:txBody>
      </p:sp>
    </p:spTree>
    <p:extLst>
      <p:ext uri="{BB962C8B-B14F-4D97-AF65-F5344CB8AC3E}">
        <p14:creationId xmlns:p14="http://schemas.microsoft.com/office/powerpoint/2010/main" val="2325399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The feasibility study</a:t>
            </a:r>
          </a:p>
        </p:txBody>
      </p:sp>
      <p:sp>
        <p:nvSpPr>
          <p:cNvPr id="7" name="Content Placeholder 6"/>
          <p:cNvSpPr>
            <a:spLocks noGrp="1"/>
          </p:cNvSpPr>
          <p:nvPr>
            <p:ph idx="1"/>
          </p:nvPr>
        </p:nvSpPr>
        <p:spPr>
          <a:xfrm>
            <a:off x="1295467" y="1600201"/>
            <a:ext cx="10286933" cy="4349080"/>
          </a:xfrm>
        </p:spPr>
        <p:txBody>
          <a:bodyPr anchor="t">
            <a:normAutofit/>
          </a:bodyPr>
          <a:lstStyle/>
          <a:p>
            <a:pPr marL="0" indent="0">
              <a:buNone/>
            </a:pPr>
            <a:r>
              <a:rPr lang="en-ZA" dirty="0"/>
              <a:t>The feasibility study is a tool to study the viability of a business idea by:</a:t>
            </a:r>
          </a:p>
          <a:p>
            <a:r>
              <a:rPr lang="en-ZA" dirty="0"/>
              <a:t>Identifying potential problems and opportunities</a:t>
            </a:r>
          </a:p>
          <a:p>
            <a:r>
              <a:rPr lang="en-ZA" dirty="0"/>
              <a:t>Determining objectives</a:t>
            </a:r>
          </a:p>
          <a:p>
            <a:r>
              <a:rPr lang="en-ZA" dirty="0"/>
              <a:t>Defining successful outcomes</a:t>
            </a:r>
          </a:p>
          <a:p>
            <a:r>
              <a:rPr lang="en-ZA" dirty="0"/>
              <a:t>Assessing costs and benefits involved in alternatives for solving problems</a:t>
            </a:r>
          </a:p>
        </p:txBody>
      </p:sp>
    </p:spTree>
    <p:extLst>
      <p:ext uri="{BB962C8B-B14F-4D97-AF65-F5344CB8AC3E}">
        <p14:creationId xmlns:p14="http://schemas.microsoft.com/office/powerpoint/2010/main" val="688064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Define a value proposition</a:t>
            </a:r>
          </a:p>
        </p:txBody>
      </p:sp>
      <p:pic>
        <p:nvPicPr>
          <p:cNvPr id="7" name="Picture 2" descr="Image result for value proposition">
            <a:extLst>
              <a:ext uri="{FF2B5EF4-FFF2-40B4-BE49-F238E27FC236}">
                <a16:creationId xmlns:a16="http://schemas.microsoft.com/office/drawing/2014/main" id="{2DB8D4B8-2CB8-4E49-8A8A-96813CB7F3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2558" y="1600200"/>
            <a:ext cx="7832683" cy="4349750"/>
          </a:xfrm>
          <a:prstGeom prst="rect">
            <a:avLst/>
          </a:prstGeom>
          <a:ln w="88900" cap="sq" cmpd="thickThin">
            <a:solidFill>
              <a:schemeClr val="accent2"/>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687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ZA" dirty="0"/>
              <a:t>Steps in defining a value proposition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0738242"/>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6141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Identify the client’s customers</a:t>
            </a:r>
          </a:p>
        </p:txBody>
      </p:sp>
      <p:sp>
        <p:nvSpPr>
          <p:cNvPr id="8" name="Text Placeholder 7">
            <a:extLst>
              <a:ext uri="{FF2B5EF4-FFF2-40B4-BE49-F238E27FC236}">
                <a16:creationId xmlns:a16="http://schemas.microsoft.com/office/drawing/2014/main" id="{3800CE6A-2236-443A-9757-ED7493DE35C3}"/>
              </a:ext>
            </a:extLst>
          </p:cNvPr>
          <p:cNvSpPr>
            <a:spLocks noGrp="1"/>
          </p:cNvSpPr>
          <p:nvPr>
            <p:ph type="body" idx="1"/>
          </p:nvPr>
        </p:nvSpPr>
        <p:spPr>
          <a:xfrm>
            <a:off x="1295467" y="1535113"/>
            <a:ext cx="5088565" cy="639762"/>
          </a:xfrm>
        </p:spPr>
        <p:txBody>
          <a:bodyPr>
            <a:normAutofit fontScale="92500"/>
          </a:bodyPr>
          <a:lstStyle/>
          <a:p>
            <a:r>
              <a:rPr lang="en-ZA" dirty="0"/>
              <a:t>Customers in the informal market</a:t>
            </a:r>
          </a:p>
        </p:txBody>
      </p:sp>
      <p:sp>
        <p:nvSpPr>
          <p:cNvPr id="4" name="Content Placeholder 3"/>
          <p:cNvSpPr>
            <a:spLocks noGrp="1"/>
          </p:cNvSpPr>
          <p:nvPr>
            <p:ph sz="half" idx="2"/>
          </p:nvPr>
        </p:nvSpPr>
        <p:spPr>
          <a:xfrm>
            <a:off x="1295467" y="2174876"/>
            <a:ext cx="5088565" cy="3951288"/>
          </a:xfrm>
        </p:spPr>
        <p:txBody>
          <a:bodyPr/>
          <a:lstStyle/>
          <a:p>
            <a:r>
              <a:rPr lang="en-ZA" dirty="0"/>
              <a:t>Informal assembly markets</a:t>
            </a:r>
          </a:p>
          <a:p>
            <a:r>
              <a:rPr lang="en-ZA" dirty="0"/>
              <a:t>Informal wholesale markets</a:t>
            </a:r>
          </a:p>
          <a:p>
            <a:r>
              <a:rPr lang="en-ZA" dirty="0"/>
              <a:t>Informal retail customers</a:t>
            </a:r>
          </a:p>
        </p:txBody>
      </p:sp>
      <p:sp>
        <p:nvSpPr>
          <p:cNvPr id="9" name="Text Placeholder 8">
            <a:extLst>
              <a:ext uri="{FF2B5EF4-FFF2-40B4-BE49-F238E27FC236}">
                <a16:creationId xmlns:a16="http://schemas.microsoft.com/office/drawing/2014/main" id="{3AC4F40B-C555-48C2-9079-398D81EAFB55}"/>
              </a:ext>
            </a:extLst>
          </p:cNvPr>
          <p:cNvSpPr>
            <a:spLocks noGrp="1"/>
          </p:cNvSpPr>
          <p:nvPr>
            <p:ph type="body" idx="13"/>
          </p:nvPr>
        </p:nvSpPr>
        <p:spPr>
          <a:xfrm>
            <a:off x="6493835" y="1535113"/>
            <a:ext cx="5088565" cy="639762"/>
          </a:xfrm>
        </p:spPr>
        <p:txBody>
          <a:bodyPr>
            <a:normAutofit/>
          </a:bodyPr>
          <a:lstStyle/>
          <a:p>
            <a:r>
              <a:rPr lang="en-ZA" dirty="0"/>
              <a:t>Customers in the formal market</a:t>
            </a:r>
          </a:p>
        </p:txBody>
      </p:sp>
      <p:sp>
        <p:nvSpPr>
          <p:cNvPr id="5" name="Content Placeholder 4"/>
          <p:cNvSpPr>
            <a:spLocks noGrp="1"/>
          </p:cNvSpPr>
          <p:nvPr>
            <p:ph sz="half" idx="14"/>
          </p:nvPr>
        </p:nvSpPr>
        <p:spPr>
          <a:xfrm>
            <a:off x="6493835" y="2174876"/>
            <a:ext cx="5088565" cy="3951288"/>
          </a:xfrm>
        </p:spPr>
        <p:txBody>
          <a:bodyPr/>
          <a:lstStyle/>
          <a:p>
            <a:r>
              <a:rPr lang="en-ZA" dirty="0"/>
              <a:t>Supermarkets</a:t>
            </a:r>
          </a:p>
          <a:p>
            <a:r>
              <a:rPr lang="en-ZA" dirty="0"/>
              <a:t>Hotels and restaurants</a:t>
            </a:r>
          </a:p>
          <a:p>
            <a:r>
              <a:rPr lang="en-ZA" dirty="0"/>
              <a:t>Feed markets</a:t>
            </a:r>
          </a:p>
          <a:p>
            <a:r>
              <a:rPr lang="en-ZA" dirty="0"/>
              <a:t>Public sector markets</a:t>
            </a:r>
          </a:p>
          <a:p>
            <a:r>
              <a:rPr lang="en-ZA" dirty="0"/>
              <a:t>Export markets</a:t>
            </a:r>
          </a:p>
        </p:txBody>
      </p:sp>
    </p:spTree>
    <p:extLst>
      <p:ext uri="{BB962C8B-B14F-4D97-AF65-F5344CB8AC3E}">
        <p14:creationId xmlns:p14="http://schemas.microsoft.com/office/powerpoint/2010/main" val="272857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67" y="476672"/>
            <a:ext cx="10286933" cy="940967"/>
          </a:xfrm>
        </p:spPr>
        <p:txBody>
          <a:bodyPr/>
          <a:lstStyle/>
          <a:p>
            <a:r>
              <a:rPr lang="en-ZA" dirty="0"/>
              <a:t>Key activities in agri-business</a:t>
            </a:r>
          </a:p>
        </p:txBody>
      </p:sp>
      <p:sp>
        <p:nvSpPr>
          <p:cNvPr id="6" name="Content Placeholder 5"/>
          <p:cNvSpPr>
            <a:spLocks noGrp="1"/>
          </p:cNvSpPr>
          <p:nvPr>
            <p:ph idx="1"/>
          </p:nvPr>
        </p:nvSpPr>
        <p:spPr>
          <a:xfrm>
            <a:off x="1295467" y="1600201"/>
            <a:ext cx="10286933" cy="4349080"/>
          </a:xfrm>
        </p:spPr>
        <p:txBody>
          <a:bodyPr/>
          <a:lstStyle/>
          <a:p>
            <a:r>
              <a:rPr lang="en-ZA" dirty="0"/>
              <a:t>Crop production activities</a:t>
            </a:r>
          </a:p>
          <a:p>
            <a:r>
              <a:rPr lang="en-ZA" dirty="0"/>
              <a:t>Marketing and sales</a:t>
            </a:r>
          </a:p>
          <a:p>
            <a:r>
              <a:rPr lang="en-ZA" dirty="0"/>
              <a:t>Accounting activities</a:t>
            </a:r>
          </a:p>
          <a:p>
            <a:r>
              <a:rPr lang="en-ZA" dirty="0"/>
              <a:t>Administrative activities</a:t>
            </a:r>
          </a:p>
          <a:p>
            <a:r>
              <a:rPr lang="en-ZA" dirty="0"/>
              <a:t>Managing farmer groups and human resources</a:t>
            </a:r>
          </a:p>
        </p:txBody>
      </p:sp>
    </p:spTree>
    <p:extLst>
      <p:ext uri="{BB962C8B-B14F-4D97-AF65-F5344CB8AC3E}">
        <p14:creationId xmlns:p14="http://schemas.microsoft.com/office/powerpoint/2010/main" val="35084791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5467" y="4406902"/>
            <a:ext cx="10030819" cy="1362075"/>
          </a:xfrm>
        </p:spPr>
        <p:txBody>
          <a:bodyPr/>
          <a:lstStyle/>
          <a:p>
            <a:r>
              <a:rPr lang="en-ZA" dirty="0"/>
              <a:t>Key skills involved in running a business</a:t>
            </a:r>
          </a:p>
        </p:txBody>
      </p:sp>
      <p:sp>
        <p:nvSpPr>
          <p:cNvPr id="8" name="Text Placeholder 7"/>
          <p:cNvSpPr>
            <a:spLocks noGrp="1"/>
          </p:cNvSpPr>
          <p:nvPr>
            <p:ph type="body" idx="1"/>
          </p:nvPr>
        </p:nvSpPr>
        <p:spPr>
          <a:xfrm>
            <a:off x="1295467" y="2906713"/>
            <a:ext cx="10030819" cy="1500187"/>
          </a:xfrm>
        </p:spPr>
        <p:txBody>
          <a:bodyPr>
            <a:normAutofit/>
          </a:bodyPr>
          <a:lstStyle/>
          <a:p>
            <a:r>
              <a:rPr lang="en-ZA" dirty="0"/>
              <a:t>Study unit 2</a:t>
            </a:r>
          </a:p>
        </p:txBody>
      </p:sp>
    </p:spTree>
    <p:extLst>
      <p:ext uri="{BB962C8B-B14F-4D97-AF65-F5344CB8AC3E}">
        <p14:creationId xmlns:p14="http://schemas.microsoft.com/office/powerpoint/2010/main" val="1694277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Overview</a:t>
            </a:r>
          </a:p>
        </p:txBody>
      </p:sp>
      <p:sp>
        <p:nvSpPr>
          <p:cNvPr id="5" name="Content Placeholder 4"/>
          <p:cNvSpPr>
            <a:spLocks noGrp="1"/>
          </p:cNvSpPr>
          <p:nvPr>
            <p:ph sz="half" idx="1"/>
          </p:nvPr>
        </p:nvSpPr>
        <p:spPr>
          <a:xfrm>
            <a:off x="1295467" y="2636912"/>
            <a:ext cx="5088565" cy="3489252"/>
          </a:xfrm>
        </p:spPr>
        <p:txBody>
          <a:bodyPr>
            <a:normAutofit/>
          </a:bodyPr>
          <a:lstStyle/>
          <a:p>
            <a:r>
              <a:rPr lang="en-ZA" dirty="0"/>
              <a:t>Business planning</a:t>
            </a:r>
          </a:p>
          <a:p>
            <a:r>
              <a:rPr lang="en-ZA" dirty="0"/>
              <a:t>Market analysis, marketing and sales</a:t>
            </a:r>
          </a:p>
          <a:p>
            <a:r>
              <a:rPr lang="en-ZA" dirty="0"/>
              <a:t>Decision-making</a:t>
            </a:r>
          </a:p>
          <a:p>
            <a:r>
              <a:rPr lang="en-ZA" dirty="0"/>
              <a:t>Financial and bookkeeping basics</a:t>
            </a:r>
          </a:p>
        </p:txBody>
      </p:sp>
      <p:sp>
        <p:nvSpPr>
          <p:cNvPr id="8" name="Content Placeholder 7">
            <a:extLst>
              <a:ext uri="{FF2B5EF4-FFF2-40B4-BE49-F238E27FC236}">
                <a16:creationId xmlns:a16="http://schemas.microsoft.com/office/drawing/2014/main" id="{EAFDF14F-ACEE-4BCF-B276-5CC85D5CF2B1}"/>
              </a:ext>
            </a:extLst>
          </p:cNvPr>
          <p:cNvSpPr>
            <a:spLocks noGrp="1"/>
          </p:cNvSpPr>
          <p:nvPr>
            <p:ph sz="half" idx="13"/>
          </p:nvPr>
        </p:nvSpPr>
        <p:spPr>
          <a:xfrm>
            <a:off x="6480043" y="2636912"/>
            <a:ext cx="5102357" cy="3489252"/>
          </a:xfrm>
        </p:spPr>
        <p:txBody>
          <a:bodyPr/>
          <a:lstStyle/>
          <a:p>
            <a:r>
              <a:rPr lang="en-ZA" dirty="0"/>
              <a:t>Production mapping and management</a:t>
            </a:r>
          </a:p>
          <a:p>
            <a:r>
              <a:rPr lang="en-ZA" dirty="0"/>
              <a:t>Negotiation with partners</a:t>
            </a:r>
          </a:p>
          <a:p>
            <a:r>
              <a:rPr lang="en-ZA" dirty="0"/>
              <a:t>Customer relationship development and management</a:t>
            </a:r>
          </a:p>
          <a:p>
            <a:r>
              <a:rPr lang="en-ZA" dirty="0"/>
              <a:t>Employee training.</a:t>
            </a:r>
          </a:p>
        </p:txBody>
      </p:sp>
      <p:sp>
        <p:nvSpPr>
          <p:cNvPr id="10" name="TextBox 9">
            <a:extLst>
              <a:ext uri="{FF2B5EF4-FFF2-40B4-BE49-F238E27FC236}">
                <a16:creationId xmlns:a16="http://schemas.microsoft.com/office/drawing/2014/main" id="{16DF8959-5069-4466-8611-A3A00507200F}"/>
              </a:ext>
            </a:extLst>
          </p:cNvPr>
          <p:cNvSpPr txBox="1"/>
          <p:nvPr/>
        </p:nvSpPr>
        <p:spPr>
          <a:xfrm>
            <a:off x="1295466" y="1417639"/>
            <a:ext cx="10286933" cy="954107"/>
          </a:xfrm>
          <a:prstGeom prst="rect">
            <a:avLst/>
          </a:prstGeom>
          <a:noFill/>
        </p:spPr>
        <p:txBody>
          <a:bodyPr wrap="square">
            <a:spAutoFit/>
          </a:bodyPr>
          <a:lstStyle/>
          <a:p>
            <a:pPr marL="0" indent="0">
              <a:buNone/>
            </a:pPr>
            <a:r>
              <a:rPr lang="en-ZA" sz="2800" dirty="0"/>
              <a:t>Study unit 2 is about</a:t>
            </a:r>
          </a:p>
          <a:p>
            <a:r>
              <a:rPr lang="en-ZA" sz="2800" dirty="0"/>
              <a:t>The key skills needed to run a farming enterprise, including:</a:t>
            </a:r>
          </a:p>
        </p:txBody>
      </p:sp>
    </p:spTree>
    <p:extLst>
      <p:ext uri="{BB962C8B-B14F-4D97-AF65-F5344CB8AC3E}">
        <p14:creationId xmlns:p14="http://schemas.microsoft.com/office/powerpoint/2010/main" val="307483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Evaluating key skills</a:t>
            </a:r>
          </a:p>
        </p:txBody>
      </p:sp>
      <p:sp>
        <p:nvSpPr>
          <p:cNvPr id="3" name="Content Placeholder 2"/>
          <p:cNvSpPr>
            <a:spLocks noGrp="1"/>
          </p:cNvSpPr>
          <p:nvPr>
            <p:ph idx="1"/>
          </p:nvPr>
        </p:nvSpPr>
        <p:spPr>
          <a:xfrm>
            <a:off x="1295467" y="1600201"/>
            <a:ext cx="10286933" cy="4349080"/>
          </a:xfrm>
        </p:spPr>
        <p:txBody>
          <a:bodyPr anchor="ctr">
            <a:normAutofit lnSpcReduction="10000"/>
          </a:bodyPr>
          <a:lstStyle/>
          <a:p>
            <a:r>
              <a:rPr lang="en-ZA" dirty="0"/>
              <a:t>Production operating skills</a:t>
            </a:r>
          </a:p>
          <a:p>
            <a:r>
              <a:rPr lang="en-ZA" dirty="0"/>
              <a:t>Short and long-term planning and goal setting skills</a:t>
            </a:r>
          </a:p>
          <a:p>
            <a:r>
              <a:rPr lang="en-ZA" dirty="0"/>
              <a:t>Decision-making skills</a:t>
            </a:r>
          </a:p>
          <a:p>
            <a:r>
              <a:rPr lang="en-ZA" dirty="0"/>
              <a:t>Problem identification and problem-solving skills</a:t>
            </a:r>
          </a:p>
          <a:p>
            <a:r>
              <a:rPr lang="en-ZA" dirty="0"/>
              <a:t>Communication skills</a:t>
            </a:r>
          </a:p>
          <a:p>
            <a:r>
              <a:rPr lang="en-ZA" dirty="0"/>
              <a:t>Human resource management and training skills</a:t>
            </a:r>
          </a:p>
          <a:p>
            <a:r>
              <a:rPr lang="en-ZA" dirty="0"/>
              <a:t>Negotiation skills</a:t>
            </a:r>
          </a:p>
          <a:p>
            <a:r>
              <a:rPr lang="en-ZA" dirty="0"/>
              <a:t>Calculation sills</a:t>
            </a:r>
          </a:p>
          <a:p>
            <a:r>
              <a:rPr lang="en-ZA" dirty="0"/>
              <a:t>Bookkeeping and basic financial skills.</a:t>
            </a:r>
          </a:p>
        </p:txBody>
      </p:sp>
    </p:spTree>
    <p:extLst>
      <p:ext uri="{BB962C8B-B14F-4D97-AF65-F5344CB8AC3E}">
        <p14:creationId xmlns:p14="http://schemas.microsoft.com/office/powerpoint/2010/main" val="2129733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a:spLocks noGrp="1"/>
          </p:cNvSpPr>
          <p:nvPr>
            <p:ph type="title"/>
          </p:nvPr>
        </p:nvSpPr>
        <p:spPr>
          <a:xfrm>
            <a:off x="1295467" y="476672"/>
            <a:ext cx="10286933" cy="940967"/>
          </a:xfrm>
        </p:spPr>
        <p:txBody>
          <a:bodyPr>
            <a:normAutofit/>
          </a:bodyPr>
          <a:lstStyle/>
          <a:p>
            <a:r>
              <a:rPr lang="en-ZA" dirty="0"/>
              <a:t>Expanding farmers’ skills: One Acre Fund</a:t>
            </a:r>
          </a:p>
        </p:txBody>
      </p:sp>
      <p:pic>
        <p:nvPicPr>
          <p:cNvPr id="3" name="02JzZFMb9ws"/>
          <p:cNvPicPr>
            <a:picLocks noGrp="1" noRot="1" noChangeAspect="1"/>
          </p:cNvPicPr>
          <p:nvPr>
            <p:ph idx="1"/>
            <a:videoFile r:link="rId1"/>
          </p:nvPr>
        </p:nvPicPr>
        <p:blipFill>
          <a:blip r:embed="rId3"/>
          <a:stretch>
            <a:fillRect/>
          </a:stretch>
        </p:blipFill>
        <p:spPr>
          <a:xfrm>
            <a:off x="4152900" y="2060575"/>
            <a:ext cx="4572000" cy="3429000"/>
          </a:xfrm>
        </p:spPr>
      </p:pic>
      <p:sp>
        <p:nvSpPr>
          <p:cNvPr id="9" name="Text Placeholder 11"/>
          <p:cNvSpPr txBox="1">
            <a:spLocks/>
          </p:cNvSpPr>
          <p:nvPr/>
        </p:nvSpPr>
        <p:spPr>
          <a:xfrm>
            <a:off x="1775520" y="5648474"/>
            <a:ext cx="9806880" cy="804862"/>
          </a:xfrm>
          <a:prstGeom prst="rect">
            <a:avLst/>
          </a:prstGeom>
        </p:spPr>
        <p:txBody>
          <a:bodyPr>
            <a:normAutofit fontScale="92500" lnSpcReduction="10000"/>
          </a:bodyPr>
          <a:lstStyle>
            <a:lvl1pPr marL="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pPr>
            <a:r>
              <a:rPr lang="en-ZA" dirty="0"/>
              <a:t>One Acre Fund’s Andrew </a:t>
            </a:r>
            <a:r>
              <a:rPr lang="en-ZA" dirty="0" err="1"/>
              <a:t>Youn</a:t>
            </a:r>
            <a:r>
              <a:rPr lang="en-ZA" dirty="0"/>
              <a:t> on expanding access to financial services and skills training for smallholder farmers in Africa.</a:t>
            </a:r>
          </a:p>
        </p:txBody>
      </p:sp>
    </p:spTree>
    <p:extLst>
      <p:ext uri="{BB962C8B-B14F-4D97-AF65-F5344CB8AC3E}">
        <p14:creationId xmlns:p14="http://schemas.microsoft.com/office/powerpoint/2010/main" val="1697097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Overview</a:t>
            </a:r>
          </a:p>
        </p:txBody>
      </p:sp>
      <p:sp>
        <p:nvSpPr>
          <p:cNvPr id="3" name="Content Placeholder 2"/>
          <p:cNvSpPr>
            <a:spLocks noGrp="1"/>
          </p:cNvSpPr>
          <p:nvPr>
            <p:ph idx="1"/>
          </p:nvPr>
        </p:nvSpPr>
        <p:spPr>
          <a:xfrm>
            <a:off x="1295467" y="1600201"/>
            <a:ext cx="10286933" cy="4349080"/>
          </a:xfrm>
        </p:spPr>
        <p:txBody>
          <a:bodyPr/>
          <a:lstStyle/>
          <a:p>
            <a:pPr marL="0" indent="0">
              <a:buNone/>
            </a:pPr>
            <a:r>
              <a:rPr lang="en-ZA" dirty="0"/>
              <a:t>Study unit 1 is about:</a:t>
            </a:r>
          </a:p>
          <a:p>
            <a:r>
              <a:rPr lang="en-ZA" dirty="0"/>
              <a:t>The role of the extensionist in agri-enterprise development</a:t>
            </a:r>
          </a:p>
          <a:p>
            <a:r>
              <a:rPr lang="en-ZA" dirty="0"/>
              <a:t>The business idea</a:t>
            </a:r>
          </a:p>
        </p:txBody>
      </p:sp>
    </p:spTree>
    <p:extLst>
      <p:ext uri="{BB962C8B-B14F-4D97-AF65-F5344CB8AC3E}">
        <p14:creationId xmlns:p14="http://schemas.microsoft.com/office/powerpoint/2010/main" val="2323517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a:spLocks noGrp="1"/>
          </p:cNvSpPr>
          <p:nvPr>
            <p:ph type="title"/>
          </p:nvPr>
        </p:nvSpPr>
        <p:spPr>
          <a:xfrm>
            <a:off x="1295467" y="476672"/>
            <a:ext cx="10286933" cy="940967"/>
          </a:xfrm>
        </p:spPr>
        <p:txBody>
          <a:bodyPr>
            <a:normAutofit fontScale="90000"/>
          </a:bodyPr>
          <a:lstStyle/>
          <a:p>
            <a:r>
              <a:rPr lang="en-ZA" dirty="0"/>
              <a:t>Farmers taught financial literacy skills: Uganda</a:t>
            </a:r>
          </a:p>
        </p:txBody>
      </p:sp>
      <p:pic>
        <p:nvPicPr>
          <p:cNvPr id="4" name="rBODf4EzLJA"/>
          <p:cNvPicPr>
            <a:picLocks noGrp="1" noRot="1" noChangeAspect="1"/>
          </p:cNvPicPr>
          <p:nvPr>
            <p:ph idx="1"/>
            <a:videoFile r:link="rId1"/>
          </p:nvPr>
        </p:nvPicPr>
        <p:blipFill>
          <a:blip r:embed="rId3"/>
          <a:stretch>
            <a:fillRect/>
          </a:stretch>
        </p:blipFill>
        <p:spPr>
          <a:xfrm>
            <a:off x="3810000" y="1714500"/>
            <a:ext cx="4572000" cy="3429000"/>
          </a:xfrm>
        </p:spPr>
      </p:pic>
      <p:sp>
        <p:nvSpPr>
          <p:cNvPr id="9" name="Text Placeholder 11"/>
          <p:cNvSpPr txBox="1">
            <a:spLocks/>
          </p:cNvSpPr>
          <p:nvPr/>
        </p:nvSpPr>
        <p:spPr>
          <a:xfrm>
            <a:off x="1631504" y="5391290"/>
            <a:ext cx="9950896" cy="804862"/>
          </a:xfrm>
          <a:prstGeom prst="rect">
            <a:avLst/>
          </a:prstGeom>
        </p:spPr>
        <p:txBody>
          <a:bodyPr>
            <a:normAutofit fontScale="62500" lnSpcReduction="20000"/>
          </a:bodyPr>
          <a:lstStyle>
            <a:lvl1pPr marL="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pPr>
            <a:r>
              <a:rPr lang="en-ZA" dirty="0"/>
              <a:t>In this video, NTV Uganda visited a group of farmers in </a:t>
            </a:r>
            <a:r>
              <a:rPr lang="en-ZA" dirty="0" err="1"/>
              <a:t>Aduk</a:t>
            </a:r>
            <a:r>
              <a:rPr lang="en-ZA" dirty="0"/>
              <a:t> Sub County, </a:t>
            </a:r>
            <a:r>
              <a:rPr lang="en-ZA" dirty="0" err="1"/>
              <a:t>Apac</a:t>
            </a:r>
            <a:r>
              <a:rPr lang="en-ZA" dirty="0"/>
              <a:t> district, who have formed their own savings group. This is an example of the farmers learning financial literacy to gain from their agri-enterprise.</a:t>
            </a:r>
          </a:p>
        </p:txBody>
      </p:sp>
    </p:spTree>
    <p:extLst>
      <p:ext uri="{BB962C8B-B14F-4D97-AF65-F5344CB8AC3E}">
        <p14:creationId xmlns:p14="http://schemas.microsoft.com/office/powerpoint/2010/main" val="3583570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95467" y="4406902"/>
            <a:ext cx="10030819" cy="1362075"/>
          </a:xfrm>
        </p:spPr>
        <p:txBody>
          <a:bodyPr>
            <a:normAutofit fontScale="90000"/>
          </a:bodyPr>
          <a:lstStyle/>
          <a:p>
            <a:r>
              <a:rPr lang="en-ZA" dirty="0"/>
              <a:t>Identify markets, map resources and conduct business planning</a:t>
            </a:r>
          </a:p>
        </p:txBody>
      </p:sp>
      <p:sp>
        <p:nvSpPr>
          <p:cNvPr id="8" name="Text Placeholder 7"/>
          <p:cNvSpPr>
            <a:spLocks noGrp="1"/>
          </p:cNvSpPr>
          <p:nvPr>
            <p:ph type="body" idx="1"/>
          </p:nvPr>
        </p:nvSpPr>
        <p:spPr>
          <a:xfrm>
            <a:off x="1295467" y="2906713"/>
            <a:ext cx="10030819" cy="1500187"/>
          </a:xfrm>
        </p:spPr>
        <p:txBody>
          <a:bodyPr>
            <a:normAutofit/>
          </a:bodyPr>
          <a:lstStyle/>
          <a:p>
            <a:r>
              <a:rPr lang="en-ZA" dirty="0"/>
              <a:t>Study unit 3</a:t>
            </a:r>
          </a:p>
        </p:txBody>
      </p:sp>
    </p:spTree>
    <p:extLst>
      <p:ext uri="{BB962C8B-B14F-4D97-AF65-F5344CB8AC3E}">
        <p14:creationId xmlns:p14="http://schemas.microsoft.com/office/powerpoint/2010/main" val="2856501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67" y="476672"/>
            <a:ext cx="10286933" cy="940967"/>
          </a:xfrm>
        </p:spPr>
        <p:txBody>
          <a:bodyPr/>
          <a:lstStyle/>
          <a:p>
            <a:r>
              <a:rPr lang="en-ZA" dirty="0"/>
              <a:t>Overview</a:t>
            </a:r>
          </a:p>
        </p:txBody>
      </p:sp>
      <p:sp>
        <p:nvSpPr>
          <p:cNvPr id="5" name="Content Placeholder 4"/>
          <p:cNvSpPr>
            <a:spLocks noGrp="1"/>
          </p:cNvSpPr>
          <p:nvPr>
            <p:ph idx="1"/>
          </p:nvPr>
        </p:nvSpPr>
        <p:spPr>
          <a:xfrm>
            <a:off x="1295467" y="1600201"/>
            <a:ext cx="10286933" cy="4349080"/>
          </a:xfrm>
        </p:spPr>
        <p:txBody>
          <a:bodyPr/>
          <a:lstStyle/>
          <a:p>
            <a:pPr marL="0" indent="0">
              <a:buNone/>
            </a:pPr>
            <a:r>
              <a:rPr lang="en-ZA" dirty="0"/>
              <a:t>Study unit 3 is about:</a:t>
            </a:r>
          </a:p>
          <a:p>
            <a:r>
              <a:rPr lang="en-ZA" dirty="0"/>
              <a:t>Identifying market opportunities</a:t>
            </a:r>
          </a:p>
          <a:p>
            <a:r>
              <a:rPr lang="en-ZA" dirty="0"/>
              <a:t>Managing key activities and partners in a business enterprise</a:t>
            </a:r>
          </a:p>
          <a:p>
            <a:r>
              <a:rPr lang="en-ZA" dirty="0"/>
              <a:t>Conducting business planning, from the business canvas to the business plan</a:t>
            </a:r>
          </a:p>
        </p:txBody>
      </p:sp>
    </p:spTree>
    <p:extLst>
      <p:ext uri="{BB962C8B-B14F-4D97-AF65-F5344CB8AC3E}">
        <p14:creationId xmlns:p14="http://schemas.microsoft.com/office/powerpoint/2010/main" val="3167021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ZA" dirty="0"/>
              <a:t>Market opportunity identification</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MOI is a systematic method that helps extension agents and farmers evaluate:</a:t>
            </a:r>
          </a:p>
          <a:p>
            <a:r>
              <a:rPr lang="en-ZA" dirty="0"/>
              <a:t>Market demand and buying conditions for existing products with reference to collective marketing within a group;</a:t>
            </a:r>
          </a:p>
          <a:p>
            <a:r>
              <a:rPr lang="en-ZA" dirty="0"/>
              <a:t>Market options for new products to encourage diversification, with an emphasis on higher value goods; and</a:t>
            </a:r>
          </a:p>
          <a:p>
            <a:r>
              <a:rPr lang="en-ZA" dirty="0"/>
              <a:t>Market options for value-added products, so that service providers can assist farmers in capturing more value from their raw goods.</a:t>
            </a:r>
          </a:p>
        </p:txBody>
      </p:sp>
    </p:spTree>
    <p:extLst>
      <p:ext uri="{BB962C8B-B14F-4D97-AF65-F5344CB8AC3E}">
        <p14:creationId xmlns:p14="http://schemas.microsoft.com/office/powerpoint/2010/main" val="2713752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Steps in the MOI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5108434"/>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53509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type="body" sz="half" idx="2"/>
          </p:nvPr>
        </p:nvSpPr>
        <p:spPr/>
        <p:txBody>
          <a:bodyPr>
            <a:normAutofit fontScale="77500" lnSpcReduction="20000"/>
          </a:bodyPr>
          <a:lstStyle/>
          <a:p>
            <a:endParaRPr lang="en-ZA" dirty="0"/>
          </a:p>
          <a:p>
            <a:r>
              <a:rPr lang="en-ZA" dirty="0"/>
              <a:t>http://marketbusinessnews.com/financial-glossary/supply-and-demand/</a:t>
            </a:r>
          </a:p>
          <a:p>
            <a:endParaRPr lang="en-ZA" dirty="0"/>
          </a:p>
          <a:p>
            <a:endParaRPr lang="en-ZA" dirty="0"/>
          </a:p>
          <a:p>
            <a:endParaRPr lang="en-ZA" dirty="0"/>
          </a:p>
          <a:p>
            <a:endParaRPr lang="en-ZA" dirty="0"/>
          </a:p>
          <a:p>
            <a:endParaRPr lang="en-ZA" dirty="0"/>
          </a:p>
          <a:p>
            <a:endParaRPr lang="en-ZA" dirty="0"/>
          </a:p>
          <a:p>
            <a:endParaRPr lang="en-ZA" dirty="0"/>
          </a:p>
          <a:p>
            <a:endParaRPr lang="en-ZA" dirty="0"/>
          </a:p>
        </p:txBody>
      </p:sp>
      <p:pic>
        <p:nvPicPr>
          <p:cNvPr id="13" name="Picture 2" descr="Image result for market supply and demand">
            <a:extLst>
              <a:ext uri="{FF2B5EF4-FFF2-40B4-BE49-F238E27FC236}">
                <a16:creationId xmlns:a16="http://schemas.microsoft.com/office/drawing/2014/main" id="{BF720CC7-B7DF-4FD9-A4D8-B8133FC0A3D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823" r="4823"/>
          <a:stretch>
            <a:fillRect/>
          </a:stretch>
        </p:blipFill>
        <p:spPr bwMode="auto">
          <a:xfrm>
            <a:off x="2389188" y="612775"/>
            <a:ext cx="7315200" cy="4114800"/>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92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Key buying conditions</a:t>
            </a:r>
          </a:p>
        </p:txBody>
      </p:sp>
      <p:sp>
        <p:nvSpPr>
          <p:cNvPr id="3" name="Content Placeholder 2"/>
          <p:cNvSpPr>
            <a:spLocks noGrp="1"/>
          </p:cNvSpPr>
          <p:nvPr>
            <p:ph idx="1"/>
          </p:nvPr>
        </p:nvSpPr>
        <p:spPr>
          <a:xfrm>
            <a:off x="1295467" y="1600201"/>
            <a:ext cx="10286933" cy="4349080"/>
          </a:xfrm>
        </p:spPr>
        <p:txBody>
          <a:bodyPr anchor="t"/>
          <a:lstStyle/>
          <a:p>
            <a:r>
              <a:rPr lang="en-ZA" dirty="0"/>
              <a:t>Crop type and variety that buyers demand;</a:t>
            </a:r>
          </a:p>
          <a:p>
            <a:r>
              <a:rPr lang="en-ZA" dirty="0"/>
              <a:t>Prices that buyers are offering;</a:t>
            </a:r>
          </a:p>
          <a:p>
            <a:r>
              <a:rPr lang="en-ZA" dirty="0"/>
              <a:t>Quality criteria and product grading;</a:t>
            </a:r>
          </a:p>
          <a:p>
            <a:r>
              <a:rPr lang="en-ZA" dirty="0"/>
              <a:t>Volume of sales by buyers; and</a:t>
            </a:r>
          </a:p>
          <a:p>
            <a:r>
              <a:rPr lang="en-ZA" dirty="0"/>
              <a:t>Frequency of purchase</a:t>
            </a:r>
          </a:p>
        </p:txBody>
      </p:sp>
    </p:spTree>
    <p:extLst>
      <p:ext uri="{BB962C8B-B14F-4D97-AF65-F5344CB8AC3E}">
        <p14:creationId xmlns:p14="http://schemas.microsoft.com/office/powerpoint/2010/main" val="3261411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ZA" dirty="0"/>
              <a:t>Interviewing buyers</a:t>
            </a:r>
          </a:p>
        </p:txBody>
      </p:sp>
      <p:sp>
        <p:nvSpPr>
          <p:cNvPr id="8" name="Text Placeholder 7">
            <a:extLst>
              <a:ext uri="{FF2B5EF4-FFF2-40B4-BE49-F238E27FC236}">
                <a16:creationId xmlns:a16="http://schemas.microsoft.com/office/drawing/2014/main" id="{5AED532A-36EA-4A3F-9998-AEC61F7A5AC2}"/>
              </a:ext>
            </a:extLst>
          </p:cNvPr>
          <p:cNvSpPr>
            <a:spLocks noGrp="1"/>
          </p:cNvSpPr>
          <p:nvPr>
            <p:ph type="body" idx="1"/>
          </p:nvPr>
        </p:nvSpPr>
        <p:spPr>
          <a:xfrm>
            <a:off x="1295467" y="1535113"/>
            <a:ext cx="5088565" cy="639762"/>
          </a:xfrm>
        </p:spPr>
        <p:txBody>
          <a:bodyPr/>
          <a:lstStyle/>
          <a:p>
            <a:r>
              <a:rPr lang="en-ZA" dirty="0"/>
              <a:t>Do</a:t>
            </a:r>
          </a:p>
        </p:txBody>
      </p:sp>
      <p:sp>
        <p:nvSpPr>
          <p:cNvPr id="3" name="Content Placeholder 2"/>
          <p:cNvSpPr>
            <a:spLocks noGrp="1"/>
          </p:cNvSpPr>
          <p:nvPr>
            <p:ph sz="half" idx="2"/>
          </p:nvPr>
        </p:nvSpPr>
        <p:spPr>
          <a:xfrm>
            <a:off x="1295467" y="2174876"/>
            <a:ext cx="5088565" cy="3951288"/>
          </a:xfrm>
        </p:spPr>
        <p:txBody>
          <a:bodyPr>
            <a:normAutofit fontScale="92500" lnSpcReduction="20000"/>
          </a:bodyPr>
          <a:lstStyle/>
          <a:p>
            <a:r>
              <a:rPr lang="en-ZA" dirty="0"/>
              <a:t>Be courteous</a:t>
            </a:r>
          </a:p>
          <a:p>
            <a:r>
              <a:rPr lang="en-ZA" dirty="0"/>
              <a:t>Listen attentively</a:t>
            </a:r>
          </a:p>
          <a:p>
            <a:r>
              <a:rPr lang="en-ZA" dirty="0"/>
              <a:t>Maintain control</a:t>
            </a:r>
          </a:p>
          <a:p>
            <a:r>
              <a:rPr lang="en-ZA" dirty="0"/>
              <a:t>Probe</a:t>
            </a:r>
          </a:p>
          <a:p>
            <a:r>
              <a:rPr lang="en-ZA" dirty="0"/>
              <a:t>Observe signals of nonverbal communication, such as body language</a:t>
            </a:r>
          </a:p>
          <a:p>
            <a:r>
              <a:rPr lang="en-ZA" dirty="0"/>
              <a:t>Be patient</a:t>
            </a:r>
          </a:p>
          <a:p>
            <a:r>
              <a:rPr lang="en-ZA" dirty="0"/>
              <a:t>Keep the buyer at ease</a:t>
            </a:r>
          </a:p>
          <a:p>
            <a:r>
              <a:rPr lang="en-ZA" dirty="0"/>
              <a:t>Maintain self-control</a:t>
            </a:r>
          </a:p>
          <a:p>
            <a:endParaRPr lang="en-ZA" dirty="0"/>
          </a:p>
          <a:p>
            <a:endParaRPr lang="en-ZA" dirty="0"/>
          </a:p>
          <a:p>
            <a:endParaRPr lang="en-ZA" dirty="0"/>
          </a:p>
          <a:p>
            <a:endParaRPr lang="en-ZA" dirty="0"/>
          </a:p>
          <a:p>
            <a:endParaRPr lang="en-ZA" dirty="0"/>
          </a:p>
          <a:p>
            <a:endParaRPr lang="en-ZA" dirty="0"/>
          </a:p>
          <a:p>
            <a:endParaRPr lang="en-ZA" dirty="0"/>
          </a:p>
          <a:p>
            <a:endParaRPr lang="en-ZA" dirty="0"/>
          </a:p>
        </p:txBody>
      </p:sp>
      <p:sp>
        <p:nvSpPr>
          <p:cNvPr id="9" name="Text Placeholder 8">
            <a:extLst>
              <a:ext uri="{FF2B5EF4-FFF2-40B4-BE49-F238E27FC236}">
                <a16:creationId xmlns:a16="http://schemas.microsoft.com/office/drawing/2014/main" id="{EB468DCF-45A9-445C-8AAE-0F866FB39C06}"/>
              </a:ext>
            </a:extLst>
          </p:cNvPr>
          <p:cNvSpPr>
            <a:spLocks noGrp="1"/>
          </p:cNvSpPr>
          <p:nvPr>
            <p:ph type="body" idx="13"/>
          </p:nvPr>
        </p:nvSpPr>
        <p:spPr>
          <a:xfrm>
            <a:off x="6493835" y="1535113"/>
            <a:ext cx="5088565" cy="639762"/>
          </a:xfrm>
        </p:spPr>
        <p:txBody>
          <a:bodyPr/>
          <a:lstStyle/>
          <a:p>
            <a:r>
              <a:rPr lang="en-ZA" dirty="0"/>
              <a:t>Do not</a:t>
            </a:r>
          </a:p>
        </p:txBody>
      </p:sp>
      <p:sp>
        <p:nvSpPr>
          <p:cNvPr id="4" name="Content Placeholder 3"/>
          <p:cNvSpPr>
            <a:spLocks noGrp="1"/>
          </p:cNvSpPr>
          <p:nvPr>
            <p:ph sz="half" idx="14"/>
          </p:nvPr>
        </p:nvSpPr>
        <p:spPr>
          <a:xfrm>
            <a:off x="6493835" y="2174876"/>
            <a:ext cx="5088565" cy="3951288"/>
          </a:xfrm>
        </p:spPr>
        <p:txBody>
          <a:bodyPr>
            <a:normAutofit fontScale="92500" lnSpcReduction="10000"/>
          </a:bodyPr>
          <a:lstStyle/>
          <a:p>
            <a:r>
              <a:rPr lang="en-ZA" dirty="0"/>
              <a:t>Continue an interview unnecessarily</a:t>
            </a:r>
          </a:p>
          <a:p>
            <a:r>
              <a:rPr lang="en-ZA" dirty="0"/>
              <a:t>Assume that an answer is finished or is leading nowhere</a:t>
            </a:r>
          </a:p>
          <a:p>
            <a:r>
              <a:rPr lang="en-ZA" dirty="0"/>
              <a:t>Talk instead of listen</a:t>
            </a:r>
          </a:p>
          <a:p>
            <a:r>
              <a:rPr lang="en-ZA" dirty="0"/>
              <a:t>Influence the buyer; and</a:t>
            </a:r>
          </a:p>
          <a:p>
            <a:r>
              <a:rPr lang="en-ZA" dirty="0"/>
              <a:t>Use a tape recorder: it is an indication of poor listening skills</a:t>
            </a:r>
          </a:p>
        </p:txBody>
      </p:sp>
    </p:spTree>
    <p:extLst>
      <p:ext uri="{BB962C8B-B14F-4D97-AF65-F5344CB8AC3E}">
        <p14:creationId xmlns:p14="http://schemas.microsoft.com/office/powerpoint/2010/main" val="4190754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a:t>The sales agreement</a:t>
            </a:r>
            <a:endParaRPr lang="en-ZA" dirty="0"/>
          </a:p>
        </p:txBody>
      </p:sp>
      <p:sp>
        <p:nvSpPr>
          <p:cNvPr id="3" name="Content Placeholder 2"/>
          <p:cNvSpPr>
            <a:spLocks noGrp="1"/>
          </p:cNvSpPr>
          <p:nvPr>
            <p:ph sz="half" idx="1"/>
          </p:nvPr>
        </p:nvSpPr>
        <p:spPr>
          <a:xfrm>
            <a:off x="1295467" y="1600201"/>
            <a:ext cx="5088565" cy="4525963"/>
          </a:xfrm>
        </p:spPr>
        <p:txBody>
          <a:bodyPr>
            <a:normAutofit/>
          </a:bodyPr>
          <a:lstStyle/>
          <a:p>
            <a:pPr marL="0" indent="0">
              <a:buNone/>
            </a:pPr>
            <a:r>
              <a:rPr lang="en-ZA" dirty="0"/>
              <a:t>The sales agreement with the farmer or </a:t>
            </a:r>
            <a:r>
              <a:rPr lang="en-ZA" dirty="0" err="1"/>
              <a:t>agri</a:t>
            </a:r>
            <a:r>
              <a:rPr lang="en-ZA" dirty="0"/>
              <a:t>-entrepreneur and the buyer - which can be a formal contract or a simple handshake - serves as the basis of the transaction between the seller and the buyer. </a:t>
            </a:r>
          </a:p>
          <a:p>
            <a:endParaRPr lang="en-ZA" dirty="0"/>
          </a:p>
        </p:txBody>
      </p:sp>
      <p:pic>
        <p:nvPicPr>
          <p:cNvPr id="11" name="Picture 2" descr="Image result for sales agreement handshake">
            <a:extLst>
              <a:ext uri="{FF2B5EF4-FFF2-40B4-BE49-F238E27FC236}">
                <a16:creationId xmlns:a16="http://schemas.microsoft.com/office/drawing/2014/main" id="{BC20F1AD-7A77-4DAB-9FAF-34EC07CFD51B}"/>
              </a:ext>
            </a:extLst>
          </p:cNvPr>
          <p:cNvPicPr>
            <a:picLocks noGrp="1" noChangeAspect="1" noChangeArrowheads="1"/>
          </p:cNvPicPr>
          <p:nvPr>
            <p:ph sz="half" idx="13"/>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68306"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327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67" y="476672"/>
            <a:ext cx="10286933" cy="940967"/>
          </a:xfrm>
        </p:spPr>
        <p:txBody>
          <a:bodyPr>
            <a:normAutofit/>
          </a:bodyPr>
          <a:lstStyle/>
          <a:p>
            <a:r>
              <a:rPr lang="en-ZA" dirty="0"/>
              <a:t>Key activities in production cycle</a:t>
            </a:r>
          </a:p>
        </p:txBody>
      </p:sp>
      <p:sp>
        <p:nvSpPr>
          <p:cNvPr id="6" name="Content Placeholder 5"/>
          <p:cNvSpPr>
            <a:spLocks noGrp="1"/>
          </p:cNvSpPr>
          <p:nvPr>
            <p:ph idx="1"/>
          </p:nvPr>
        </p:nvSpPr>
        <p:spPr>
          <a:xfrm>
            <a:off x="1295467" y="1600201"/>
            <a:ext cx="10286933" cy="4349080"/>
          </a:xfrm>
        </p:spPr>
        <p:txBody>
          <a:bodyPr/>
          <a:lstStyle/>
          <a:p>
            <a:r>
              <a:rPr lang="en-ZA" dirty="0"/>
              <a:t>Land preparation</a:t>
            </a:r>
          </a:p>
          <a:p>
            <a:r>
              <a:rPr lang="en-ZA" dirty="0"/>
              <a:t>Planting</a:t>
            </a:r>
          </a:p>
          <a:p>
            <a:r>
              <a:rPr lang="en-ZA" dirty="0"/>
              <a:t>Crop production and management</a:t>
            </a:r>
          </a:p>
          <a:p>
            <a:r>
              <a:rPr lang="en-ZA" dirty="0"/>
              <a:t>Pest and disease management</a:t>
            </a:r>
          </a:p>
          <a:p>
            <a:r>
              <a:rPr lang="en-ZA" dirty="0"/>
              <a:t>Soil and water management</a:t>
            </a:r>
          </a:p>
          <a:p>
            <a:r>
              <a:rPr lang="en-ZA" dirty="0"/>
              <a:t>Harvesting and drying</a:t>
            </a:r>
          </a:p>
          <a:p>
            <a:r>
              <a:rPr lang="en-ZA" dirty="0"/>
              <a:t>Sales management</a:t>
            </a:r>
          </a:p>
        </p:txBody>
      </p:sp>
    </p:spTree>
    <p:extLst>
      <p:ext uri="{BB962C8B-B14F-4D97-AF65-F5344CB8AC3E}">
        <p14:creationId xmlns:p14="http://schemas.microsoft.com/office/powerpoint/2010/main" val="3519480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Why agri-entrepreneurship?</a:t>
            </a:r>
          </a:p>
        </p:txBody>
      </p:sp>
      <p:sp>
        <p:nvSpPr>
          <p:cNvPr id="3" name="Content Placeholder 2"/>
          <p:cNvSpPr>
            <a:spLocks noGrp="1"/>
          </p:cNvSpPr>
          <p:nvPr>
            <p:ph idx="1"/>
          </p:nvPr>
        </p:nvSpPr>
        <p:spPr>
          <a:xfrm>
            <a:off x="1295467" y="1600201"/>
            <a:ext cx="10286933" cy="4349080"/>
          </a:xfrm>
        </p:spPr>
        <p:txBody>
          <a:bodyPr/>
          <a:lstStyle/>
          <a:p>
            <a:pPr marL="0" indent="0">
              <a:buNone/>
            </a:pPr>
            <a:r>
              <a:rPr lang="en-ZA" dirty="0"/>
              <a:t>Latest trend in extension work:</a:t>
            </a:r>
          </a:p>
          <a:p>
            <a:r>
              <a:rPr lang="en-ZA" dirty="0"/>
              <a:t>Agriculture should be seen as a commercial activity</a:t>
            </a:r>
          </a:p>
          <a:p>
            <a:r>
              <a:rPr lang="en-ZA" dirty="0"/>
              <a:t>Farmers are seen as entrepreneurs</a:t>
            </a:r>
          </a:p>
          <a:p>
            <a:r>
              <a:rPr lang="en-ZA" dirty="0"/>
              <a:t>Farmer groups and cooperatives are seen as enterprises</a:t>
            </a:r>
          </a:p>
          <a:p>
            <a:r>
              <a:rPr lang="en-ZA" dirty="0"/>
              <a:t>The focus of extension services move from poverty reduction to wealth creation</a:t>
            </a:r>
          </a:p>
        </p:txBody>
      </p:sp>
    </p:spTree>
    <p:extLst>
      <p:ext uri="{BB962C8B-B14F-4D97-AF65-F5344CB8AC3E}">
        <p14:creationId xmlns:p14="http://schemas.microsoft.com/office/powerpoint/2010/main" val="622121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ZA" dirty="0"/>
              <a:t>Key partners in an agri-enterprise</a:t>
            </a:r>
          </a:p>
        </p:txBody>
      </p:sp>
      <p:sp>
        <p:nvSpPr>
          <p:cNvPr id="3" name="Content Placeholder 2"/>
          <p:cNvSpPr>
            <a:spLocks noGrp="1"/>
          </p:cNvSpPr>
          <p:nvPr>
            <p:ph sz="half" idx="1"/>
          </p:nvPr>
        </p:nvSpPr>
        <p:spPr/>
        <p:txBody>
          <a:bodyPr>
            <a:normAutofit lnSpcReduction="10000"/>
          </a:bodyPr>
          <a:lstStyle/>
          <a:p>
            <a:r>
              <a:rPr lang="en-ZA" dirty="0"/>
              <a:t>Local agricultural research stations</a:t>
            </a:r>
          </a:p>
          <a:p>
            <a:r>
              <a:rPr lang="en-ZA" dirty="0"/>
              <a:t>Farmers, lead farmers, farmer groups and cooperatives</a:t>
            </a:r>
          </a:p>
          <a:p>
            <a:r>
              <a:rPr lang="en-ZA" dirty="0"/>
              <a:t>Input suppliers</a:t>
            </a:r>
          </a:p>
          <a:p>
            <a:r>
              <a:rPr lang="en-ZA" dirty="0"/>
              <a:t>Collectors: small, local traders, who buy directly from individual farmers;</a:t>
            </a:r>
          </a:p>
          <a:p>
            <a:r>
              <a:rPr lang="en-ZA" dirty="0"/>
              <a:t>Processors</a:t>
            </a:r>
          </a:p>
        </p:txBody>
      </p:sp>
      <p:sp>
        <p:nvSpPr>
          <p:cNvPr id="6" name="Content Placeholder 5">
            <a:extLst>
              <a:ext uri="{FF2B5EF4-FFF2-40B4-BE49-F238E27FC236}">
                <a16:creationId xmlns:a16="http://schemas.microsoft.com/office/drawing/2014/main" id="{78905688-055B-43DB-A2DA-9CED6F9D48FB}"/>
              </a:ext>
            </a:extLst>
          </p:cNvPr>
          <p:cNvSpPr>
            <a:spLocks noGrp="1"/>
          </p:cNvSpPr>
          <p:nvPr>
            <p:ph sz="half" idx="13"/>
          </p:nvPr>
        </p:nvSpPr>
        <p:spPr/>
        <p:txBody>
          <a:bodyPr/>
          <a:lstStyle/>
          <a:p>
            <a:r>
              <a:rPr lang="en-ZA" dirty="0"/>
              <a:t>Companies and retailers that buy the product</a:t>
            </a:r>
          </a:p>
          <a:p>
            <a:r>
              <a:rPr lang="en-ZA" dirty="0"/>
              <a:t>Financial institutions, e.g. commercial banks</a:t>
            </a:r>
          </a:p>
          <a:p>
            <a:r>
              <a:rPr lang="en-ZA" dirty="0"/>
              <a:t>Extension and business development services</a:t>
            </a:r>
          </a:p>
          <a:p>
            <a:r>
              <a:rPr lang="en-ZA" dirty="0"/>
              <a:t>Regulatory agencies</a:t>
            </a:r>
          </a:p>
          <a:p>
            <a:r>
              <a:rPr lang="en-ZA" dirty="0"/>
              <a:t>Customers who buy the final products</a:t>
            </a:r>
          </a:p>
        </p:txBody>
      </p:sp>
    </p:spTree>
    <p:extLst>
      <p:ext uri="{BB962C8B-B14F-4D97-AF65-F5344CB8AC3E}">
        <p14:creationId xmlns:p14="http://schemas.microsoft.com/office/powerpoint/2010/main" val="1674896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fontScale="90000"/>
          </a:bodyPr>
          <a:lstStyle/>
          <a:p>
            <a:r>
              <a:rPr lang="en-ZA" dirty="0"/>
              <a:t>Design an implementation plan: template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1981949"/>
              </p:ext>
            </p:extLst>
          </p:nvPr>
        </p:nvGraphicFramePr>
        <p:xfrm>
          <a:off x="1295400" y="1600200"/>
          <a:ext cx="10287000" cy="4298742"/>
        </p:xfrm>
        <a:graphic>
          <a:graphicData uri="http://schemas.openxmlformats.org/drawingml/2006/table">
            <a:tbl>
              <a:tblPr firstRow="1" bandRow="1">
                <a:tableStyleId>{5C22544A-7EE6-4342-B048-85BDC9FD1C3A}</a:tableStyleId>
              </a:tblPr>
              <a:tblGrid>
                <a:gridCol w="1632248">
                  <a:extLst>
                    <a:ext uri="{9D8B030D-6E8A-4147-A177-3AD203B41FA5}">
                      <a16:colId xmlns:a16="http://schemas.microsoft.com/office/drawing/2014/main" val="20000"/>
                    </a:ext>
                  </a:extLst>
                </a:gridCol>
                <a:gridCol w="2163688">
                  <a:extLst>
                    <a:ext uri="{9D8B030D-6E8A-4147-A177-3AD203B41FA5}">
                      <a16:colId xmlns:a16="http://schemas.microsoft.com/office/drawing/2014/main" val="20001"/>
                    </a:ext>
                  </a:extLst>
                </a:gridCol>
                <a:gridCol w="2163688">
                  <a:extLst>
                    <a:ext uri="{9D8B030D-6E8A-4147-A177-3AD203B41FA5}">
                      <a16:colId xmlns:a16="http://schemas.microsoft.com/office/drawing/2014/main" val="20002"/>
                    </a:ext>
                  </a:extLst>
                </a:gridCol>
                <a:gridCol w="2163688">
                  <a:extLst>
                    <a:ext uri="{9D8B030D-6E8A-4147-A177-3AD203B41FA5}">
                      <a16:colId xmlns:a16="http://schemas.microsoft.com/office/drawing/2014/main" val="20003"/>
                    </a:ext>
                  </a:extLst>
                </a:gridCol>
                <a:gridCol w="2163688">
                  <a:extLst>
                    <a:ext uri="{9D8B030D-6E8A-4147-A177-3AD203B41FA5}">
                      <a16:colId xmlns:a16="http://schemas.microsoft.com/office/drawing/2014/main" val="20004"/>
                    </a:ext>
                  </a:extLst>
                </a:gridCol>
              </a:tblGrid>
              <a:tr h="718197">
                <a:tc>
                  <a:txBody>
                    <a:bodyPr/>
                    <a:lstStyle/>
                    <a:p>
                      <a:r>
                        <a:rPr lang="en-ZA" b="1" dirty="0">
                          <a:solidFill>
                            <a:schemeClr val="bg1"/>
                          </a:solidFill>
                        </a:rPr>
                        <a:t>Area</a:t>
                      </a:r>
                    </a:p>
                  </a:txBody>
                  <a:tcPr/>
                </a:tc>
                <a:tc>
                  <a:txBody>
                    <a:bodyPr/>
                    <a:lstStyle/>
                    <a:p>
                      <a:r>
                        <a:rPr lang="en-ZA" b="1" dirty="0">
                          <a:solidFill>
                            <a:schemeClr val="bg1"/>
                          </a:solidFill>
                        </a:rPr>
                        <a:t>Activities</a:t>
                      </a:r>
                    </a:p>
                  </a:txBody>
                  <a:tcPr/>
                </a:tc>
                <a:tc>
                  <a:txBody>
                    <a:bodyPr/>
                    <a:lstStyle/>
                    <a:p>
                      <a:r>
                        <a:rPr lang="en-ZA" b="1" dirty="0">
                          <a:solidFill>
                            <a:schemeClr val="bg1"/>
                          </a:solidFill>
                        </a:rPr>
                        <a:t>People</a:t>
                      </a:r>
                      <a:r>
                        <a:rPr lang="en-ZA" b="1" baseline="0" dirty="0">
                          <a:solidFill>
                            <a:schemeClr val="bg1"/>
                          </a:solidFill>
                        </a:rPr>
                        <a:t> responsible</a:t>
                      </a:r>
                      <a:endParaRPr lang="en-ZA" b="1" dirty="0">
                        <a:solidFill>
                          <a:schemeClr val="bg1"/>
                        </a:solidFill>
                      </a:endParaRPr>
                    </a:p>
                  </a:txBody>
                  <a:tcPr/>
                </a:tc>
                <a:tc>
                  <a:txBody>
                    <a:bodyPr/>
                    <a:lstStyle/>
                    <a:p>
                      <a:r>
                        <a:rPr lang="en-ZA" b="1" dirty="0">
                          <a:solidFill>
                            <a:schemeClr val="bg1"/>
                          </a:solidFill>
                        </a:rPr>
                        <a:t>Timeframe</a:t>
                      </a:r>
                    </a:p>
                  </a:txBody>
                  <a:tcPr/>
                </a:tc>
                <a:tc>
                  <a:txBody>
                    <a:bodyPr/>
                    <a:lstStyle/>
                    <a:p>
                      <a:r>
                        <a:rPr lang="en-ZA" b="1" dirty="0">
                          <a:solidFill>
                            <a:schemeClr val="bg1"/>
                          </a:solidFill>
                        </a:rPr>
                        <a:t>Costs</a:t>
                      </a:r>
                    </a:p>
                  </a:txBody>
                  <a:tcPr/>
                </a:tc>
                <a:extLst>
                  <a:ext uri="{0D108BD9-81ED-4DB2-BD59-A6C34878D82A}">
                    <a16:rowId xmlns:a16="http://schemas.microsoft.com/office/drawing/2014/main" val="10000"/>
                  </a:ext>
                </a:extLst>
              </a:tr>
              <a:tr h="416098">
                <a:tc>
                  <a:txBody>
                    <a:bodyPr/>
                    <a:lstStyle/>
                    <a:p>
                      <a:r>
                        <a:rPr lang="en-ZA" b="1" dirty="0">
                          <a:solidFill>
                            <a:schemeClr val="bg1"/>
                          </a:solidFill>
                        </a:rPr>
                        <a:t>Production</a:t>
                      </a: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tc>
                  <a:txBody>
                    <a:bodyPr/>
                    <a:lstStyle/>
                    <a:p>
                      <a:endParaRPr lang="en-ZA" b="1">
                        <a:solidFill>
                          <a:schemeClr val="bg1"/>
                        </a:solidFill>
                      </a:endParaRPr>
                    </a:p>
                  </a:txBody>
                  <a:tcPr/>
                </a:tc>
                <a:extLst>
                  <a:ext uri="{0D108BD9-81ED-4DB2-BD59-A6C34878D82A}">
                    <a16:rowId xmlns:a16="http://schemas.microsoft.com/office/drawing/2014/main" val="10001"/>
                  </a:ext>
                </a:extLst>
              </a:tr>
              <a:tr h="416098">
                <a:tc>
                  <a:txBody>
                    <a:bodyPr/>
                    <a:lstStyle/>
                    <a:p>
                      <a:endParaRPr lang="en-ZA" b="1" dirty="0">
                        <a:solidFill>
                          <a:schemeClr val="bg1"/>
                        </a:solidFill>
                      </a:endParaRP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extLst>
                  <a:ext uri="{0D108BD9-81ED-4DB2-BD59-A6C34878D82A}">
                    <a16:rowId xmlns:a16="http://schemas.microsoft.com/office/drawing/2014/main" val="10002"/>
                  </a:ext>
                </a:extLst>
              </a:tr>
              <a:tr h="718197">
                <a:tc>
                  <a:txBody>
                    <a:bodyPr/>
                    <a:lstStyle/>
                    <a:p>
                      <a:r>
                        <a:rPr lang="en-ZA" b="1" dirty="0">
                          <a:solidFill>
                            <a:schemeClr val="bg1"/>
                          </a:solidFill>
                        </a:rPr>
                        <a:t>Postharvest processing</a:t>
                      </a: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extLst>
                  <a:ext uri="{0D108BD9-81ED-4DB2-BD59-A6C34878D82A}">
                    <a16:rowId xmlns:a16="http://schemas.microsoft.com/office/drawing/2014/main" val="10003"/>
                  </a:ext>
                </a:extLst>
              </a:tr>
              <a:tr h="416098">
                <a:tc>
                  <a:txBody>
                    <a:bodyPr/>
                    <a:lstStyle/>
                    <a:p>
                      <a:endParaRPr lang="en-ZA" b="1">
                        <a:solidFill>
                          <a:schemeClr val="bg1"/>
                        </a:solidFill>
                      </a:endParaRP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extLst>
                  <a:ext uri="{0D108BD9-81ED-4DB2-BD59-A6C34878D82A}">
                    <a16:rowId xmlns:a16="http://schemas.microsoft.com/office/drawing/2014/main" val="10004"/>
                  </a:ext>
                </a:extLst>
              </a:tr>
              <a:tr h="416098">
                <a:tc>
                  <a:txBody>
                    <a:bodyPr/>
                    <a:lstStyle/>
                    <a:p>
                      <a:r>
                        <a:rPr lang="en-ZA" b="1" dirty="0">
                          <a:solidFill>
                            <a:schemeClr val="bg1"/>
                          </a:solidFill>
                        </a:rPr>
                        <a:t>Marketing</a:t>
                      </a: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extLst>
                  <a:ext uri="{0D108BD9-81ED-4DB2-BD59-A6C34878D82A}">
                    <a16:rowId xmlns:a16="http://schemas.microsoft.com/office/drawing/2014/main" val="10005"/>
                  </a:ext>
                </a:extLst>
              </a:tr>
              <a:tr h="416098">
                <a:tc>
                  <a:txBody>
                    <a:bodyPr/>
                    <a:lstStyle/>
                    <a:p>
                      <a:endParaRPr lang="en-ZA" b="1" dirty="0">
                        <a:solidFill>
                          <a:schemeClr val="bg1"/>
                        </a:solidFill>
                      </a:endParaRPr>
                    </a:p>
                  </a:txBody>
                  <a:tcPr/>
                </a:tc>
                <a:tc>
                  <a:txBody>
                    <a:bodyPr/>
                    <a:lstStyle/>
                    <a:p>
                      <a:endParaRPr lang="en-ZA" b="1">
                        <a:solidFill>
                          <a:schemeClr val="bg1"/>
                        </a:solidFill>
                      </a:endParaRPr>
                    </a:p>
                  </a:txBody>
                  <a:tcPr/>
                </a:tc>
                <a:tc>
                  <a:txBody>
                    <a:bodyPr/>
                    <a:lstStyle/>
                    <a:p>
                      <a:endParaRPr lang="en-ZA" b="1">
                        <a:solidFill>
                          <a:schemeClr val="bg1"/>
                        </a:solidFill>
                      </a:endParaRP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extLst>
                  <a:ext uri="{0D108BD9-81ED-4DB2-BD59-A6C34878D82A}">
                    <a16:rowId xmlns:a16="http://schemas.microsoft.com/office/drawing/2014/main" val="10006"/>
                  </a:ext>
                </a:extLst>
              </a:tr>
              <a:tr h="0">
                <a:tc>
                  <a:txBody>
                    <a:bodyPr/>
                    <a:lstStyle/>
                    <a:p>
                      <a:r>
                        <a:rPr lang="en-ZA" b="1" dirty="0">
                          <a:solidFill>
                            <a:schemeClr val="bg1"/>
                          </a:solidFill>
                        </a:rPr>
                        <a:t>Sales</a:t>
                      </a:r>
                    </a:p>
                  </a:txBody>
                  <a:tcPr/>
                </a:tc>
                <a:tc>
                  <a:txBody>
                    <a:bodyPr/>
                    <a:lstStyle/>
                    <a:p>
                      <a:endParaRPr lang="en-ZA" b="1">
                        <a:solidFill>
                          <a:schemeClr val="bg1"/>
                        </a:solidFill>
                      </a:endParaRPr>
                    </a:p>
                  </a:txBody>
                  <a:tcPr/>
                </a:tc>
                <a:tc>
                  <a:txBody>
                    <a:bodyPr/>
                    <a:lstStyle/>
                    <a:p>
                      <a:endParaRPr lang="en-ZA" b="1">
                        <a:solidFill>
                          <a:schemeClr val="bg1"/>
                        </a:solidFill>
                      </a:endParaRPr>
                    </a:p>
                  </a:txBody>
                  <a:tcPr/>
                </a:tc>
                <a:tc>
                  <a:txBody>
                    <a:bodyPr/>
                    <a:lstStyle/>
                    <a:p>
                      <a:endParaRPr lang="en-ZA" b="1" dirty="0">
                        <a:solidFill>
                          <a:schemeClr val="bg1"/>
                        </a:solidFill>
                      </a:endParaRPr>
                    </a:p>
                  </a:txBody>
                  <a:tcPr/>
                </a:tc>
                <a:tc>
                  <a:txBody>
                    <a:bodyPr/>
                    <a:lstStyle/>
                    <a:p>
                      <a:endParaRPr lang="en-ZA" b="1" dirty="0">
                        <a:solidFill>
                          <a:schemeClr val="bg1"/>
                        </a:solidFill>
                      </a:endParaRPr>
                    </a:p>
                  </a:txBody>
                  <a:tcPr/>
                </a:tc>
                <a:extLst>
                  <a:ext uri="{0D108BD9-81ED-4DB2-BD59-A6C34878D82A}">
                    <a16:rowId xmlns:a16="http://schemas.microsoft.com/office/drawing/2014/main" val="10007"/>
                  </a:ext>
                </a:extLst>
              </a:tr>
              <a:tr h="416098">
                <a:tc>
                  <a:txBody>
                    <a:bodyPr/>
                    <a:lstStyle/>
                    <a:p>
                      <a:endParaRPr lang="en-ZA" b="1" dirty="0">
                        <a:solidFill>
                          <a:schemeClr val="bg1"/>
                        </a:solidFill>
                      </a:endParaRPr>
                    </a:p>
                  </a:txBody>
                  <a:tcPr/>
                </a:tc>
                <a:tc>
                  <a:txBody>
                    <a:bodyPr/>
                    <a:lstStyle/>
                    <a:p>
                      <a:endParaRPr lang="en-ZA" b="1">
                        <a:solidFill>
                          <a:schemeClr val="bg1"/>
                        </a:solidFill>
                      </a:endParaRPr>
                    </a:p>
                  </a:txBody>
                  <a:tcPr/>
                </a:tc>
                <a:tc>
                  <a:txBody>
                    <a:bodyPr/>
                    <a:lstStyle/>
                    <a:p>
                      <a:endParaRPr lang="en-ZA" b="1">
                        <a:solidFill>
                          <a:schemeClr val="bg1"/>
                        </a:solidFill>
                      </a:endParaRPr>
                    </a:p>
                  </a:txBody>
                  <a:tcPr/>
                </a:tc>
                <a:tc>
                  <a:txBody>
                    <a:bodyPr/>
                    <a:lstStyle/>
                    <a:p>
                      <a:endParaRPr lang="en-ZA" b="1">
                        <a:solidFill>
                          <a:schemeClr val="bg1"/>
                        </a:solidFill>
                      </a:endParaRPr>
                    </a:p>
                  </a:txBody>
                  <a:tcPr/>
                </a:tc>
                <a:tc>
                  <a:txBody>
                    <a:bodyPr/>
                    <a:lstStyle/>
                    <a:p>
                      <a:endParaRPr lang="en-ZA" b="1" dirty="0">
                        <a:solidFill>
                          <a:schemeClr val="bg1"/>
                        </a:solidFill>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76794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Monitor progress: template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2072040"/>
              </p:ext>
            </p:extLst>
          </p:nvPr>
        </p:nvGraphicFramePr>
        <p:xfrm>
          <a:off x="1295400" y="1600200"/>
          <a:ext cx="10287000" cy="4205064"/>
        </p:xfrm>
        <a:graphic>
          <a:graphicData uri="http://schemas.openxmlformats.org/drawingml/2006/table">
            <a:tbl>
              <a:tblPr firstRow="1" bandRow="1">
                <a:tableStyleId>{21E4AEA4-8DFA-4A89-87EB-49C32662AFE0}</a:tableStyleId>
              </a:tblPr>
              <a:tblGrid>
                <a:gridCol w="2640360">
                  <a:extLst>
                    <a:ext uri="{9D8B030D-6E8A-4147-A177-3AD203B41FA5}">
                      <a16:colId xmlns:a16="http://schemas.microsoft.com/office/drawing/2014/main" val="20000"/>
                    </a:ext>
                  </a:extLst>
                </a:gridCol>
                <a:gridCol w="3823320">
                  <a:extLst>
                    <a:ext uri="{9D8B030D-6E8A-4147-A177-3AD203B41FA5}">
                      <a16:colId xmlns:a16="http://schemas.microsoft.com/office/drawing/2014/main" val="20001"/>
                    </a:ext>
                  </a:extLst>
                </a:gridCol>
                <a:gridCol w="3823320">
                  <a:extLst>
                    <a:ext uri="{9D8B030D-6E8A-4147-A177-3AD203B41FA5}">
                      <a16:colId xmlns:a16="http://schemas.microsoft.com/office/drawing/2014/main" val="20002"/>
                    </a:ext>
                  </a:extLst>
                </a:gridCol>
              </a:tblGrid>
              <a:tr h="525633">
                <a:tc>
                  <a:txBody>
                    <a:bodyPr/>
                    <a:lstStyle/>
                    <a:p>
                      <a:endParaRPr lang="en-ZA" dirty="0">
                        <a:solidFill>
                          <a:schemeClr val="tx1"/>
                        </a:solidFill>
                      </a:endParaRPr>
                    </a:p>
                  </a:txBody>
                  <a:tcPr/>
                </a:tc>
                <a:tc>
                  <a:txBody>
                    <a:bodyPr/>
                    <a:lstStyle/>
                    <a:p>
                      <a:r>
                        <a:rPr lang="en-ZA" dirty="0">
                          <a:solidFill>
                            <a:schemeClr val="bg1"/>
                          </a:solidFill>
                        </a:rPr>
                        <a:t>What went well?</a:t>
                      </a:r>
                    </a:p>
                  </a:txBody>
                  <a:tcPr/>
                </a:tc>
                <a:tc>
                  <a:txBody>
                    <a:bodyPr/>
                    <a:lstStyle/>
                    <a:p>
                      <a:r>
                        <a:rPr lang="en-ZA" dirty="0">
                          <a:solidFill>
                            <a:schemeClr val="bg1"/>
                          </a:solidFill>
                        </a:rPr>
                        <a:t>What needs improvement?</a:t>
                      </a:r>
                    </a:p>
                  </a:txBody>
                  <a:tcPr/>
                </a:tc>
                <a:extLst>
                  <a:ext uri="{0D108BD9-81ED-4DB2-BD59-A6C34878D82A}">
                    <a16:rowId xmlns:a16="http://schemas.microsoft.com/office/drawing/2014/main" val="10000"/>
                  </a:ext>
                </a:extLst>
              </a:tr>
              <a:tr h="525633">
                <a:tc>
                  <a:txBody>
                    <a:bodyPr/>
                    <a:lstStyle/>
                    <a:p>
                      <a:r>
                        <a:rPr lang="en-ZA" dirty="0">
                          <a:solidFill>
                            <a:schemeClr val="tx1"/>
                          </a:solidFill>
                        </a:rPr>
                        <a:t>Business</a:t>
                      </a:r>
                      <a:r>
                        <a:rPr lang="en-ZA" baseline="0" dirty="0">
                          <a:solidFill>
                            <a:schemeClr val="tx1"/>
                          </a:solidFill>
                        </a:rPr>
                        <a:t> plan</a:t>
                      </a:r>
                      <a:endParaRPr lang="en-ZA" dirty="0">
                        <a:solidFill>
                          <a:schemeClr val="tx1"/>
                        </a:solidFill>
                      </a:endParaRPr>
                    </a:p>
                  </a:txBody>
                  <a:tcPr/>
                </a:tc>
                <a:tc>
                  <a:txBody>
                    <a:bodyPr/>
                    <a:lstStyle/>
                    <a:p>
                      <a:endParaRPr lang="en-ZA" dirty="0">
                        <a:solidFill>
                          <a:schemeClr val="tx1"/>
                        </a:solidFill>
                      </a:endParaRPr>
                    </a:p>
                  </a:txBody>
                  <a:tcPr/>
                </a:tc>
                <a:tc>
                  <a:txBody>
                    <a:bodyPr/>
                    <a:lstStyle/>
                    <a:p>
                      <a:endParaRPr lang="en-ZA" dirty="0">
                        <a:solidFill>
                          <a:schemeClr val="tx1"/>
                        </a:solidFill>
                      </a:endParaRPr>
                    </a:p>
                  </a:txBody>
                  <a:tcPr/>
                </a:tc>
                <a:extLst>
                  <a:ext uri="{0D108BD9-81ED-4DB2-BD59-A6C34878D82A}">
                    <a16:rowId xmlns:a16="http://schemas.microsoft.com/office/drawing/2014/main" val="10001"/>
                  </a:ext>
                </a:extLst>
              </a:tr>
              <a:tr h="525633">
                <a:tc>
                  <a:txBody>
                    <a:bodyPr/>
                    <a:lstStyle/>
                    <a:p>
                      <a:r>
                        <a:rPr lang="en-ZA" dirty="0">
                          <a:solidFill>
                            <a:schemeClr val="tx1"/>
                          </a:solidFill>
                        </a:rPr>
                        <a:t>Pre-production</a:t>
                      </a:r>
                    </a:p>
                  </a:txBody>
                  <a:tcPr/>
                </a:tc>
                <a:tc>
                  <a:txBody>
                    <a:bodyPr/>
                    <a:lstStyle/>
                    <a:p>
                      <a:endParaRPr lang="en-ZA" dirty="0">
                        <a:solidFill>
                          <a:schemeClr val="tx1"/>
                        </a:solidFill>
                      </a:endParaRPr>
                    </a:p>
                  </a:txBody>
                  <a:tcPr/>
                </a:tc>
                <a:tc>
                  <a:txBody>
                    <a:bodyPr/>
                    <a:lstStyle/>
                    <a:p>
                      <a:endParaRPr lang="en-ZA" dirty="0">
                        <a:solidFill>
                          <a:schemeClr val="tx1"/>
                        </a:solidFill>
                      </a:endParaRPr>
                    </a:p>
                  </a:txBody>
                  <a:tcPr/>
                </a:tc>
                <a:extLst>
                  <a:ext uri="{0D108BD9-81ED-4DB2-BD59-A6C34878D82A}">
                    <a16:rowId xmlns:a16="http://schemas.microsoft.com/office/drawing/2014/main" val="10002"/>
                  </a:ext>
                </a:extLst>
              </a:tr>
              <a:tr h="525633">
                <a:tc>
                  <a:txBody>
                    <a:bodyPr/>
                    <a:lstStyle/>
                    <a:p>
                      <a:r>
                        <a:rPr lang="en-ZA" dirty="0">
                          <a:solidFill>
                            <a:schemeClr val="tx1"/>
                          </a:solidFill>
                        </a:rPr>
                        <a:t>Production</a:t>
                      </a:r>
                    </a:p>
                  </a:txBody>
                  <a:tcPr/>
                </a:tc>
                <a:tc>
                  <a:txBody>
                    <a:bodyPr/>
                    <a:lstStyle/>
                    <a:p>
                      <a:endParaRPr lang="en-ZA" dirty="0">
                        <a:solidFill>
                          <a:schemeClr val="tx1"/>
                        </a:solidFill>
                      </a:endParaRPr>
                    </a:p>
                  </a:txBody>
                  <a:tcPr/>
                </a:tc>
                <a:tc>
                  <a:txBody>
                    <a:bodyPr/>
                    <a:lstStyle/>
                    <a:p>
                      <a:endParaRPr lang="en-ZA" dirty="0">
                        <a:solidFill>
                          <a:schemeClr val="tx1"/>
                        </a:solidFill>
                      </a:endParaRPr>
                    </a:p>
                  </a:txBody>
                  <a:tcPr/>
                </a:tc>
                <a:extLst>
                  <a:ext uri="{0D108BD9-81ED-4DB2-BD59-A6C34878D82A}">
                    <a16:rowId xmlns:a16="http://schemas.microsoft.com/office/drawing/2014/main" val="10003"/>
                  </a:ext>
                </a:extLst>
              </a:tr>
              <a:tr h="525633">
                <a:tc>
                  <a:txBody>
                    <a:bodyPr/>
                    <a:lstStyle/>
                    <a:p>
                      <a:r>
                        <a:rPr lang="en-ZA" dirty="0">
                          <a:solidFill>
                            <a:schemeClr val="tx1"/>
                          </a:solidFill>
                        </a:rPr>
                        <a:t>Post-harvest</a:t>
                      </a:r>
                    </a:p>
                  </a:txBody>
                  <a:tcPr/>
                </a:tc>
                <a:tc>
                  <a:txBody>
                    <a:bodyPr/>
                    <a:lstStyle/>
                    <a:p>
                      <a:endParaRPr lang="en-ZA">
                        <a:solidFill>
                          <a:schemeClr val="tx1"/>
                        </a:solidFill>
                      </a:endParaRPr>
                    </a:p>
                  </a:txBody>
                  <a:tcPr/>
                </a:tc>
                <a:tc>
                  <a:txBody>
                    <a:bodyPr/>
                    <a:lstStyle/>
                    <a:p>
                      <a:endParaRPr lang="en-ZA" dirty="0">
                        <a:solidFill>
                          <a:schemeClr val="tx1"/>
                        </a:solidFill>
                      </a:endParaRPr>
                    </a:p>
                  </a:txBody>
                  <a:tcPr/>
                </a:tc>
                <a:extLst>
                  <a:ext uri="{0D108BD9-81ED-4DB2-BD59-A6C34878D82A}">
                    <a16:rowId xmlns:a16="http://schemas.microsoft.com/office/drawing/2014/main" val="10004"/>
                  </a:ext>
                </a:extLst>
              </a:tr>
              <a:tr h="525633">
                <a:tc>
                  <a:txBody>
                    <a:bodyPr/>
                    <a:lstStyle/>
                    <a:p>
                      <a:r>
                        <a:rPr lang="en-ZA" dirty="0">
                          <a:solidFill>
                            <a:schemeClr val="tx1"/>
                          </a:solidFill>
                        </a:rPr>
                        <a:t>Marketing</a:t>
                      </a:r>
                    </a:p>
                  </a:txBody>
                  <a:tcPr/>
                </a:tc>
                <a:tc>
                  <a:txBody>
                    <a:bodyPr/>
                    <a:lstStyle/>
                    <a:p>
                      <a:endParaRPr lang="en-ZA">
                        <a:solidFill>
                          <a:schemeClr val="tx1"/>
                        </a:solidFill>
                      </a:endParaRPr>
                    </a:p>
                  </a:txBody>
                  <a:tcPr/>
                </a:tc>
                <a:tc>
                  <a:txBody>
                    <a:bodyPr/>
                    <a:lstStyle/>
                    <a:p>
                      <a:endParaRPr lang="en-ZA" dirty="0">
                        <a:solidFill>
                          <a:schemeClr val="tx1"/>
                        </a:solidFill>
                      </a:endParaRPr>
                    </a:p>
                  </a:txBody>
                  <a:tcPr/>
                </a:tc>
                <a:extLst>
                  <a:ext uri="{0D108BD9-81ED-4DB2-BD59-A6C34878D82A}">
                    <a16:rowId xmlns:a16="http://schemas.microsoft.com/office/drawing/2014/main" val="10005"/>
                  </a:ext>
                </a:extLst>
              </a:tr>
              <a:tr h="525633">
                <a:tc>
                  <a:txBody>
                    <a:bodyPr/>
                    <a:lstStyle/>
                    <a:p>
                      <a:r>
                        <a:rPr lang="en-ZA" dirty="0">
                          <a:solidFill>
                            <a:schemeClr val="tx1"/>
                          </a:solidFill>
                        </a:rPr>
                        <a:t>Profit analysis</a:t>
                      </a:r>
                    </a:p>
                  </a:txBody>
                  <a:tcPr/>
                </a:tc>
                <a:tc>
                  <a:txBody>
                    <a:bodyPr/>
                    <a:lstStyle/>
                    <a:p>
                      <a:endParaRPr lang="en-ZA">
                        <a:solidFill>
                          <a:schemeClr val="tx1"/>
                        </a:solidFill>
                      </a:endParaRPr>
                    </a:p>
                  </a:txBody>
                  <a:tcPr/>
                </a:tc>
                <a:tc>
                  <a:txBody>
                    <a:bodyPr/>
                    <a:lstStyle/>
                    <a:p>
                      <a:endParaRPr lang="en-ZA" dirty="0">
                        <a:solidFill>
                          <a:schemeClr val="tx1"/>
                        </a:solidFill>
                      </a:endParaRPr>
                    </a:p>
                  </a:txBody>
                  <a:tcPr/>
                </a:tc>
                <a:extLst>
                  <a:ext uri="{0D108BD9-81ED-4DB2-BD59-A6C34878D82A}">
                    <a16:rowId xmlns:a16="http://schemas.microsoft.com/office/drawing/2014/main" val="10006"/>
                  </a:ext>
                </a:extLst>
              </a:tr>
              <a:tr h="525633">
                <a:tc>
                  <a:txBody>
                    <a:bodyPr/>
                    <a:lstStyle/>
                    <a:p>
                      <a:r>
                        <a:rPr lang="en-ZA" dirty="0">
                          <a:solidFill>
                            <a:schemeClr val="tx1"/>
                          </a:solidFill>
                        </a:rPr>
                        <a:t>Recommended changes</a:t>
                      </a:r>
                    </a:p>
                  </a:txBody>
                  <a:tcPr/>
                </a:tc>
                <a:tc>
                  <a:txBody>
                    <a:bodyPr/>
                    <a:lstStyle/>
                    <a:p>
                      <a:endParaRPr lang="en-ZA">
                        <a:solidFill>
                          <a:schemeClr val="tx1"/>
                        </a:solidFill>
                      </a:endParaRPr>
                    </a:p>
                  </a:txBody>
                  <a:tcPr/>
                </a:tc>
                <a:tc>
                  <a:txBody>
                    <a:bodyPr/>
                    <a:lstStyle/>
                    <a:p>
                      <a:endParaRPr lang="en-ZA" dirty="0">
                        <a:solidFill>
                          <a:schemeClr val="tx1"/>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42759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fontScale="90000"/>
          </a:bodyPr>
          <a:lstStyle/>
          <a:p>
            <a:r>
              <a:rPr lang="en-ZA" dirty="0"/>
              <a:t>Using the business canvas to visualise the business plan</a:t>
            </a:r>
          </a:p>
        </p:txBody>
      </p:sp>
      <p:pic>
        <p:nvPicPr>
          <p:cNvPr id="6" name="image34.png"/>
          <p:cNvPicPr>
            <a:picLocks noGrp="1"/>
          </p:cNvPicPr>
          <p:nvPr>
            <p:ph idx="1"/>
          </p:nvPr>
        </p:nvPicPr>
        <p:blipFill>
          <a:blip r:embed="rId2"/>
          <a:srcRect/>
          <a:stretch>
            <a:fillRect/>
          </a:stretch>
        </p:blipFill>
        <p:spPr>
          <a:xfrm>
            <a:off x="3571875" y="2465387"/>
            <a:ext cx="5734050" cy="2619375"/>
          </a:xfrm>
          <a:ln/>
        </p:spPr>
      </p:pic>
    </p:spTree>
    <p:extLst>
      <p:ext uri="{BB962C8B-B14F-4D97-AF65-F5344CB8AC3E}">
        <p14:creationId xmlns:p14="http://schemas.microsoft.com/office/powerpoint/2010/main" val="2238234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ZA" dirty="0"/>
              <a:t>Areas in the business model canvas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5552311"/>
              </p:ext>
            </p:extLst>
          </p:nvPr>
        </p:nvGraphicFramePr>
        <p:xfrm>
          <a:off x="1295400" y="1600200"/>
          <a:ext cx="10287000" cy="4421089"/>
        </p:xfrm>
        <a:graphic>
          <a:graphicData uri="http://schemas.openxmlformats.org/drawingml/2006/table">
            <a:tbl>
              <a:tblPr firstRow="1" bandRow="1">
                <a:tableStyleId>{5C22544A-7EE6-4342-B048-85BDC9FD1C3A}</a:tableStyleId>
              </a:tblPr>
              <a:tblGrid>
                <a:gridCol w="2856384">
                  <a:extLst>
                    <a:ext uri="{9D8B030D-6E8A-4147-A177-3AD203B41FA5}">
                      <a16:colId xmlns:a16="http://schemas.microsoft.com/office/drawing/2014/main" val="20000"/>
                    </a:ext>
                  </a:extLst>
                </a:gridCol>
                <a:gridCol w="7430616">
                  <a:extLst>
                    <a:ext uri="{9D8B030D-6E8A-4147-A177-3AD203B41FA5}">
                      <a16:colId xmlns:a16="http://schemas.microsoft.com/office/drawing/2014/main" val="20001"/>
                    </a:ext>
                  </a:extLst>
                </a:gridCol>
              </a:tblGrid>
              <a:tr h="476017">
                <a:tc>
                  <a:txBody>
                    <a:bodyPr/>
                    <a:lstStyle/>
                    <a:p>
                      <a:r>
                        <a:rPr lang="en-ZA" dirty="0">
                          <a:solidFill>
                            <a:schemeClr val="bg1"/>
                          </a:solidFill>
                        </a:rPr>
                        <a:t>Customers</a:t>
                      </a:r>
                    </a:p>
                  </a:txBody>
                  <a:tcPr/>
                </a:tc>
                <a:tc>
                  <a:txBody>
                    <a:bodyPr/>
                    <a:lstStyle/>
                    <a:p>
                      <a:r>
                        <a:rPr lang="en-ZA" dirty="0">
                          <a:solidFill>
                            <a:schemeClr val="bg1"/>
                          </a:solidFill>
                        </a:rPr>
                        <a:t>Buyers, traders or consumers</a:t>
                      </a:r>
                    </a:p>
                  </a:txBody>
                  <a:tcPr/>
                </a:tc>
                <a:extLst>
                  <a:ext uri="{0D108BD9-81ED-4DB2-BD59-A6C34878D82A}">
                    <a16:rowId xmlns:a16="http://schemas.microsoft.com/office/drawing/2014/main" val="10000"/>
                  </a:ext>
                </a:extLst>
              </a:tr>
              <a:tr h="476017">
                <a:tc>
                  <a:txBody>
                    <a:bodyPr/>
                    <a:lstStyle/>
                    <a:p>
                      <a:r>
                        <a:rPr lang="en-ZA" sz="1800" b="1" dirty="0">
                          <a:solidFill>
                            <a:schemeClr val="tx1"/>
                          </a:solidFill>
                        </a:rPr>
                        <a:t>Value proposition</a:t>
                      </a:r>
                    </a:p>
                  </a:txBody>
                  <a:tcPr anchor="ctr"/>
                </a:tc>
                <a:tc>
                  <a:txBody>
                    <a:bodyPr/>
                    <a:lstStyle/>
                    <a:p>
                      <a:r>
                        <a:rPr lang="en-ZA" sz="1600" b="0" kern="1200" dirty="0">
                          <a:solidFill>
                            <a:schemeClr val="tx1"/>
                          </a:solidFill>
                          <a:effectLst/>
                        </a:rPr>
                        <a:t>A</a:t>
                      </a:r>
                      <a:r>
                        <a:rPr lang="en-ZA" sz="1600" b="0" kern="1200" baseline="0" dirty="0">
                          <a:solidFill>
                            <a:schemeClr val="tx1"/>
                          </a:solidFill>
                          <a:effectLst/>
                        </a:rPr>
                        <a:t> </a:t>
                      </a:r>
                      <a:r>
                        <a:rPr lang="en-ZA" sz="1600" b="0" kern="1200" dirty="0">
                          <a:solidFill>
                            <a:schemeClr val="tx1"/>
                          </a:solidFill>
                          <a:effectLst/>
                        </a:rPr>
                        <a:t>statement that describes the unique value of a firm or group’s products</a:t>
                      </a:r>
                      <a:endParaRPr lang="en-ZA" sz="1600" b="0" dirty="0">
                        <a:solidFill>
                          <a:schemeClr val="tx1"/>
                        </a:solidFill>
                      </a:endParaRPr>
                    </a:p>
                  </a:txBody>
                  <a:tcPr anchor="ctr"/>
                </a:tc>
                <a:extLst>
                  <a:ext uri="{0D108BD9-81ED-4DB2-BD59-A6C34878D82A}">
                    <a16:rowId xmlns:a16="http://schemas.microsoft.com/office/drawing/2014/main" val="10001"/>
                  </a:ext>
                </a:extLst>
              </a:tr>
              <a:tr h="476017">
                <a:tc>
                  <a:txBody>
                    <a:bodyPr/>
                    <a:lstStyle/>
                    <a:p>
                      <a:r>
                        <a:rPr lang="en-ZA" sz="1800" b="1" dirty="0">
                          <a:solidFill>
                            <a:schemeClr val="tx1"/>
                          </a:solidFill>
                        </a:rPr>
                        <a:t>Channels</a:t>
                      </a:r>
                    </a:p>
                  </a:txBody>
                  <a:tcPr anchor="ctr"/>
                </a:tc>
                <a:tc>
                  <a:txBody>
                    <a:bodyPr/>
                    <a:lstStyle/>
                    <a:p>
                      <a:r>
                        <a:rPr lang="en-ZA" sz="1600" b="0" kern="1200" dirty="0">
                          <a:solidFill>
                            <a:schemeClr val="tx1"/>
                          </a:solidFill>
                          <a:effectLst/>
                        </a:rPr>
                        <a:t>The way in which the group plans to deliver the product to the buyer</a:t>
                      </a:r>
                      <a:endParaRPr lang="en-ZA" sz="1600" b="0" dirty="0">
                        <a:solidFill>
                          <a:schemeClr val="tx1"/>
                        </a:solidFill>
                      </a:endParaRPr>
                    </a:p>
                  </a:txBody>
                  <a:tcPr anchor="ctr"/>
                </a:tc>
                <a:extLst>
                  <a:ext uri="{0D108BD9-81ED-4DB2-BD59-A6C34878D82A}">
                    <a16:rowId xmlns:a16="http://schemas.microsoft.com/office/drawing/2014/main" val="10002"/>
                  </a:ext>
                </a:extLst>
              </a:tr>
              <a:tr h="743369">
                <a:tc>
                  <a:txBody>
                    <a:bodyPr/>
                    <a:lstStyle/>
                    <a:p>
                      <a:r>
                        <a:rPr lang="en-ZA" sz="1800" b="1" dirty="0">
                          <a:solidFill>
                            <a:schemeClr val="tx1"/>
                          </a:solidFill>
                        </a:rPr>
                        <a:t>Customer relationships</a:t>
                      </a:r>
                    </a:p>
                  </a:txBody>
                  <a:tcPr anchor="ctr"/>
                </a:tc>
                <a:tc>
                  <a:txBody>
                    <a:bodyPr/>
                    <a:lstStyle/>
                    <a:p>
                      <a:r>
                        <a:rPr lang="en-ZA" sz="1600" b="0" kern="1200" dirty="0">
                          <a:solidFill>
                            <a:schemeClr val="tx1"/>
                          </a:solidFill>
                          <a:effectLst/>
                        </a:rPr>
                        <a:t>How the group plans to identify buyers and create and maintain relationships with them</a:t>
                      </a:r>
                      <a:endParaRPr lang="en-ZA" sz="1600" b="0" dirty="0">
                        <a:solidFill>
                          <a:schemeClr val="tx1"/>
                        </a:solidFill>
                      </a:endParaRPr>
                    </a:p>
                  </a:txBody>
                  <a:tcPr anchor="ctr"/>
                </a:tc>
                <a:extLst>
                  <a:ext uri="{0D108BD9-81ED-4DB2-BD59-A6C34878D82A}">
                    <a16:rowId xmlns:a16="http://schemas.microsoft.com/office/drawing/2014/main" val="10003"/>
                  </a:ext>
                </a:extLst>
              </a:tr>
              <a:tr h="476017">
                <a:tc>
                  <a:txBody>
                    <a:bodyPr/>
                    <a:lstStyle/>
                    <a:p>
                      <a:r>
                        <a:rPr lang="en-ZA" sz="1800" b="1" dirty="0">
                          <a:solidFill>
                            <a:schemeClr val="tx1"/>
                          </a:solidFill>
                        </a:rPr>
                        <a:t>Key resources</a:t>
                      </a:r>
                    </a:p>
                  </a:txBody>
                  <a:tcPr anchor="ctr"/>
                </a:tc>
                <a:tc>
                  <a:txBody>
                    <a:bodyPr/>
                    <a:lstStyle/>
                    <a:p>
                      <a:r>
                        <a:rPr lang="en-ZA" sz="1600" b="0" kern="1200" dirty="0">
                          <a:solidFill>
                            <a:schemeClr val="tx1"/>
                          </a:solidFill>
                          <a:effectLst/>
                        </a:rPr>
                        <a:t>The inputs and resources that the group uses to produce the product</a:t>
                      </a:r>
                      <a:endParaRPr lang="en-ZA" sz="1600" b="0" dirty="0">
                        <a:solidFill>
                          <a:schemeClr val="tx1"/>
                        </a:solidFill>
                      </a:endParaRPr>
                    </a:p>
                  </a:txBody>
                  <a:tcPr anchor="ctr"/>
                </a:tc>
                <a:extLst>
                  <a:ext uri="{0D108BD9-81ED-4DB2-BD59-A6C34878D82A}">
                    <a16:rowId xmlns:a16="http://schemas.microsoft.com/office/drawing/2014/main" val="10004"/>
                  </a:ext>
                </a:extLst>
              </a:tr>
              <a:tr h="476017">
                <a:tc>
                  <a:txBody>
                    <a:bodyPr/>
                    <a:lstStyle/>
                    <a:p>
                      <a:r>
                        <a:rPr lang="en-ZA" sz="1800" b="1" dirty="0">
                          <a:solidFill>
                            <a:schemeClr val="tx1"/>
                          </a:solidFill>
                        </a:rPr>
                        <a:t>Key activities</a:t>
                      </a:r>
                    </a:p>
                  </a:txBody>
                  <a:tcPr anchor="ctr"/>
                </a:tc>
                <a:tc>
                  <a:txBody>
                    <a:bodyPr/>
                    <a:lstStyle/>
                    <a:p>
                      <a:r>
                        <a:rPr lang="en-ZA" sz="1600" b="0" kern="1200" dirty="0">
                          <a:solidFill>
                            <a:schemeClr val="tx1"/>
                          </a:solidFill>
                          <a:effectLst/>
                        </a:rPr>
                        <a:t>The activities that the group plans to do to produce the product</a:t>
                      </a:r>
                      <a:endParaRPr lang="en-ZA" sz="1600" b="0" dirty="0">
                        <a:solidFill>
                          <a:schemeClr val="tx1"/>
                        </a:solidFill>
                      </a:endParaRPr>
                    </a:p>
                  </a:txBody>
                  <a:tcPr anchor="ctr"/>
                </a:tc>
                <a:extLst>
                  <a:ext uri="{0D108BD9-81ED-4DB2-BD59-A6C34878D82A}">
                    <a16:rowId xmlns:a16="http://schemas.microsoft.com/office/drawing/2014/main" val="10005"/>
                  </a:ext>
                </a:extLst>
              </a:tr>
              <a:tr h="821618">
                <a:tc>
                  <a:txBody>
                    <a:bodyPr/>
                    <a:lstStyle/>
                    <a:p>
                      <a:r>
                        <a:rPr lang="en-ZA" sz="1800" b="1" dirty="0">
                          <a:solidFill>
                            <a:schemeClr val="tx1"/>
                          </a:solidFill>
                        </a:rPr>
                        <a:t>Business services</a:t>
                      </a:r>
                      <a:r>
                        <a:rPr lang="en-ZA" sz="1800" b="1" baseline="0" dirty="0">
                          <a:solidFill>
                            <a:schemeClr val="tx1"/>
                          </a:solidFill>
                        </a:rPr>
                        <a:t> and partners</a:t>
                      </a:r>
                      <a:endParaRPr lang="en-ZA" sz="1800" b="1" dirty="0">
                        <a:solidFill>
                          <a:schemeClr val="tx1"/>
                        </a:solidFill>
                      </a:endParaRPr>
                    </a:p>
                  </a:txBody>
                  <a:tcPr anchor="ctr"/>
                </a:tc>
                <a:tc>
                  <a:txBody>
                    <a:bodyPr/>
                    <a:lstStyle/>
                    <a:p>
                      <a:r>
                        <a:rPr lang="en-ZA" sz="1600" b="0" kern="1200" dirty="0">
                          <a:solidFill>
                            <a:schemeClr val="tx1"/>
                          </a:solidFill>
                          <a:effectLst/>
                        </a:rPr>
                        <a:t>Services and partners that the group uses to produce and market its product</a:t>
                      </a:r>
                      <a:endParaRPr lang="en-ZA" sz="1600" b="0" dirty="0">
                        <a:solidFill>
                          <a:schemeClr val="tx1"/>
                        </a:solidFill>
                      </a:endParaRPr>
                    </a:p>
                  </a:txBody>
                  <a:tcPr anchor="ctr"/>
                </a:tc>
                <a:extLst>
                  <a:ext uri="{0D108BD9-81ED-4DB2-BD59-A6C34878D82A}">
                    <a16:rowId xmlns:a16="http://schemas.microsoft.com/office/drawing/2014/main" val="10006"/>
                  </a:ext>
                </a:extLst>
              </a:tr>
              <a:tr h="476017">
                <a:tc>
                  <a:txBody>
                    <a:bodyPr/>
                    <a:lstStyle/>
                    <a:p>
                      <a:r>
                        <a:rPr lang="en-ZA" sz="1800" b="1" dirty="0">
                          <a:solidFill>
                            <a:schemeClr val="tx1"/>
                          </a:solidFill>
                        </a:rPr>
                        <a:t>Costs</a:t>
                      </a:r>
                    </a:p>
                  </a:txBody>
                  <a:tcPr anchor="ctr"/>
                </a:tc>
                <a:tc>
                  <a:txBody>
                    <a:bodyPr/>
                    <a:lstStyle/>
                    <a:p>
                      <a:r>
                        <a:rPr lang="en-ZA" sz="1600" b="0" kern="1200" dirty="0">
                          <a:solidFill>
                            <a:schemeClr val="tx1"/>
                          </a:solidFill>
                          <a:effectLst/>
                        </a:rPr>
                        <a:t>The costs that the group incurs in order to produce and market the product</a:t>
                      </a:r>
                      <a:endParaRPr lang="en-ZA" sz="1600" b="0" dirty="0">
                        <a:solidFill>
                          <a:schemeClr val="tx1"/>
                        </a:solidFill>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59498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648" y="6174630"/>
            <a:ext cx="7315200" cy="566738"/>
          </a:xfrm>
        </p:spPr>
        <p:txBody>
          <a:bodyPr>
            <a:normAutofit/>
          </a:bodyPr>
          <a:lstStyle/>
          <a:p>
            <a:r>
              <a:rPr lang="en-ZA" dirty="0"/>
              <a:t>Using the business model canvas</a:t>
            </a:r>
          </a:p>
        </p:txBody>
      </p:sp>
      <p:pic>
        <p:nvPicPr>
          <p:cNvPr id="4" name="Picture 2" descr="Image result for business plan canvas"/>
          <p:cNvPicPr>
            <a:picLocks noGrp="1" noChangeAspect="1" noChangeArrowheads="1"/>
          </p:cNvPicPr>
          <p:nvPr>
            <p:ph type="pic" idx="1"/>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2210" b="2099"/>
          <a:stretch/>
        </p:blipFill>
        <p:spPr bwMode="auto">
          <a:xfrm>
            <a:off x="1847528" y="116632"/>
            <a:ext cx="9152178" cy="585588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034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Identify investment needs</a:t>
            </a:r>
          </a:p>
        </p:txBody>
      </p:sp>
      <p:sp>
        <p:nvSpPr>
          <p:cNvPr id="3" name="Content Placeholder 2"/>
          <p:cNvSpPr>
            <a:spLocks noGrp="1"/>
          </p:cNvSpPr>
          <p:nvPr>
            <p:ph idx="1"/>
          </p:nvPr>
        </p:nvSpPr>
        <p:spPr>
          <a:xfrm>
            <a:off x="1295467" y="1600201"/>
            <a:ext cx="10286933" cy="4349080"/>
          </a:xfrm>
        </p:spPr>
        <p:txBody>
          <a:bodyPr anchor="ctr"/>
          <a:lstStyle/>
          <a:p>
            <a:r>
              <a:rPr lang="en-ZA" dirty="0"/>
              <a:t>How much money is required to start the enterprise?</a:t>
            </a:r>
          </a:p>
          <a:p>
            <a:r>
              <a:rPr lang="en-ZA" dirty="0"/>
              <a:t>How much money does the enterprise team have?</a:t>
            </a:r>
          </a:p>
          <a:p>
            <a:r>
              <a:rPr lang="en-ZA" dirty="0"/>
              <a:t>How much does it need?</a:t>
            </a:r>
          </a:p>
          <a:p>
            <a:r>
              <a:rPr lang="en-ZA" dirty="0"/>
              <a:t>When will it see its first revenue?</a:t>
            </a:r>
          </a:p>
          <a:p>
            <a:r>
              <a:rPr lang="en-ZA" dirty="0"/>
              <a:t>When will it break even?</a:t>
            </a:r>
          </a:p>
          <a:p>
            <a:r>
              <a:rPr lang="en-ZA" dirty="0"/>
              <a:t>When does it see profit?</a:t>
            </a:r>
          </a:p>
          <a:p>
            <a:endParaRPr lang="en-ZA" dirty="0"/>
          </a:p>
        </p:txBody>
      </p:sp>
    </p:spTree>
    <p:extLst>
      <p:ext uri="{BB962C8B-B14F-4D97-AF65-F5344CB8AC3E}">
        <p14:creationId xmlns:p14="http://schemas.microsoft.com/office/powerpoint/2010/main" val="3638969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67" y="4406902"/>
            <a:ext cx="10030819" cy="1362075"/>
          </a:xfrm>
        </p:spPr>
        <p:txBody>
          <a:bodyPr>
            <a:normAutofit fontScale="90000"/>
          </a:bodyPr>
          <a:lstStyle/>
          <a:p>
            <a:r>
              <a:rPr lang="en-ZA" dirty="0"/>
              <a:t>Financial management, sales and risk management</a:t>
            </a:r>
          </a:p>
        </p:txBody>
      </p:sp>
      <p:sp>
        <p:nvSpPr>
          <p:cNvPr id="5" name="Text Placeholder 4"/>
          <p:cNvSpPr>
            <a:spLocks noGrp="1"/>
          </p:cNvSpPr>
          <p:nvPr>
            <p:ph type="body" idx="1"/>
          </p:nvPr>
        </p:nvSpPr>
        <p:spPr>
          <a:xfrm>
            <a:off x="1295467" y="2906713"/>
            <a:ext cx="10030819" cy="1500187"/>
          </a:xfrm>
        </p:spPr>
        <p:txBody>
          <a:bodyPr>
            <a:normAutofit/>
          </a:bodyPr>
          <a:lstStyle/>
          <a:p>
            <a:r>
              <a:rPr lang="en-ZA" dirty="0"/>
              <a:t>Study unit 4</a:t>
            </a:r>
          </a:p>
        </p:txBody>
      </p:sp>
    </p:spTree>
    <p:extLst>
      <p:ext uri="{BB962C8B-B14F-4D97-AF65-F5344CB8AC3E}">
        <p14:creationId xmlns:p14="http://schemas.microsoft.com/office/powerpoint/2010/main" val="505959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67" y="476672"/>
            <a:ext cx="10286933" cy="940967"/>
          </a:xfrm>
        </p:spPr>
        <p:txBody>
          <a:bodyPr/>
          <a:lstStyle/>
          <a:p>
            <a:r>
              <a:rPr lang="en-ZA" dirty="0"/>
              <a:t>Overview</a:t>
            </a:r>
          </a:p>
        </p:txBody>
      </p:sp>
      <p:sp>
        <p:nvSpPr>
          <p:cNvPr id="5" name="Content Placeholder 4"/>
          <p:cNvSpPr>
            <a:spLocks noGrp="1"/>
          </p:cNvSpPr>
          <p:nvPr>
            <p:ph idx="1"/>
          </p:nvPr>
        </p:nvSpPr>
        <p:spPr>
          <a:xfrm>
            <a:off x="1295467" y="1600201"/>
            <a:ext cx="10286933" cy="4349080"/>
          </a:xfrm>
        </p:spPr>
        <p:txBody>
          <a:bodyPr anchor="ctr"/>
          <a:lstStyle/>
          <a:p>
            <a:pPr marL="0" indent="0">
              <a:buNone/>
            </a:pPr>
            <a:r>
              <a:rPr lang="en-ZA" dirty="0"/>
              <a:t>Study unit 4 is about</a:t>
            </a:r>
          </a:p>
          <a:p>
            <a:r>
              <a:rPr lang="en-ZA" dirty="0"/>
              <a:t>Identifying sources of finance, e.g. self-help groups, SACCOs, family lending, commercial banks and e-money</a:t>
            </a:r>
          </a:p>
          <a:p>
            <a:r>
              <a:rPr lang="en-ZA" dirty="0"/>
              <a:t>Managing financial resources</a:t>
            </a:r>
          </a:p>
          <a:p>
            <a:r>
              <a:rPr lang="en-ZA" dirty="0"/>
              <a:t>Performing sales operations</a:t>
            </a:r>
          </a:p>
          <a:p>
            <a:r>
              <a:rPr lang="en-ZA" dirty="0"/>
              <a:t>Conducting risk assessment</a:t>
            </a:r>
          </a:p>
        </p:txBody>
      </p:sp>
    </p:spTree>
    <p:extLst>
      <p:ext uri="{BB962C8B-B14F-4D97-AF65-F5344CB8AC3E}">
        <p14:creationId xmlns:p14="http://schemas.microsoft.com/office/powerpoint/2010/main" val="1241978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Savings options and services</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Self-help savings groups, e.g. ROSCAs, ASCAs and SILCs;</a:t>
            </a:r>
          </a:p>
          <a:p>
            <a:r>
              <a:rPr lang="en-ZA" dirty="0"/>
              <a:t>Savings and credit cooperatives (SACCOs)</a:t>
            </a:r>
          </a:p>
          <a:p>
            <a:r>
              <a:rPr lang="en-ZA" dirty="0"/>
              <a:t>Family lending</a:t>
            </a:r>
          </a:p>
          <a:p>
            <a:r>
              <a:rPr lang="en-ZA" dirty="0"/>
              <a:t>Local money lenders and traders</a:t>
            </a:r>
          </a:p>
          <a:p>
            <a:r>
              <a:rPr lang="en-ZA" dirty="0"/>
              <a:t>Micro-finance institutes</a:t>
            </a:r>
          </a:p>
          <a:p>
            <a:r>
              <a:rPr lang="en-ZA" dirty="0"/>
              <a:t>Commercial banks</a:t>
            </a:r>
          </a:p>
          <a:p>
            <a:r>
              <a:rPr lang="en-ZA" dirty="0"/>
              <a:t>E-money (e-credit)</a:t>
            </a:r>
          </a:p>
          <a:p>
            <a:endParaRPr lang="en-ZA" dirty="0"/>
          </a:p>
        </p:txBody>
      </p:sp>
    </p:spTree>
    <p:extLst>
      <p:ext uri="{BB962C8B-B14F-4D97-AF65-F5344CB8AC3E}">
        <p14:creationId xmlns:p14="http://schemas.microsoft.com/office/powerpoint/2010/main" val="4290388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Pluralistic extension</a:t>
            </a:r>
          </a:p>
        </p:txBody>
      </p:sp>
      <p:sp>
        <p:nvSpPr>
          <p:cNvPr id="3" name="Content Placeholder 2"/>
          <p:cNvSpPr>
            <a:spLocks noGrp="1"/>
          </p:cNvSpPr>
          <p:nvPr>
            <p:ph idx="1"/>
          </p:nvPr>
        </p:nvSpPr>
        <p:spPr>
          <a:xfrm>
            <a:off x="1295467" y="1600201"/>
            <a:ext cx="10286933" cy="4349080"/>
          </a:xfrm>
        </p:spPr>
        <p:txBody>
          <a:bodyPr anchor="ctr"/>
          <a:lstStyle/>
          <a:p>
            <a:pPr marL="0" indent="0">
              <a:buNone/>
            </a:pPr>
            <a:r>
              <a:rPr lang="en-GB" dirty="0"/>
              <a:t>Extension that is characterised by the inclusion, interaction and coordination of multiple providers and services, funding options and multiple information sources</a:t>
            </a:r>
          </a:p>
          <a:p>
            <a:endParaRPr lang="en-ZA" dirty="0"/>
          </a:p>
        </p:txBody>
      </p:sp>
    </p:spTree>
    <p:extLst>
      <p:ext uri="{BB962C8B-B14F-4D97-AF65-F5344CB8AC3E}">
        <p14:creationId xmlns:p14="http://schemas.microsoft.com/office/powerpoint/2010/main" val="2949218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Evaluating savings options</a:t>
            </a:r>
          </a:p>
        </p:txBody>
      </p:sp>
      <p:sp>
        <p:nvSpPr>
          <p:cNvPr id="3" name="Content Placeholder 2"/>
          <p:cNvSpPr>
            <a:spLocks noGrp="1"/>
          </p:cNvSpPr>
          <p:nvPr>
            <p:ph idx="1"/>
          </p:nvPr>
        </p:nvSpPr>
        <p:spPr>
          <a:xfrm>
            <a:off x="1295467" y="1600201"/>
            <a:ext cx="10286933" cy="4349080"/>
          </a:xfrm>
        </p:spPr>
        <p:txBody>
          <a:bodyPr>
            <a:normAutofit/>
          </a:bodyPr>
          <a:lstStyle/>
          <a:p>
            <a:pPr marL="0" indent="0">
              <a:buNone/>
            </a:pPr>
            <a:r>
              <a:rPr lang="en-ZA" dirty="0"/>
              <a:t>Criteria:</a:t>
            </a:r>
          </a:p>
          <a:p>
            <a:r>
              <a:rPr lang="en-ZA" dirty="0"/>
              <a:t>Liquidity (i.e. how easy it is to turn an asset into cash)</a:t>
            </a:r>
          </a:p>
          <a:p>
            <a:r>
              <a:rPr lang="en-ZA" dirty="0"/>
              <a:t>The risks associated with savings indicate potential of savings losing their value</a:t>
            </a:r>
          </a:p>
          <a:p>
            <a:r>
              <a:rPr lang="en-ZA" dirty="0"/>
              <a:t>The cost associated with savings</a:t>
            </a:r>
          </a:p>
          <a:p>
            <a:r>
              <a:rPr lang="en-ZA" dirty="0"/>
              <a:t>The profit associated with savings</a:t>
            </a:r>
          </a:p>
          <a:p>
            <a:r>
              <a:rPr lang="en-ZA" dirty="0"/>
              <a:t>Accumulating assets</a:t>
            </a:r>
          </a:p>
        </p:txBody>
      </p:sp>
    </p:spTree>
    <p:extLst>
      <p:ext uri="{BB962C8B-B14F-4D97-AF65-F5344CB8AC3E}">
        <p14:creationId xmlns:p14="http://schemas.microsoft.com/office/powerpoint/2010/main" val="1064375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ZA" dirty="0"/>
              <a:t>Household and business finances</a:t>
            </a:r>
          </a:p>
        </p:txBody>
      </p:sp>
      <p:sp>
        <p:nvSpPr>
          <p:cNvPr id="3" name="Content Placeholder 2"/>
          <p:cNvSpPr>
            <a:spLocks noGrp="1"/>
          </p:cNvSpPr>
          <p:nvPr>
            <p:ph idx="1"/>
          </p:nvPr>
        </p:nvSpPr>
        <p:spPr>
          <a:xfrm>
            <a:off x="1295467" y="1600201"/>
            <a:ext cx="10286933" cy="4349080"/>
          </a:xfrm>
        </p:spPr>
        <p:txBody>
          <a:bodyPr>
            <a:normAutofit/>
          </a:bodyPr>
          <a:lstStyle/>
          <a:p>
            <a:r>
              <a:rPr lang="en-ZA" dirty="0"/>
              <a:t>Keep separate records for business and household needs</a:t>
            </a:r>
          </a:p>
          <a:p>
            <a:r>
              <a:rPr lang="en-ZA" dirty="0"/>
              <a:t>Keep financial records for the business and household in separate filing systems</a:t>
            </a:r>
          </a:p>
          <a:p>
            <a:r>
              <a:rPr lang="en-ZA" dirty="0"/>
              <a:t>Decide on a salary from and do not exceed that when making household expenses</a:t>
            </a:r>
          </a:p>
          <a:p>
            <a:r>
              <a:rPr lang="en-ZA" dirty="0"/>
              <a:t>Set a budget for the business by using the following steps:</a:t>
            </a:r>
          </a:p>
          <a:p>
            <a:pPr lvl="2">
              <a:buFont typeface="+mj-lt"/>
              <a:buAutoNum type="arabicPeriod"/>
            </a:pPr>
            <a:r>
              <a:rPr lang="en-ZA" dirty="0"/>
              <a:t>Keep track of daily income and expenses;</a:t>
            </a:r>
          </a:p>
          <a:p>
            <a:pPr lvl="2">
              <a:buFont typeface="+mj-lt"/>
              <a:buAutoNum type="arabicPeriod"/>
            </a:pPr>
            <a:r>
              <a:rPr lang="en-ZA" dirty="0"/>
              <a:t>Determine sources of income and estimate total income; and</a:t>
            </a:r>
          </a:p>
          <a:p>
            <a:pPr lvl="2">
              <a:buFont typeface="+mj-lt"/>
              <a:buAutoNum type="arabicPeriod"/>
            </a:pPr>
            <a:r>
              <a:rPr lang="en-ZA" dirty="0"/>
              <a:t>Select expenses and estimate their costs.</a:t>
            </a:r>
          </a:p>
          <a:p>
            <a:endParaRPr lang="en-ZA" dirty="0"/>
          </a:p>
        </p:txBody>
      </p:sp>
    </p:spTree>
    <p:extLst>
      <p:ext uri="{BB962C8B-B14F-4D97-AF65-F5344CB8AC3E}">
        <p14:creationId xmlns:p14="http://schemas.microsoft.com/office/powerpoint/2010/main" val="35158793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89188" y="6174630"/>
            <a:ext cx="7315200" cy="566738"/>
          </a:xfrm>
        </p:spPr>
        <p:txBody>
          <a:bodyPr>
            <a:noAutofit/>
          </a:bodyPr>
          <a:lstStyle/>
          <a:p>
            <a:r>
              <a:rPr lang="en-ZA" dirty="0"/>
              <a:t>Example of a seasonal calendar</a:t>
            </a:r>
          </a:p>
        </p:txBody>
      </p:sp>
      <p:pic>
        <p:nvPicPr>
          <p:cNvPr id="8" name="Picture 2" descr="Mozambique Seasonal Calendar">
            <a:extLst>
              <a:ext uri="{FF2B5EF4-FFF2-40B4-BE49-F238E27FC236}">
                <a16:creationId xmlns:a16="http://schemas.microsoft.com/office/drawing/2014/main" id="{E439F7F9-88DA-498E-9CFA-6660A411C1C1}"/>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475" r="-829"/>
          <a:stretch/>
        </p:blipFill>
        <p:spPr bwMode="auto">
          <a:xfrm>
            <a:off x="1349993" y="404664"/>
            <a:ext cx="9492014" cy="516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903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67" y="476672"/>
            <a:ext cx="10286933" cy="940967"/>
          </a:xfrm>
        </p:spPr>
        <p:txBody>
          <a:bodyPr/>
          <a:lstStyle/>
          <a:p>
            <a:r>
              <a:rPr lang="en-ZA" dirty="0"/>
              <a:t>Production costs</a:t>
            </a:r>
          </a:p>
        </p:txBody>
      </p:sp>
      <p:sp>
        <p:nvSpPr>
          <p:cNvPr id="7" name="Content Placeholder 6"/>
          <p:cNvSpPr>
            <a:spLocks noGrp="1"/>
          </p:cNvSpPr>
          <p:nvPr>
            <p:ph sz="half" idx="1"/>
          </p:nvPr>
        </p:nvSpPr>
        <p:spPr>
          <a:xfrm>
            <a:off x="1295400" y="1600200"/>
            <a:ext cx="7680920" cy="4525963"/>
          </a:xfrm>
        </p:spPr>
        <p:txBody>
          <a:bodyPr>
            <a:normAutofit/>
          </a:bodyPr>
          <a:lstStyle/>
          <a:p>
            <a:r>
              <a:rPr lang="en-ZA" dirty="0"/>
              <a:t>Production cost = total of all direct costs</a:t>
            </a:r>
          </a:p>
          <a:p>
            <a:r>
              <a:rPr lang="en-ZA" dirty="0"/>
              <a:t>Direct costs relate to the production process, for example:</a:t>
            </a:r>
          </a:p>
          <a:p>
            <a:pPr lvl="1"/>
            <a:r>
              <a:rPr lang="en-ZA" dirty="0"/>
              <a:t>Costs of the materials needed to produce the product, which may include seed, fertiliser, irrigation water, etc.</a:t>
            </a:r>
          </a:p>
          <a:p>
            <a:pPr lvl="1"/>
            <a:r>
              <a:rPr lang="en-ZA" dirty="0"/>
              <a:t>Labour costs are the total costs involved in paying workers who are directly responsible for the production process, e.g. salaries or wages, payroll taxes and pension fund contributions</a:t>
            </a:r>
          </a:p>
        </p:txBody>
      </p:sp>
      <p:pic>
        <p:nvPicPr>
          <p:cNvPr id="8" name="Picture 2" descr="Image result for direct costs in a farming enterprise">
            <a:extLst>
              <a:ext uri="{FF2B5EF4-FFF2-40B4-BE49-F238E27FC236}">
                <a16:creationId xmlns:a16="http://schemas.microsoft.com/office/drawing/2014/main" id="{A941673E-8DD5-4C9A-8155-17279372AE04}"/>
              </a:ext>
            </a:extLst>
          </p:cNvPr>
          <p:cNvPicPr>
            <a:picLocks noGrp="1" noChangeAspect="1" noChangeArrowheads="1"/>
          </p:cNvPicPr>
          <p:nvPr>
            <p:ph sz="half" idx="13"/>
          </p:nvPr>
        </p:nvPicPr>
        <p:blipFill>
          <a:blip r:embed="rId2">
            <a:extLst>
              <a:ext uri="{28A0092B-C50C-407E-A947-70E740481C1C}">
                <a14:useLocalDpi xmlns:a14="http://schemas.microsoft.com/office/drawing/2010/main" val="0"/>
              </a:ext>
            </a:extLst>
          </a:blip>
          <a:srcRect/>
          <a:stretch>
            <a:fillRect/>
          </a:stretch>
        </p:blipFill>
        <p:spPr bwMode="auto">
          <a:xfrm>
            <a:off x="9264352" y="2374418"/>
            <a:ext cx="2109163" cy="210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6258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67" y="476672"/>
            <a:ext cx="10286933" cy="940967"/>
          </a:xfrm>
        </p:spPr>
        <p:txBody>
          <a:bodyPr/>
          <a:lstStyle/>
          <a:p>
            <a:r>
              <a:rPr lang="en-ZA" dirty="0"/>
              <a:t>Pricing strategies</a:t>
            </a:r>
          </a:p>
        </p:txBody>
      </p:sp>
      <p:sp>
        <p:nvSpPr>
          <p:cNvPr id="6" name="Content Placeholder 5"/>
          <p:cNvSpPr>
            <a:spLocks noGrp="1"/>
          </p:cNvSpPr>
          <p:nvPr>
            <p:ph idx="1"/>
          </p:nvPr>
        </p:nvSpPr>
        <p:spPr>
          <a:xfrm>
            <a:off x="1295467" y="1600201"/>
            <a:ext cx="10286933" cy="4349080"/>
          </a:xfrm>
        </p:spPr>
        <p:txBody>
          <a:bodyPr anchor="ctr">
            <a:normAutofit/>
          </a:bodyPr>
          <a:lstStyle/>
          <a:p>
            <a:r>
              <a:rPr lang="en-ZA" dirty="0"/>
              <a:t>Cost-based pricing</a:t>
            </a:r>
          </a:p>
          <a:p>
            <a:pPr lvl="1"/>
            <a:r>
              <a:rPr lang="en-ZA" dirty="0"/>
              <a:t>Product price includes the operating, manufacturing or production costs;</a:t>
            </a:r>
          </a:p>
          <a:p>
            <a:r>
              <a:rPr lang="en-ZA" dirty="0"/>
              <a:t>Value-based pricing</a:t>
            </a:r>
          </a:p>
          <a:p>
            <a:pPr lvl="1"/>
            <a:r>
              <a:rPr lang="en-ZA" dirty="0"/>
              <a:t>Based on the customers’ perception of the value of the product and involves customer preferences, convenience, product quality and benefits; and</a:t>
            </a:r>
          </a:p>
          <a:p>
            <a:r>
              <a:rPr lang="en-ZA" dirty="0"/>
              <a:t>Competition-based pricing</a:t>
            </a:r>
          </a:p>
          <a:p>
            <a:pPr lvl="1"/>
            <a:r>
              <a:rPr lang="en-ZA" dirty="0"/>
              <a:t>Product price is based on what existing and emerging competitors are doing</a:t>
            </a:r>
          </a:p>
        </p:txBody>
      </p:sp>
    </p:spTree>
    <p:extLst>
      <p:ext uri="{BB962C8B-B14F-4D97-AF65-F5344CB8AC3E}">
        <p14:creationId xmlns:p14="http://schemas.microsoft.com/office/powerpoint/2010/main" val="14341164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Steps in sales forecast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4488141"/>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93045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Risks in agri-enterprises</a:t>
            </a:r>
          </a:p>
        </p:txBody>
      </p:sp>
      <p:sp>
        <p:nvSpPr>
          <p:cNvPr id="3" name="Content Placeholder 2"/>
          <p:cNvSpPr>
            <a:spLocks noGrp="1"/>
          </p:cNvSpPr>
          <p:nvPr>
            <p:ph idx="1"/>
          </p:nvPr>
        </p:nvSpPr>
        <p:spPr>
          <a:xfrm>
            <a:off x="1295467" y="1600201"/>
            <a:ext cx="10286933" cy="4349080"/>
          </a:xfrm>
        </p:spPr>
        <p:txBody>
          <a:bodyPr/>
          <a:lstStyle/>
          <a:p>
            <a:r>
              <a:rPr lang="en-ZA" dirty="0"/>
              <a:t>Categories of risk</a:t>
            </a:r>
          </a:p>
          <a:p>
            <a:r>
              <a:rPr lang="en-ZA" dirty="0"/>
              <a:t>Production risks</a:t>
            </a:r>
          </a:p>
          <a:p>
            <a:r>
              <a:rPr lang="en-ZA" dirty="0"/>
              <a:t>Financial risks</a:t>
            </a:r>
          </a:p>
          <a:p>
            <a:r>
              <a:rPr lang="en-ZA" dirty="0"/>
              <a:t>Market-related risks</a:t>
            </a:r>
          </a:p>
          <a:p>
            <a:r>
              <a:rPr lang="en-ZA" dirty="0"/>
              <a:t>Institutional risks</a:t>
            </a:r>
          </a:p>
          <a:p>
            <a:endParaRPr lang="en-ZA" dirty="0"/>
          </a:p>
        </p:txBody>
      </p:sp>
    </p:spTree>
    <p:extLst>
      <p:ext uri="{BB962C8B-B14F-4D97-AF65-F5344CB8AC3E}">
        <p14:creationId xmlns:p14="http://schemas.microsoft.com/office/powerpoint/2010/main" val="40269706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a:spLocks noGrp="1"/>
          </p:cNvSpPr>
          <p:nvPr>
            <p:ph type="title"/>
          </p:nvPr>
        </p:nvSpPr>
        <p:spPr>
          <a:xfrm>
            <a:off x="1295467" y="476672"/>
            <a:ext cx="10286933" cy="940967"/>
          </a:xfrm>
        </p:spPr>
        <p:txBody>
          <a:bodyPr>
            <a:normAutofit fontScale="90000"/>
          </a:bodyPr>
          <a:lstStyle/>
          <a:p>
            <a:r>
              <a:rPr lang="en-ZA" dirty="0"/>
              <a:t>Agricultural risk management: a new way of thinking</a:t>
            </a:r>
          </a:p>
        </p:txBody>
      </p:sp>
      <p:pic>
        <p:nvPicPr>
          <p:cNvPr id="3" name="o80PfIGYVvI"/>
          <p:cNvPicPr>
            <a:picLocks noGrp="1" noRot="1" noChangeAspect="1"/>
          </p:cNvPicPr>
          <p:nvPr>
            <p:ph idx="1"/>
            <a:videoFile r:link="rId1"/>
          </p:nvPr>
        </p:nvPicPr>
        <p:blipFill>
          <a:blip r:embed="rId3"/>
          <a:stretch>
            <a:fillRect/>
          </a:stretch>
        </p:blipFill>
        <p:spPr>
          <a:xfrm>
            <a:off x="4152900" y="1714500"/>
            <a:ext cx="4572000" cy="3429000"/>
          </a:xfrm>
        </p:spPr>
      </p:pic>
      <p:sp>
        <p:nvSpPr>
          <p:cNvPr id="9" name="Text Placeholder 11"/>
          <p:cNvSpPr txBox="1">
            <a:spLocks/>
          </p:cNvSpPr>
          <p:nvPr/>
        </p:nvSpPr>
        <p:spPr>
          <a:xfrm>
            <a:off x="1703512" y="5391290"/>
            <a:ext cx="9878887" cy="1278070"/>
          </a:xfrm>
          <a:prstGeom prst="rect">
            <a:avLst/>
          </a:prstGeom>
        </p:spPr>
        <p:txBody>
          <a:bodyPr>
            <a:normAutofit fontScale="77500" lnSpcReduction="20000"/>
          </a:bodyPr>
          <a:lstStyle>
            <a:lvl1pPr marL="0" indent="-457200" algn="l" defTabSz="914303" rtl="0" eaLnBrk="1" latinLnBrk="0" hangingPunct="1">
              <a:spcBef>
                <a:spcPct val="20000"/>
              </a:spcBef>
              <a:buClr>
                <a:schemeClr val="accent2"/>
              </a:buClr>
              <a:buFont typeface="Wingdings" pitchFamily="2" charset="2"/>
              <a:buChar char="§"/>
              <a:defRPr sz="2800" kern="1200">
                <a:solidFill>
                  <a:schemeClr val="tx1">
                    <a:lumMod val="90000"/>
                    <a:lumOff val="10000"/>
                  </a:schemeClr>
                </a:solidFill>
                <a:latin typeface="+mn-lt"/>
                <a:ea typeface="+mn-ea"/>
                <a:cs typeface="+mn-cs"/>
              </a:defRPr>
            </a:lvl1pPr>
            <a:lvl2pPr marL="0" indent="-457200" algn="l" defTabSz="914303" rtl="0" eaLnBrk="1" latinLnBrk="0" hangingPunct="1">
              <a:spcBef>
                <a:spcPct val="20000"/>
              </a:spcBef>
              <a:buClr>
                <a:schemeClr val="accent1"/>
              </a:buClr>
              <a:buFont typeface="Arial" pitchFamily="34" charset="0"/>
              <a:buChar char="•"/>
              <a:defRPr sz="2200" kern="1200">
                <a:solidFill>
                  <a:schemeClr val="tx1">
                    <a:lumMod val="90000"/>
                    <a:lumOff val="10000"/>
                  </a:schemeClr>
                </a:solidFill>
                <a:latin typeface="+mn-lt"/>
                <a:ea typeface="+mn-ea"/>
                <a:cs typeface="+mn-cs"/>
              </a:defRPr>
            </a:lvl2pPr>
            <a:lvl3pPr marL="0" indent="-457200" algn="just" defTabSz="914303" rtl="0" eaLnBrk="1" latinLnBrk="0" hangingPunct="1">
              <a:spcBef>
                <a:spcPct val="20000"/>
              </a:spcBef>
              <a:buFont typeface="Arial" pitchFamily="34" charset="0"/>
              <a:buChar char="•"/>
              <a:defRPr sz="2400" kern="1200">
                <a:solidFill>
                  <a:schemeClr val="tx1">
                    <a:lumMod val="90000"/>
                    <a:lumOff val="10000"/>
                  </a:schemeClr>
                </a:solidFill>
                <a:latin typeface="+mn-lt"/>
                <a:ea typeface="+mn-ea"/>
                <a:cs typeface="+mn-cs"/>
              </a:defRPr>
            </a:lvl3pPr>
            <a:lvl4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4pPr>
            <a:lvl5pPr marL="0" indent="-457200" algn="just" defTabSz="914303" rtl="0" eaLnBrk="1" latinLnBrk="0" hangingPunct="1">
              <a:spcBef>
                <a:spcPct val="20000"/>
              </a:spcBef>
              <a:buFont typeface="Arial" pitchFamily="34" charset="0"/>
              <a:buChar char="»"/>
              <a:defRPr sz="2000" kern="1200">
                <a:solidFill>
                  <a:schemeClr val="tx1">
                    <a:lumMod val="90000"/>
                    <a:lumOff val="10000"/>
                  </a:schemeClr>
                </a:solidFill>
                <a:latin typeface="+mn-lt"/>
                <a:ea typeface="+mn-ea"/>
                <a:cs typeface="+mn-cs"/>
              </a:defRPr>
            </a:lvl5pPr>
            <a:lvl6pPr marL="2514332"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83"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3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84" indent="-228575" algn="l" defTabSz="91430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buNone/>
            </a:pPr>
            <a:r>
              <a:rPr lang="en-ZA" dirty="0"/>
              <a:t>The Platform for Agricultural Risk Management (PARM) presents a short animated awareness video to explain how agricultural risk management (ARM) can significantly contribute to improving the resilience of vulnerable rural households by increasing their capacity to absorb and adapt to risks.</a:t>
            </a:r>
          </a:p>
        </p:txBody>
      </p:sp>
    </p:spTree>
    <p:extLst>
      <p:ext uri="{BB962C8B-B14F-4D97-AF65-F5344CB8AC3E}">
        <p14:creationId xmlns:p14="http://schemas.microsoft.com/office/powerpoint/2010/main" val="2877140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Ansoff matrix in risk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2102424"/>
              </p:ext>
            </p:extLst>
          </p:nvPr>
        </p:nvGraphicFramePr>
        <p:xfrm>
          <a:off x="1295400" y="1600200"/>
          <a:ext cx="10287000" cy="2476872"/>
        </p:xfrm>
        <a:graphic>
          <a:graphicData uri="http://schemas.openxmlformats.org/drawingml/2006/table">
            <a:tbl>
              <a:tblPr firstRow="1" bandRow="1">
                <a:tableStyleId>{5C22544A-7EE6-4342-B048-85BDC9FD1C3A}</a:tableStyleId>
              </a:tblPr>
              <a:tblGrid>
                <a:gridCol w="2208312">
                  <a:extLst>
                    <a:ext uri="{9D8B030D-6E8A-4147-A177-3AD203B41FA5}">
                      <a16:colId xmlns:a16="http://schemas.microsoft.com/office/drawing/2014/main" val="20000"/>
                    </a:ext>
                  </a:extLst>
                </a:gridCol>
                <a:gridCol w="4039344">
                  <a:extLst>
                    <a:ext uri="{9D8B030D-6E8A-4147-A177-3AD203B41FA5}">
                      <a16:colId xmlns:a16="http://schemas.microsoft.com/office/drawing/2014/main" val="20001"/>
                    </a:ext>
                  </a:extLst>
                </a:gridCol>
                <a:gridCol w="4039344">
                  <a:extLst>
                    <a:ext uri="{9D8B030D-6E8A-4147-A177-3AD203B41FA5}">
                      <a16:colId xmlns:a16="http://schemas.microsoft.com/office/drawing/2014/main" val="20002"/>
                    </a:ext>
                  </a:extLst>
                </a:gridCol>
              </a:tblGrid>
              <a:tr h="906863">
                <a:tc>
                  <a:txBody>
                    <a:bodyPr/>
                    <a:lstStyle/>
                    <a:p>
                      <a:endParaRPr lang="en-ZA" dirty="0"/>
                    </a:p>
                  </a:txBody>
                  <a:tcPr/>
                </a:tc>
                <a:tc>
                  <a:txBody>
                    <a:bodyPr/>
                    <a:lstStyle/>
                    <a:p>
                      <a:r>
                        <a:rPr lang="en-ZA" dirty="0"/>
                        <a:t>Existing product</a:t>
                      </a:r>
                    </a:p>
                  </a:txBody>
                  <a:tcPr anchor="ctr"/>
                </a:tc>
                <a:tc>
                  <a:txBody>
                    <a:bodyPr/>
                    <a:lstStyle/>
                    <a:p>
                      <a:r>
                        <a:rPr lang="en-ZA" dirty="0"/>
                        <a:t>New product</a:t>
                      </a:r>
                    </a:p>
                  </a:txBody>
                  <a:tcPr anchor="ctr"/>
                </a:tc>
                <a:extLst>
                  <a:ext uri="{0D108BD9-81ED-4DB2-BD59-A6C34878D82A}">
                    <a16:rowId xmlns:a16="http://schemas.microsoft.com/office/drawing/2014/main" val="10000"/>
                  </a:ext>
                </a:extLst>
              </a:tr>
              <a:tr h="776504">
                <a:tc>
                  <a:txBody>
                    <a:bodyPr/>
                    <a:lstStyle/>
                    <a:p>
                      <a:r>
                        <a:rPr lang="en-ZA" b="1" dirty="0"/>
                        <a:t>Existing</a:t>
                      </a:r>
                      <a:r>
                        <a:rPr lang="en-ZA" b="1" baseline="0" dirty="0"/>
                        <a:t> market</a:t>
                      </a:r>
                      <a:endParaRPr lang="en-ZA" b="1" dirty="0"/>
                    </a:p>
                  </a:txBody>
                  <a:tcPr/>
                </a:tc>
                <a:tc>
                  <a:txBody>
                    <a:bodyPr/>
                    <a:lstStyle/>
                    <a:p>
                      <a:r>
                        <a:rPr lang="en-ZA" dirty="0"/>
                        <a:t>1. Market penetration</a:t>
                      </a:r>
                    </a:p>
                  </a:txBody>
                  <a:tcPr/>
                </a:tc>
                <a:tc>
                  <a:txBody>
                    <a:bodyPr/>
                    <a:lstStyle/>
                    <a:p>
                      <a:r>
                        <a:rPr lang="en-ZA" dirty="0"/>
                        <a:t>3. New product</a:t>
                      </a:r>
                    </a:p>
                  </a:txBody>
                  <a:tcPr/>
                </a:tc>
                <a:extLst>
                  <a:ext uri="{0D108BD9-81ED-4DB2-BD59-A6C34878D82A}">
                    <a16:rowId xmlns:a16="http://schemas.microsoft.com/office/drawing/2014/main" val="10001"/>
                  </a:ext>
                </a:extLst>
              </a:tr>
              <a:tr h="793505">
                <a:tc>
                  <a:txBody>
                    <a:bodyPr/>
                    <a:lstStyle/>
                    <a:p>
                      <a:r>
                        <a:rPr lang="en-ZA" b="1" dirty="0"/>
                        <a:t>New market</a:t>
                      </a:r>
                    </a:p>
                  </a:txBody>
                  <a:tcPr/>
                </a:tc>
                <a:tc>
                  <a:txBody>
                    <a:bodyPr/>
                    <a:lstStyle/>
                    <a:p>
                      <a:r>
                        <a:rPr lang="en-ZA" dirty="0"/>
                        <a:t>2. Market development</a:t>
                      </a:r>
                    </a:p>
                  </a:txBody>
                  <a:tcPr/>
                </a:tc>
                <a:tc>
                  <a:txBody>
                    <a:bodyPr/>
                    <a:lstStyle/>
                    <a:p>
                      <a:r>
                        <a:rPr lang="en-ZA" dirty="0"/>
                        <a:t>4. Diversification</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9810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Risk management: steps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6664916"/>
              </p:ext>
            </p:extLst>
          </p:nvPr>
        </p:nvGraphicFramePr>
        <p:xfrm>
          <a:off x="1295400" y="1600200"/>
          <a:ext cx="10287000" cy="4277074"/>
        </p:xfrm>
        <a:graphic>
          <a:graphicData uri="http://schemas.openxmlformats.org/drawingml/2006/table">
            <a:tbl>
              <a:tblPr bandRow="1">
                <a:tableStyleId>{21E4AEA4-8DFA-4A89-87EB-49C32662AFE0}</a:tableStyleId>
              </a:tblPr>
              <a:tblGrid>
                <a:gridCol w="1272208">
                  <a:extLst>
                    <a:ext uri="{9D8B030D-6E8A-4147-A177-3AD203B41FA5}">
                      <a16:colId xmlns:a16="http://schemas.microsoft.com/office/drawing/2014/main" val="20000"/>
                    </a:ext>
                  </a:extLst>
                </a:gridCol>
                <a:gridCol w="9014792">
                  <a:extLst>
                    <a:ext uri="{9D8B030D-6E8A-4147-A177-3AD203B41FA5}">
                      <a16:colId xmlns:a16="http://schemas.microsoft.com/office/drawing/2014/main" val="20001"/>
                    </a:ext>
                  </a:extLst>
                </a:gridCol>
              </a:tblGrid>
              <a:tr h="1035502">
                <a:tc>
                  <a:txBody>
                    <a:bodyPr/>
                    <a:lstStyle/>
                    <a:p>
                      <a:r>
                        <a:rPr lang="en-ZA" sz="2000" b="1" dirty="0">
                          <a:solidFill>
                            <a:schemeClr val="tx1"/>
                          </a:solidFill>
                        </a:rPr>
                        <a:t>Step 1:</a:t>
                      </a:r>
                    </a:p>
                  </a:txBody>
                  <a:tcPr anchor="ctr"/>
                </a:tc>
                <a:tc>
                  <a:txBody>
                    <a:bodyPr/>
                    <a:lstStyle/>
                    <a:p>
                      <a:r>
                        <a:rPr lang="en-ZA" sz="2000" b="0" kern="1200" dirty="0">
                          <a:solidFill>
                            <a:schemeClr val="tx1"/>
                          </a:solidFill>
                          <a:effectLst/>
                        </a:rPr>
                        <a:t>Identify possible sources of risk, such as environmental factors, unstable market conditions and price changes.</a:t>
                      </a:r>
                      <a:endParaRPr lang="en-ZA" sz="2000" b="0" dirty="0">
                        <a:solidFill>
                          <a:schemeClr val="tx1"/>
                        </a:solidFill>
                      </a:endParaRPr>
                    </a:p>
                  </a:txBody>
                  <a:tcPr anchor="ctr"/>
                </a:tc>
                <a:extLst>
                  <a:ext uri="{0D108BD9-81ED-4DB2-BD59-A6C34878D82A}">
                    <a16:rowId xmlns:a16="http://schemas.microsoft.com/office/drawing/2014/main" val="10000"/>
                  </a:ext>
                </a:extLst>
              </a:tr>
              <a:tr h="1035502">
                <a:tc>
                  <a:txBody>
                    <a:bodyPr/>
                    <a:lstStyle/>
                    <a:p>
                      <a:r>
                        <a:rPr lang="en-ZA" sz="2000" b="1" dirty="0">
                          <a:solidFill>
                            <a:schemeClr val="tx1"/>
                          </a:solidFill>
                        </a:rPr>
                        <a:t>Step 2:</a:t>
                      </a:r>
                    </a:p>
                  </a:txBody>
                  <a:tcPr anchor="ctr"/>
                </a:tc>
                <a:tc>
                  <a:txBody>
                    <a:bodyPr/>
                    <a:lstStyle/>
                    <a:p>
                      <a:r>
                        <a:rPr lang="en-ZA" sz="2000" b="0" kern="1200" dirty="0">
                          <a:solidFill>
                            <a:schemeClr val="tx1"/>
                          </a:solidFill>
                          <a:effectLst/>
                        </a:rPr>
                        <a:t>Identify possible outcomes resulting from the sources of risk, including low production and low income periods in the production cycle.</a:t>
                      </a:r>
                      <a:endParaRPr lang="en-ZA" sz="2000" b="0" dirty="0">
                        <a:solidFill>
                          <a:schemeClr val="tx1"/>
                        </a:solidFill>
                      </a:endParaRPr>
                    </a:p>
                  </a:txBody>
                  <a:tcPr anchor="ctr"/>
                </a:tc>
                <a:extLst>
                  <a:ext uri="{0D108BD9-81ED-4DB2-BD59-A6C34878D82A}">
                    <a16:rowId xmlns:a16="http://schemas.microsoft.com/office/drawing/2014/main" val="10001"/>
                  </a:ext>
                </a:extLst>
              </a:tr>
              <a:tr h="585284">
                <a:tc>
                  <a:txBody>
                    <a:bodyPr/>
                    <a:lstStyle/>
                    <a:p>
                      <a:r>
                        <a:rPr lang="en-ZA" sz="2000" b="1" dirty="0">
                          <a:solidFill>
                            <a:schemeClr val="tx1"/>
                          </a:solidFill>
                        </a:rPr>
                        <a:t>Step</a:t>
                      </a:r>
                      <a:r>
                        <a:rPr lang="en-ZA" sz="2000" b="1" baseline="0" dirty="0">
                          <a:solidFill>
                            <a:schemeClr val="tx1"/>
                          </a:solidFill>
                        </a:rPr>
                        <a:t> 3:</a:t>
                      </a:r>
                      <a:endParaRPr lang="en-ZA" sz="2000" b="1" dirty="0">
                        <a:solidFill>
                          <a:schemeClr val="tx1"/>
                        </a:solidFill>
                      </a:endParaRPr>
                    </a:p>
                  </a:txBody>
                  <a:tcPr anchor="ctr"/>
                </a:tc>
                <a:tc>
                  <a:txBody>
                    <a:bodyPr/>
                    <a:lstStyle/>
                    <a:p>
                      <a:r>
                        <a:rPr lang="en-ZA" sz="2000" b="0" kern="1200" dirty="0">
                          <a:solidFill>
                            <a:schemeClr val="tx1"/>
                          </a:solidFill>
                          <a:effectLst/>
                        </a:rPr>
                        <a:t>Decide on alternative strategies.</a:t>
                      </a:r>
                      <a:endParaRPr lang="en-ZA" sz="2000" b="0" dirty="0">
                        <a:solidFill>
                          <a:schemeClr val="tx1"/>
                        </a:solidFill>
                      </a:endParaRPr>
                    </a:p>
                  </a:txBody>
                  <a:tcPr anchor="ctr"/>
                </a:tc>
                <a:extLst>
                  <a:ext uri="{0D108BD9-81ED-4DB2-BD59-A6C34878D82A}">
                    <a16:rowId xmlns:a16="http://schemas.microsoft.com/office/drawing/2014/main" val="10002"/>
                  </a:ext>
                </a:extLst>
              </a:tr>
              <a:tr h="585284">
                <a:tc>
                  <a:txBody>
                    <a:bodyPr/>
                    <a:lstStyle/>
                    <a:p>
                      <a:r>
                        <a:rPr lang="en-ZA" sz="2000" b="1" dirty="0">
                          <a:solidFill>
                            <a:schemeClr val="tx1"/>
                          </a:solidFill>
                        </a:rPr>
                        <a:t>Step 4</a:t>
                      </a:r>
                    </a:p>
                  </a:txBody>
                  <a:tcPr anchor="ctr"/>
                </a:tc>
                <a:tc>
                  <a:txBody>
                    <a:bodyPr/>
                    <a:lstStyle/>
                    <a:p>
                      <a:r>
                        <a:rPr lang="en-ZA" sz="2000" b="0" kern="1200" dirty="0">
                          <a:solidFill>
                            <a:schemeClr val="tx1"/>
                          </a:solidFill>
                          <a:effectLst/>
                        </a:rPr>
                        <a:t>Assess the consequences of each possible outcome of each strategy.</a:t>
                      </a:r>
                      <a:endParaRPr lang="en-ZA" sz="2000" b="0" dirty="0">
                        <a:solidFill>
                          <a:schemeClr val="tx1"/>
                        </a:solidFill>
                      </a:endParaRPr>
                    </a:p>
                  </a:txBody>
                  <a:tcPr anchor="ctr"/>
                </a:tc>
                <a:extLst>
                  <a:ext uri="{0D108BD9-81ED-4DB2-BD59-A6C34878D82A}">
                    <a16:rowId xmlns:a16="http://schemas.microsoft.com/office/drawing/2014/main" val="10003"/>
                  </a:ext>
                </a:extLst>
              </a:tr>
              <a:tr h="1035502">
                <a:tc>
                  <a:txBody>
                    <a:bodyPr/>
                    <a:lstStyle/>
                    <a:p>
                      <a:r>
                        <a:rPr lang="en-ZA" sz="2000" b="1" dirty="0">
                          <a:solidFill>
                            <a:schemeClr val="tx1"/>
                          </a:solidFill>
                        </a:rPr>
                        <a:t>Step 5:</a:t>
                      </a:r>
                    </a:p>
                  </a:txBody>
                  <a:tcPr anchor="ctr"/>
                </a:tc>
                <a:tc>
                  <a:txBody>
                    <a:bodyPr/>
                    <a:lstStyle/>
                    <a:p>
                      <a:r>
                        <a:rPr lang="en-ZA" sz="2000" b="0" kern="1200" dirty="0">
                          <a:solidFill>
                            <a:schemeClr val="tx1"/>
                          </a:solidFill>
                          <a:effectLst/>
                        </a:rPr>
                        <a:t>Evaluate the results between the cost of risk and the gains that can be made</a:t>
                      </a:r>
                      <a:endParaRPr lang="en-ZA" sz="2000" b="0" dirty="0">
                        <a:solidFill>
                          <a:schemeClr val="tx1"/>
                        </a:solidFill>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7069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Autofit/>
          </a:bodyPr>
          <a:lstStyle/>
          <a:p>
            <a:r>
              <a:rPr lang="en-ZA" dirty="0"/>
              <a:t>Benefits of pluralistic extension</a:t>
            </a:r>
          </a:p>
        </p:txBody>
      </p:sp>
      <p:sp>
        <p:nvSpPr>
          <p:cNvPr id="3" name="Content Placeholder 2"/>
          <p:cNvSpPr>
            <a:spLocks noGrp="1"/>
          </p:cNvSpPr>
          <p:nvPr>
            <p:ph idx="1"/>
          </p:nvPr>
        </p:nvSpPr>
        <p:spPr>
          <a:xfrm>
            <a:off x="1295467" y="1600201"/>
            <a:ext cx="10286933" cy="4349080"/>
          </a:xfrm>
        </p:spPr>
        <p:txBody>
          <a:bodyPr>
            <a:normAutofit fontScale="85000" lnSpcReduction="10000"/>
          </a:bodyPr>
          <a:lstStyle/>
          <a:p>
            <a:r>
              <a:rPr lang="en-ZA" dirty="0"/>
              <a:t>Addresses the need for specific extension services for specific contexts, economic enterprises, livelihood operations and for different farmer categories</a:t>
            </a:r>
          </a:p>
          <a:p>
            <a:r>
              <a:rPr lang="en-ZA" dirty="0"/>
              <a:t>Addresses the wide variety of demands, while making better use of the variety of service providers available</a:t>
            </a:r>
          </a:p>
          <a:p>
            <a:r>
              <a:rPr lang="en-ZA" dirty="0"/>
              <a:t>Develops better services through cooperation between community-based, public and private sector actors</a:t>
            </a:r>
          </a:p>
          <a:p>
            <a:r>
              <a:rPr lang="en-ZA" dirty="0"/>
              <a:t>Shifts the coordination and accountability between extension services and other service providers to the level of the farmers, farmer groups and organisations</a:t>
            </a:r>
          </a:p>
          <a:p>
            <a:r>
              <a:rPr lang="en-ZA" dirty="0"/>
              <a:t>Provides a system in which the quality and content of extension services are more responsive to the needs and priorities of farmers</a:t>
            </a:r>
          </a:p>
        </p:txBody>
      </p:sp>
    </p:spTree>
    <p:extLst>
      <p:ext uri="{BB962C8B-B14F-4D97-AF65-F5344CB8AC3E}">
        <p14:creationId xmlns:p14="http://schemas.microsoft.com/office/powerpoint/2010/main" val="39686748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9FC3B90-1C2A-46B7-9A63-B80C9EA6B55A}"/>
              </a:ext>
            </a:extLst>
          </p:cNvPr>
          <p:cNvSpPr>
            <a:spLocks noGrp="1"/>
          </p:cNvSpPr>
          <p:nvPr>
            <p:ph type="title"/>
          </p:nvPr>
        </p:nvSpPr>
        <p:spPr/>
        <p:txBody>
          <a:bodyPr/>
          <a:lstStyle/>
          <a:p>
            <a:r>
              <a:rPr lang="en-ZA" dirty="0"/>
              <a:t>Risk management for farmers in agriculture</a:t>
            </a:r>
          </a:p>
        </p:txBody>
      </p:sp>
      <p:sp>
        <p:nvSpPr>
          <p:cNvPr id="13" name="Text Placeholder 12">
            <a:extLst>
              <a:ext uri="{FF2B5EF4-FFF2-40B4-BE49-F238E27FC236}">
                <a16:creationId xmlns:a16="http://schemas.microsoft.com/office/drawing/2014/main" id="{27C274BE-DB73-48E3-B9C7-ACE86CFF7FAA}"/>
              </a:ext>
            </a:extLst>
          </p:cNvPr>
          <p:cNvSpPr>
            <a:spLocks noGrp="1"/>
          </p:cNvSpPr>
          <p:nvPr>
            <p:ph type="body" sz="half" idx="2"/>
          </p:nvPr>
        </p:nvSpPr>
        <p:spPr/>
        <p:txBody>
          <a:bodyPr/>
          <a:lstStyle/>
          <a:p>
            <a:endParaRPr lang="en-ZA" dirty="0"/>
          </a:p>
          <a:p>
            <a:r>
              <a:rPr lang="en-ZA" dirty="0"/>
              <a:t>This video shows the types of risks associated with farming and what the farmer and organisations can do to manage and minimise the risks involved.</a:t>
            </a:r>
          </a:p>
          <a:p>
            <a:endParaRPr lang="en-ZA" dirty="0"/>
          </a:p>
          <a:p>
            <a:r>
              <a:rPr lang="en-ZA" dirty="0"/>
              <a:t>https://www.youtube.com/watch?v=buUGDnXIyGE</a:t>
            </a:r>
          </a:p>
          <a:p>
            <a:endParaRPr lang="en-ZA" dirty="0"/>
          </a:p>
        </p:txBody>
      </p:sp>
      <p:pic>
        <p:nvPicPr>
          <p:cNvPr id="14" name="buUGDnXIyGE">
            <a:extLst>
              <a:ext uri="{FF2B5EF4-FFF2-40B4-BE49-F238E27FC236}">
                <a16:creationId xmlns:a16="http://schemas.microsoft.com/office/drawing/2014/main" id="{F3FC0FDD-533C-4867-B10B-4B2A5BD16C4F}"/>
              </a:ext>
            </a:extLst>
          </p:cNvPr>
          <p:cNvPicPr>
            <a:picLocks noGrp="1" noRot="1" noChangeAspect="1"/>
          </p:cNvPicPr>
          <p:nvPr>
            <p:ph idx="1"/>
            <a:videoFile r:link="rId1"/>
          </p:nvPr>
        </p:nvPicPr>
        <p:blipFill>
          <a:blip r:embed="rId3"/>
          <a:stretch>
            <a:fillRect/>
          </a:stretch>
        </p:blipFill>
        <p:spPr>
          <a:xfrm>
            <a:off x="5976937" y="1485106"/>
            <a:ext cx="4572000" cy="3429000"/>
          </a:xfrm>
          <a:prstGeom prst="rect">
            <a:avLst/>
          </a:prstGeom>
        </p:spPr>
      </p:pic>
    </p:spTree>
    <p:extLst>
      <p:ext uri="{BB962C8B-B14F-4D97-AF65-F5344CB8AC3E}">
        <p14:creationId xmlns:p14="http://schemas.microsoft.com/office/powerpoint/2010/main" val="36979656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67" y="4406902"/>
            <a:ext cx="10030819" cy="1362075"/>
          </a:xfrm>
        </p:spPr>
        <p:txBody>
          <a:bodyPr>
            <a:normAutofit/>
          </a:bodyPr>
          <a:lstStyle/>
          <a:p>
            <a:r>
              <a:rPr lang="en-ZA" dirty="0"/>
              <a:t>Record keeping</a:t>
            </a:r>
          </a:p>
        </p:txBody>
      </p:sp>
      <p:sp>
        <p:nvSpPr>
          <p:cNvPr id="5" name="Text Placeholder 4"/>
          <p:cNvSpPr>
            <a:spLocks noGrp="1"/>
          </p:cNvSpPr>
          <p:nvPr>
            <p:ph type="body" idx="1"/>
          </p:nvPr>
        </p:nvSpPr>
        <p:spPr>
          <a:xfrm>
            <a:off x="1295467" y="2906713"/>
            <a:ext cx="10030819" cy="1500187"/>
          </a:xfrm>
        </p:spPr>
        <p:txBody>
          <a:bodyPr>
            <a:normAutofit/>
          </a:bodyPr>
          <a:lstStyle/>
          <a:p>
            <a:r>
              <a:rPr lang="en-ZA" dirty="0"/>
              <a:t>Study unit 5</a:t>
            </a:r>
          </a:p>
        </p:txBody>
      </p:sp>
    </p:spTree>
    <p:extLst>
      <p:ext uri="{BB962C8B-B14F-4D97-AF65-F5344CB8AC3E}">
        <p14:creationId xmlns:p14="http://schemas.microsoft.com/office/powerpoint/2010/main" val="1140163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67" y="476672"/>
            <a:ext cx="10286933" cy="940967"/>
          </a:xfrm>
        </p:spPr>
        <p:txBody>
          <a:bodyPr/>
          <a:lstStyle/>
          <a:p>
            <a:r>
              <a:rPr lang="en-ZA" dirty="0"/>
              <a:t>Overview</a:t>
            </a:r>
          </a:p>
        </p:txBody>
      </p:sp>
      <p:sp>
        <p:nvSpPr>
          <p:cNvPr id="5" name="Content Placeholder 4"/>
          <p:cNvSpPr>
            <a:spLocks noGrp="1"/>
          </p:cNvSpPr>
          <p:nvPr>
            <p:ph idx="1"/>
          </p:nvPr>
        </p:nvSpPr>
        <p:spPr>
          <a:xfrm>
            <a:off x="1295467" y="1600201"/>
            <a:ext cx="10286933" cy="4349080"/>
          </a:xfrm>
        </p:spPr>
        <p:txBody>
          <a:bodyPr/>
          <a:lstStyle/>
          <a:p>
            <a:pPr marL="0" indent="0">
              <a:buNone/>
            </a:pPr>
            <a:r>
              <a:rPr lang="en-ZA" dirty="0"/>
              <a:t>Study unit 5 is about:</a:t>
            </a:r>
          </a:p>
          <a:p>
            <a:r>
              <a:rPr lang="en-ZA" dirty="0"/>
              <a:t>Record keeping methods for:</a:t>
            </a:r>
          </a:p>
          <a:p>
            <a:pPr lvl="1"/>
            <a:r>
              <a:rPr lang="en-ZA" dirty="0"/>
              <a:t>Operations record keeping</a:t>
            </a:r>
          </a:p>
          <a:p>
            <a:pPr lvl="1"/>
            <a:r>
              <a:rPr lang="en-ZA" dirty="0"/>
              <a:t>Financial record keeping</a:t>
            </a:r>
          </a:p>
        </p:txBody>
      </p:sp>
    </p:spTree>
    <p:extLst>
      <p:ext uri="{BB962C8B-B14F-4D97-AF65-F5344CB8AC3E}">
        <p14:creationId xmlns:p14="http://schemas.microsoft.com/office/powerpoint/2010/main" val="33849522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Production records</a:t>
            </a:r>
          </a:p>
        </p:txBody>
      </p:sp>
      <p:sp>
        <p:nvSpPr>
          <p:cNvPr id="3" name="Content Placeholder 2"/>
          <p:cNvSpPr>
            <a:spLocks noGrp="1"/>
          </p:cNvSpPr>
          <p:nvPr>
            <p:ph idx="1"/>
          </p:nvPr>
        </p:nvSpPr>
        <p:spPr>
          <a:xfrm>
            <a:off x="1295467" y="1600201"/>
            <a:ext cx="10286933" cy="4349080"/>
          </a:xfrm>
        </p:spPr>
        <p:txBody>
          <a:bodyPr>
            <a:normAutofit fontScale="92500"/>
          </a:bodyPr>
          <a:lstStyle/>
          <a:p>
            <a:r>
              <a:rPr lang="en-ZA" dirty="0"/>
              <a:t>Soil conditioning record, including results of regular soil checks</a:t>
            </a:r>
          </a:p>
          <a:p>
            <a:r>
              <a:rPr lang="en-ZA" dirty="0"/>
              <a:t>Seed-starting record, including recording of seed sources</a:t>
            </a:r>
          </a:p>
          <a:p>
            <a:r>
              <a:rPr lang="en-ZA" dirty="0"/>
              <a:t>Planting record, which records the plot location and planting date</a:t>
            </a:r>
          </a:p>
          <a:p>
            <a:r>
              <a:rPr lang="en-ZA" dirty="0"/>
              <a:t>Harvesting scheduling record, which gives information on:</a:t>
            </a:r>
          </a:p>
          <a:p>
            <a:pPr lvl="1"/>
            <a:r>
              <a:rPr lang="en-ZA" dirty="0"/>
              <a:t>Crops and varieties harvested</a:t>
            </a:r>
          </a:p>
          <a:p>
            <a:pPr lvl="1"/>
            <a:r>
              <a:rPr lang="en-ZA" dirty="0"/>
              <a:t>Amounts harvested</a:t>
            </a:r>
          </a:p>
          <a:p>
            <a:pPr lvl="1"/>
            <a:r>
              <a:rPr lang="en-ZA" dirty="0"/>
              <a:t>The crop that is ready for harvest in every month</a:t>
            </a:r>
          </a:p>
          <a:p>
            <a:pPr lvl="1"/>
            <a:r>
              <a:rPr lang="en-ZA" dirty="0"/>
              <a:t>Post-harvesting handling methods</a:t>
            </a:r>
          </a:p>
          <a:p>
            <a:pPr lvl="1"/>
            <a:r>
              <a:rPr lang="en-ZA" dirty="0"/>
              <a:t>The need for extra labour in the fields for a harvesting period</a:t>
            </a:r>
          </a:p>
        </p:txBody>
      </p:sp>
    </p:spTree>
    <p:extLst>
      <p:ext uri="{BB962C8B-B14F-4D97-AF65-F5344CB8AC3E}">
        <p14:creationId xmlns:p14="http://schemas.microsoft.com/office/powerpoint/2010/main" val="21725939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Example of a planting record</a:t>
            </a:r>
          </a:p>
        </p:txBody>
      </p:sp>
      <p:pic>
        <p:nvPicPr>
          <p:cNvPr id="4" name="image48.png"/>
          <p:cNvPicPr>
            <a:picLocks noGrp="1" noChangeAspect="1"/>
          </p:cNvPicPr>
          <p:nvPr>
            <p:ph idx="1"/>
          </p:nvPr>
        </p:nvPicPr>
        <p:blipFill>
          <a:blip r:embed="rId2"/>
          <a:srcRect/>
          <a:stretch>
            <a:fillRect/>
          </a:stretch>
        </p:blipFill>
        <p:spPr>
          <a:xfrm>
            <a:off x="2927648" y="1379649"/>
            <a:ext cx="7200800" cy="5478351"/>
          </a:xfrm>
          <a:ln/>
        </p:spPr>
      </p:pic>
    </p:spTree>
    <p:extLst>
      <p:ext uri="{BB962C8B-B14F-4D97-AF65-F5344CB8AC3E}">
        <p14:creationId xmlns:p14="http://schemas.microsoft.com/office/powerpoint/2010/main" val="21100301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ZA" dirty="0"/>
              <a:t>Example of a harvesting schedule</a:t>
            </a:r>
          </a:p>
        </p:txBody>
      </p:sp>
      <p:pic>
        <p:nvPicPr>
          <p:cNvPr id="4" name="image41.png"/>
          <p:cNvPicPr>
            <a:picLocks noGrp="1" noChangeAspect="1"/>
          </p:cNvPicPr>
          <p:nvPr>
            <p:ph idx="1"/>
          </p:nvPr>
        </p:nvPicPr>
        <p:blipFill>
          <a:blip r:embed="rId2"/>
          <a:srcRect/>
          <a:stretch>
            <a:fillRect/>
          </a:stretch>
        </p:blipFill>
        <p:spPr>
          <a:xfrm>
            <a:off x="2423592" y="1387057"/>
            <a:ext cx="8018147" cy="4994693"/>
          </a:xfrm>
          <a:ln/>
        </p:spPr>
      </p:pic>
    </p:spTree>
    <p:extLst>
      <p:ext uri="{BB962C8B-B14F-4D97-AF65-F5344CB8AC3E}">
        <p14:creationId xmlns:p14="http://schemas.microsoft.com/office/powerpoint/2010/main" val="3421364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Financial records</a:t>
            </a:r>
          </a:p>
        </p:txBody>
      </p:sp>
      <p:sp>
        <p:nvSpPr>
          <p:cNvPr id="3" name="Content Placeholder 2"/>
          <p:cNvSpPr>
            <a:spLocks noGrp="1"/>
          </p:cNvSpPr>
          <p:nvPr>
            <p:ph idx="1"/>
          </p:nvPr>
        </p:nvSpPr>
        <p:spPr>
          <a:xfrm>
            <a:off x="1295467" y="1600201"/>
            <a:ext cx="10286933" cy="4349080"/>
          </a:xfrm>
        </p:spPr>
        <p:txBody>
          <a:bodyPr/>
          <a:lstStyle/>
          <a:p>
            <a:r>
              <a:rPr lang="en-ZA" dirty="0"/>
              <a:t>Invoices</a:t>
            </a:r>
          </a:p>
          <a:p>
            <a:r>
              <a:rPr lang="en-ZA" dirty="0"/>
              <a:t>Receipts</a:t>
            </a:r>
          </a:p>
          <a:p>
            <a:r>
              <a:rPr lang="en-ZA" dirty="0"/>
              <a:t>Cash book</a:t>
            </a:r>
          </a:p>
          <a:p>
            <a:r>
              <a:rPr lang="en-ZA" dirty="0"/>
              <a:t>Sales book</a:t>
            </a:r>
          </a:p>
          <a:p>
            <a:r>
              <a:rPr lang="en-ZA" dirty="0"/>
              <a:t>Payments</a:t>
            </a:r>
          </a:p>
          <a:p>
            <a:r>
              <a:rPr lang="en-ZA" dirty="0"/>
              <a:t>Costs</a:t>
            </a:r>
          </a:p>
          <a:p>
            <a:r>
              <a:rPr lang="en-ZA" dirty="0"/>
              <a:t>Employment records</a:t>
            </a:r>
          </a:p>
          <a:p>
            <a:r>
              <a:rPr lang="en-ZA" dirty="0"/>
              <a:t>Accounts and investments</a:t>
            </a:r>
          </a:p>
        </p:txBody>
      </p:sp>
    </p:spTree>
    <p:extLst>
      <p:ext uri="{BB962C8B-B14F-4D97-AF65-F5344CB8AC3E}">
        <p14:creationId xmlns:p14="http://schemas.microsoft.com/office/powerpoint/2010/main" val="15597830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of an invoice</a:t>
            </a:r>
          </a:p>
        </p:txBody>
      </p:sp>
      <p:pic>
        <p:nvPicPr>
          <p:cNvPr id="4" name="image38.png"/>
          <p:cNvPicPr>
            <a:picLocks noGrp="1" noChangeAspect="1"/>
          </p:cNvPicPr>
          <p:nvPr>
            <p:ph idx="1"/>
          </p:nvPr>
        </p:nvPicPr>
        <p:blipFill>
          <a:blip r:embed="rId2"/>
          <a:stretch>
            <a:fillRect/>
          </a:stretch>
        </p:blipFill>
        <p:spPr>
          <a:xfrm>
            <a:off x="6168008" y="128937"/>
            <a:ext cx="5040560" cy="6543886"/>
          </a:xfrm>
          <a:ln/>
        </p:spPr>
      </p:pic>
      <p:sp>
        <p:nvSpPr>
          <p:cNvPr id="6" name="Text Placeholder 5">
            <a:extLst>
              <a:ext uri="{FF2B5EF4-FFF2-40B4-BE49-F238E27FC236}">
                <a16:creationId xmlns:a16="http://schemas.microsoft.com/office/drawing/2014/main" id="{DDE9AE90-E7AD-42B8-B6F6-1897A9EAC457}"/>
              </a:ext>
            </a:extLst>
          </p:cNvPr>
          <p:cNvSpPr>
            <a:spLocks noGrp="1"/>
          </p:cNvSpPr>
          <p:nvPr>
            <p:ph type="body" sz="half" idx="2"/>
          </p:nvPr>
        </p:nvSpPr>
        <p:spPr/>
        <p:txBody>
          <a:bodyPr/>
          <a:lstStyle/>
          <a:p>
            <a:endParaRPr lang="en-ZA"/>
          </a:p>
        </p:txBody>
      </p:sp>
    </p:spTree>
    <p:extLst>
      <p:ext uri="{BB962C8B-B14F-4D97-AF65-F5344CB8AC3E}">
        <p14:creationId xmlns:p14="http://schemas.microsoft.com/office/powerpoint/2010/main" val="31770662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Example of a receipt</a:t>
            </a:r>
          </a:p>
        </p:txBody>
      </p:sp>
      <p:pic>
        <p:nvPicPr>
          <p:cNvPr id="4" name="image30.png"/>
          <p:cNvPicPr>
            <a:picLocks noGrp="1"/>
          </p:cNvPicPr>
          <p:nvPr>
            <p:ph idx="1"/>
          </p:nvPr>
        </p:nvPicPr>
        <p:blipFill>
          <a:blip r:embed="rId2"/>
          <a:srcRect/>
          <a:stretch>
            <a:fillRect/>
          </a:stretch>
        </p:blipFill>
        <p:spPr>
          <a:xfrm>
            <a:off x="3571875" y="1984375"/>
            <a:ext cx="5734050" cy="3581400"/>
          </a:xfrm>
          <a:ln/>
        </p:spPr>
      </p:pic>
    </p:spTree>
    <p:extLst>
      <p:ext uri="{BB962C8B-B14F-4D97-AF65-F5344CB8AC3E}">
        <p14:creationId xmlns:p14="http://schemas.microsoft.com/office/powerpoint/2010/main" val="39655702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67" y="4406902"/>
            <a:ext cx="10030819" cy="1362075"/>
          </a:xfrm>
        </p:spPr>
        <p:txBody>
          <a:bodyPr>
            <a:noAutofit/>
          </a:bodyPr>
          <a:lstStyle/>
          <a:p>
            <a:r>
              <a:rPr lang="en-ZA" dirty="0"/>
              <a:t>Building a business and managing relationships</a:t>
            </a:r>
          </a:p>
        </p:txBody>
      </p:sp>
      <p:sp>
        <p:nvSpPr>
          <p:cNvPr id="5" name="Text Placeholder 4"/>
          <p:cNvSpPr>
            <a:spLocks noGrp="1"/>
          </p:cNvSpPr>
          <p:nvPr>
            <p:ph type="body" idx="1"/>
          </p:nvPr>
        </p:nvSpPr>
        <p:spPr>
          <a:xfrm>
            <a:off x="1295467" y="2906713"/>
            <a:ext cx="10030819" cy="1500187"/>
          </a:xfrm>
        </p:spPr>
        <p:txBody>
          <a:bodyPr>
            <a:normAutofit/>
          </a:bodyPr>
          <a:lstStyle/>
          <a:p>
            <a:r>
              <a:rPr lang="en-ZA" dirty="0"/>
              <a:t>Study unit 6</a:t>
            </a:r>
          </a:p>
        </p:txBody>
      </p:sp>
    </p:spTree>
    <p:extLst>
      <p:ext uri="{BB962C8B-B14F-4D97-AF65-F5344CB8AC3E}">
        <p14:creationId xmlns:p14="http://schemas.microsoft.com/office/powerpoint/2010/main" val="122669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Autofit/>
          </a:bodyPr>
          <a:lstStyle/>
          <a:p>
            <a:r>
              <a:rPr lang="en-ZA" dirty="0"/>
              <a:t>Role players in pluralistic extension</a:t>
            </a:r>
          </a:p>
        </p:txBody>
      </p:sp>
      <p:sp>
        <p:nvSpPr>
          <p:cNvPr id="3" name="Content Placeholder 2"/>
          <p:cNvSpPr>
            <a:spLocks noGrp="1"/>
          </p:cNvSpPr>
          <p:nvPr>
            <p:ph idx="1"/>
          </p:nvPr>
        </p:nvSpPr>
        <p:spPr>
          <a:xfrm>
            <a:off x="1295467" y="1600201"/>
            <a:ext cx="10286933" cy="4349080"/>
          </a:xfrm>
        </p:spPr>
        <p:txBody>
          <a:bodyPr/>
          <a:lstStyle/>
          <a:p>
            <a:r>
              <a:rPr lang="en-ZA" dirty="0"/>
              <a:t>Farmers and lead farmers</a:t>
            </a:r>
          </a:p>
          <a:p>
            <a:r>
              <a:rPr lang="en-ZA" dirty="0"/>
              <a:t>Farmer groups and associations</a:t>
            </a:r>
          </a:p>
          <a:p>
            <a:r>
              <a:rPr lang="en-ZA" dirty="0"/>
              <a:t>Local volunteer agents</a:t>
            </a:r>
          </a:p>
          <a:p>
            <a:r>
              <a:rPr lang="en-ZA" dirty="0"/>
              <a:t>Commission agents</a:t>
            </a:r>
          </a:p>
          <a:p>
            <a:r>
              <a:rPr lang="en-ZA" dirty="0"/>
              <a:t>Business support services</a:t>
            </a:r>
          </a:p>
          <a:p>
            <a:r>
              <a:rPr lang="en-ZA" dirty="0"/>
              <a:t>NGO field agents</a:t>
            </a:r>
          </a:p>
          <a:p>
            <a:r>
              <a:rPr lang="en-ZA" dirty="0"/>
              <a:t>Private sector service providers</a:t>
            </a:r>
          </a:p>
        </p:txBody>
      </p:sp>
    </p:spTree>
    <p:extLst>
      <p:ext uri="{BB962C8B-B14F-4D97-AF65-F5344CB8AC3E}">
        <p14:creationId xmlns:p14="http://schemas.microsoft.com/office/powerpoint/2010/main" val="35969641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67" y="476672"/>
            <a:ext cx="10286933" cy="940967"/>
          </a:xfrm>
        </p:spPr>
        <p:txBody>
          <a:bodyPr/>
          <a:lstStyle/>
          <a:p>
            <a:r>
              <a:rPr lang="en-ZA" dirty="0"/>
              <a:t>Overview</a:t>
            </a:r>
          </a:p>
        </p:txBody>
      </p:sp>
      <p:sp>
        <p:nvSpPr>
          <p:cNvPr id="5" name="Content Placeholder 4"/>
          <p:cNvSpPr>
            <a:spLocks noGrp="1"/>
          </p:cNvSpPr>
          <p:nvPr>
            <p:ph idx="1"/>
          </p:nvPr>
        </p:nvSpPr>
        <p:spPr>
          <a:xfrm>
            <a:off x="1295467" y="1600201"/>
            <a:ext cx="10286933" cy="4349080"/>
          </a:xfrm>
        </p:spPr>
        <p:txBody>
          <a:bodyPr/>
          <a:lstStyle/>
          <a:p>
            <a:pPr marL="0" indent="0">
              <a:buNone/>
            </a:pPr>
            <a:r>
              <a:rPr lang="en-ZA" dirty="0"/>
              <a:t>Study unit 6 is about:</a:t>
            </a:r>
          </a:p>
          <a:p>
            <a:r>
              <a:rPr lang="en-ZA" dirty="0"/>
              <a:t>Putting plans together</a:t>
            </a:r>
          </a:p>
          <a:p>
            <a:r>
              <a:rPr lang="en-ZA" dirty="0"/>
              <a:t>Running an agri-enterprise or entrepreneurship</a:t>
            </a:r>
          </a:p>
          <a:p>
            <a:r>
              <a:rPr lang="en-ZA" dirty="0"/>
              <a:t>Monitoring progress</a:t>
            </a:r>
          </a:p>
          <a:p>
            <a:r>
              <a:rPr lang="en-ZA" dirty="0"/>
              <a:t>Managing relationships with:</a:t>
            </a:r>
          </a:p>
          <a:p>
            <a:pPr lvl="1"/>
            <a:r>
              <a:rPr lang="en-ZA" dirty="0"/>
              <a:t>Teams</a:t>
            </a:r>
          </a:p>
          <a:p>
            <a:pPr lvl="1"/>
            <a:r>
              <a:rPr lang="en-ZA" dirty="0"/>
              <a:t>Service providers</a:t>
            </a:r>
          </a:p>
          <a:p>
            <a:pPr lvl="1"/>
            <a:r>
              <a:rPr lang="en-ZA" dirty="0"/>
              <a:t>Value chain partners</a:t>
            </a:r>
          </a:p>
          <a:p>
            <a:pPr lvl="1"/>
            <a:r>
              <a:rPr lang="en-ZA" dirty="0"/>
              <a:t>Customers</a:t>
            </a:r>
          </a:p>
        </p:txBody>
      </p:sp>
    </p:spTree>
    <p:extLst>
      <p:ext uri="{BB962C8B-B14F-4D97-AF65-F5344CB8AC3E}">
        <p14:creationId xmlns:p14="http://schemas.microsoft.com/office/powerpoint/2010/main" val="3698172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Steps in launching an agri-enterprise</a:t>
            </a:r>
          </a:p>
        </p:txBody>
      </p:sp>
      <p:sp>
        <p:nvSpPr>
          <p:cNvPr id="3" name="Content Placeholder 2"/>
          <p:cNvSpPr>
            <a:spLocks noGrp="1"/>
          </p:cNvSpPr>
          <p:nvPr>
            <p:ph idx="1"/>
          </p:nvPr>
        </p:nvSpPr>
        <p:spPr>
          <a:xfrm>
            <a:off x="1295467" y="1600201"/>
            <a:ext cx="10286933" cy="4349080"/>
          </a:xfrm>
        </p:spPr>
        <p:txBody>
          <a:bodyPr>
            <a:normAutofit/>
          </a:bodyPr>
          <a:lstStyle/>
          <a:p>
            <a:pPr marL="514350" indent="-514350">
              <a:buFont typeface="+mj-lt"/>
              <a:buAutoNum type="arabicPeriod"/>
            </a:pPr>
            <a:r>
              <a:rPr lang="en-ZA" dirty="0"/>
              <a:t>Conduct proper planning;</a:t>
            </a:r>
          </a:p>
          <a:p>
            <a:pPr marL="514350" indent="-514350">
              <a:buFont typeface="+mj-lt"/>
              <a:buAutoNum type="arabicPeriod"/>
            </a:pPr>
            <a:r>
              <a:rPr lang="en-ZA" dirty="0"/>
              <a:t>Test the business idea;</a:t>
            </a:r>
          </a:p>
          <a:p>
            <a:pPr marL="514350" indent="-514350">
              <a:buFont typeface="+mj-lt"/>
              <a:buAutoNum type="arabicPeriod"/>
            </a:pPr>
            <a:r>
              <a:rPr lang="en-ZA" dirty="0"/>
              <a:t>Make sure that you know the market;</a:t>
            </a:r>
          </a:p>
          <a:p>
            <a:pPr marL="514350" indent="-514350">
              <a:buFont typeface="+mj-lt"/>
              <a:buAutoNum type="arabicPeriod"/>
            </a:pPr>
            <a:r>
              <a:rPr lang="en-ZA" dirty="0"/>
              <a:t>Make sure that you know the customer;</a:t>
            </a:r>
          </a:p>
          <a:p>
            <a:pPr marL="514350" indent="-514350">
              <a:buFont typeface="+mj-lt"/>
              <a:buAutoNum type="arabicPeriod"/>
            </a:pPr>
            <a:r>
              <a:rPr lang="en-ZA" dirty="0"/>
              <a:t>Establish cash and other financial resources;</a:t>
            </a:r>
          </a:p>
          <a:p>
            <a:pPr marL="514350" indent="-514350">
              <a:buFont typeface="+mj-lt"/>
              <a:buAutoNum type="arabicPeriod"/>
            </a:pPr>
            <a:r>
              <a:rPr lang="en-ZA" dirty="0"/>
              <a:t>Select a suitable business structure;</a:t>
            </a:r>
          </a:p>
          <a:p>
            <a:pPr marL="514350" indent="-514350">
              <a:buFont typeface="+mj-lt"/>
              <a:buAutoNum type="arabicPeriod"/>
            </a:pPr>
            <a:r>
              <a:rPr lang="en-ZA" dirty="0"/>
              <a:t>Build the right team; and</a:t>
            </a:r>
          </a:p>
          <a:p>
            <a:pPr marL="514350" indent="-514350">
              <a:buFont typeface="+mj-lt"/>
              <a:buAutoNum type="arabicPeriod"/>
            </a:pPr>
            <a:r>
              <a:rPr lang="en-ZA" dirty="0"/>
              <a:t>Prepare for problems and change.</a:t>
            </a:r>
          </a:p>
        </p:txBody>
      </p:sp>
    </p:spTree>
    <p:extLst>
      <p:ext uri="{BB962C8B-B14F-4D97-AF65-F5344CB8AC3E}">
        <p14:creationId xmlns:p14="http://schemas.microsoft.com/office/powerpoint/2010/main" val="35374485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Monitor business performance</a:t>
            </a:r>
          </a:p>
        </p:txBody>
      </p:sp>
      <p:sp>
        <p:nvSpPr>
          <p:cNvPr id="3" name="Content Placeholder 2"/>
          <p:cNvSpPr>
            <a:spLocks noGrp="1"/>
          </p:cNvSpPr>
          <p:nvPr>
            <p:ph sz="half" idx="1"/>
          </p:nvPr>
        </p:nvSpPr>
        <p:spPr>
          <a:xfrm>
            <a:off x="1295467" y="1600201"/>
            <a:ext cx="5088565" cy="4525963"/>
          </a:xfrm>
        </p:spPr>
        <p:txBody>
          <a:bodyPr anchor="ctr">
            <a:normAutofit lnSpcReduction="10000"/>
          </a:bodyPr>
          <a:lstStyle/>
          <a:p>
            <a:r>
              <a:rPr lang="en-ZA" dirty="0"/>
              <a:t>Did the target business formulate a strong business case?</a:t>
            </a:r>
          </a:p>
          <a:p>
            <a:r>
              <a:rPr lang="en-ZA" dirty="0"/>
              <a:t>How well organised was the </a:t>
            </a:r>
            <a:r>
              <a:rPr lang="en-ZA" dirty="0" err="1"/>
              <a:t>agri</a:t>
            </a:r>
            <a:r>
              <a:rPr lang="en-ZA" dirty="0"/>
              <a:t>-entrepreneur/business team?</a:t>
            </a:r>
          </a:p>
          <a:p>
            <a:r>
              <a:rPr lang="en-ZA" dirty="0"/>
              <a:t>How many people were involved in the business? </a:t>
            </a:r>
          </a:p>
          <a:p>
            <a:r>
              <a:rPr lang="en-ZA" dirty="0"/>
              <a:t>Did the production team meet their targets?</a:t>
            </a:r>
          </a:p>
        </p:txBody>
      </p:sp>
      <p:sp>
        <p:nvSpPr>
          <p:cNvPr id="8" name="Content Placeholder 7">
            <a:extLst>
              <a:ext uri="{FF2B5EF4-FFF2-40B4-BE49-F238E27FC236}">
                <a16:creationId xmlns:a16="http://schemas.microsoft.com/office/drawing/2014/main" id="{8473B666-1B66-4FC3-BCA2-552D99021584}"/>
              </a:ext>
            </a:extLst>
          </p:cNvPr>
          <p:cNvSpPr>
            <a:spLocks noGrp="1"/>
          </p:cNvSpPr>
          <p:nvPr>
            <p:ph sz="half" idx="13"/>
          </p:nvPr>
        </p:nvSpPr>
        <p:spPr>
          <a:xfrm>
            <a:off x="6480043" y="1600201"/>
            <a:ext cx="5102357" cy="4525963"/>
          </a:xfrm>
        </p:spPr>
        <p:txBody>
          <a:bodyPr>
            <a:normAutofit lnSpcReduction="10000"/>
          </a:bodyPr>
          <a:lstStyle/>
          <a:p>
            <a:r>
              <a:rPr lang="en-ZA" dirty="0"/>
              <a:t>Did the financial plan meet the needs of the </a:t>
            </a:r>
            <a:r>
              <a:rPr lang="en-ZA" dirty="0" err="1"/>
              <a:t>agri</a:t>
            </a:r>
            <a:r>
              <a:rPr lang="en-ZA" dirty="0"/>
              <a:t>-enterprise?</a:t>
            </a:r>
          </a:p>
          <a:p>
            <a:r>
              <a:rPr lang="en-ZA" dirty="0"/>
              <a:t>Did the marketing/sales team meet their targets? </a:t>
            </a:r>
          </a:p>
          <a:p>
            <a:r>
              <a:rPr lang="en-ZA" dirty="0"/>
              <a:t>Did the business make a profit and, if so, how much? </a:t>
            </a:r>
          </a:p>
          <a:p>
            <a:r>
              <a:rPr lang="en-ZA" dirty="0"/>
              <a:t>Will the </a:t>
            </a:r>
            <a:r>
              <a:rPr lang="en-ZA" dirty="0" err="1"/>
              <a:t>agri</a:t>
            </a:r>
            <a:r>
              <a:rPr lang="en-ZA" dirty="0"/>
              <a:t>-enterprise continue in the next season?</a:t>
            </a:r>
          </a:p>
        </p:txBody>
      </p:sp>
    </p:spTree>
    <p:extLst>
      <p:ext uri="{BB962C8B-B14F-4D97-AF65-F5344CB8AC3E}">
        <p14:creationId xmlns:p14="http://schemas.microsoft.com/office/powerpoint/2010/main" val="38955610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ZA" dirty="0"/>
              <a:t>Manage business relationships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2084879"/>
              </p:ext>
            </p:extLst>
          </p:nvPr>
        </p:nvGraphicFramePr>
        <p:xfrm>
          <a:off x="1295400" y="1600200"/>
          <a:ext cx="10287000"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95789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normAutofit/>
          </a:bodyPr>
          <a:lstStyle/>
          <a:p>
            <a:r>
              <a:rPr lang="en-ZA" dirty="0"/>
              <a:t>Customer relationship management</a:t>
            </a:r>
          </a:p>
        </p:txBody>
      </p:sp>
      <p:sp>
        <p:nvSpPr>
          <p:cNvPr id="3" name="Content Placeholder 2"/>
          <p:cNvSpPr>
            <a:spLocks noGrp="1"/>
          </p:cNvSpPr>
          <p:nvPr>
            <p:ph idx="1"/>
          </p:nvPr>
        </p:nvSpPr>
        <p:spPr>
          <a:xfrm>
            <a:off x="1295467" y="1600201"/>
            <a:ext cx="10286933" cy="4349080"/>
          </a:xfrm>
        </p:spPr>
        <p:txBody>
          <a:bodyPr anchor="t">
            <a:normAutofit/>
          </a:bodyPr>
          <a:lstStyle/>
          <a:p>
            <a:r>
              <a:rPr lang="en-ZA" dirty="0"/>
              <a:t>Increase in sales and profitability;</a:t>
            </a:r>
          </a:p>
          <a:p>
            <a:r>
              <a:rPr lang="en-ZA" dirty="0"/>
              <a:t>Improved placement of products;</a:t>
            </a:r>
          </a:p>
          <a:p>
            <a:r>
              <a:rPr lang="en-ZA" dirty="0"/>
              <a:t>Increased customer satisfaction;</a:t>
            </a:r>
          </a:p>
          <a:p>
            <a:r>
              <a:rPr lang="en-ZA" dirty="0"/>
              <a:t>Increased retention of the existing customer base, particularly during the times of economic uncertainty; and</a:t>
            </a:r>
          </a:p>
          <a:p>
            <a:r>
              <a:rPr lang="en-ZA" dirty="0"/>
              <a:t>Increased chance for attracting new customers.</a:t>
            </a:r>
          </a:p>
        </p:txBody>
      </p:sp>
    </p:spTree>
    <p:extLst>
      <p:ext uri="{BB962C8B-B14F-4D97-AF65-F5344CB8AC3E}">
        <p14:creationId xmlns:p14="http://schemas.microsoft.com/office/powerpoint/2010/main" val="2932859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67" y="476672"/>
            <a:ext cx="10286933" cy="940967"/>
          </a:xfrm>
        </p:spPr>
        <p:txBody>
          <a:bodyPr/>
          <a:lstStyle/>
          <a:p>
            <a:r>
              <a:rPr lang="en-ZA" dirty="0"/>
              <a:t>Stages in customer lifecycle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432188"/>
              </p:ext>
            </p:extLst>
          </p:nvPr>
        </p:nvGraphicFramePr>
        <p:xfrm>
          <a:off x="1295400" y="1600200"/>
          <a:ext cx="10287000" cy="4349080"/>
        </p:xfrm>
        <a:graphic>
          <a:graphicData uri="http://schemas.openxmlformats.org/drawingml/2006/table">
            <a:tbl>
              <a:tblPr bandRow="1">
                <a:tableStyleId>{21E4AEA4-8DFA-4A89-87EB-49C32662AFE0}</a:tableStyleId>
              </a:tblPr>
              <a:tblGrid>
                <a:gridCol w="2208312">
                  <a:extLst>
                    <a:ext uri="{9D8B030D-6E8A-4147-A177-3AD203B41FA5}">
                      <a16:colId xmlns:a16="http://schemas.microsoft.com/office/drawing/2014/main" val="20000"/>
                    </a:ext>
                  </a:extLst>
                </a:gridCol>
                <a:gridCol w="8078688">
                  <a:extLst>
                    <a:ext uri="{9D8B030D-6E8A-4147-A177-3AD203B41FA5}">
                      <a16:colId xmlns:a16="http://schemas.microsoft.com/office/drawing/2014/main" val="20001"/>
                    </a:ext>
                  </a:extLst>
                </a:gridCol>
              </a:tblGrid>
              <a:tr h="869816">
                <a:tc>
                  <a:txBody>
                    <a:bodyPr/>
                    <a:lstStyle/>
                    <a:p>
                      <a:r>
                        <a:rPr lang="en-ZA" b="1" dirty="0">
                          <a:solidFill>
                            <a:schemeClr val="tx1"/>
                          </a:solidFill>
                        </a:rPr>
                        <a:t>Stage</a:t>
                      </a:r>
                      <a:r>
                        <a:rPr lang="en-ZA" b="1" baseline="0" dirty="0">
                          <a:solidFill>
                            <a:schemeClr val="tx1"/>
                          </a:solidFill>
                        </a:rPr>
                        <a:t> 1: Reach</a:t>
                      </a:r>
                      <a:endParaRPr lang="en-ZA" b="1" dirty="0">
                        <a:solidFill>
                          <a:schemeClr val="tx1"/>
                        </a:solidFill>
                      </a:endParaRPr>
                    </a:p>
                  </a:txBody>
                  <a:tcPr anchor="ctr"/>
                </a:tc>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en-ZA" sz="1800" b="0" dirty="0">
                          <a:solidFill>
                            <a:schemeClr val="tx1"/>
                          </a:solidFill>
                        </a:rPr>
                        <a:t>Market the product, so that buyers in the market</a:t>
                      </a:r>
                      <a:r>
                        <a:rPr lang="en-ZA" sz="1800" b="0" baseline="0" dirty="0">
                          <a:solidFill>
                            <a:schemeClr val="tx1"/>
                          </a:solidFill>
                        </a:rPr>
                        <a:t> are aware of it.</a:t>
                      </a:r>
                      <a:endParaRPr lang="en-ZA" sz="1800" b="0" dirty="0">
                        <a:solidFill>
                          <a:schemeClr val="tx1"/>
                        </a:solidFill>
                      </a:endParaRPr>
                    </a:p>
                  </a:txBody>
                  <a:tcPr anchor="ctr"/>
                </a:tc>
                <a:extLst>
                  <a:ext uri="{0D108BD9-81ED-4DB2-BD59-A6C34878D82A}">
                    <a16:rowId xmlns:a16="http://schemas.microsoft.com/office/drawing/2014/main" val="10000"/>
                  </a:ext>
                </a:extLst>
              </a:tr>
              <a:tr h="869816">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en-ZA" sz="1800" b="1" dirty="0">
                          <a:solidFill>
                            <a:schemeClr val="tx1"/>
                          </a:solidFill>
                        </a:rPr>
                        <a:t>Stage 2: Acquire</a:t>
                      </a:r>
                    </a:p>
                  </a:txBody>
                  <a:tcPr anchor="ctr"/>
                </a:tc>
                <a:tc>
                  <a:txBody>
                    <a:bodyPr/>
                    <a:lstStyle/>
                    <a:p>
                      <a:r>
                        <a:rPr lang="en-ZA" b="0" dirty="0">
                          <a:solidFill>
                            <a:schemeClr val="tx1"/>
                          </a:solidFill>
                        </a:rPr>
                        <a:t>Provide a product that meets the buyers’ needs and requirements.</a:t>
                      </a:r>
                    </a:p>
                  </a:txBody>
                  <a:tcPr anchor="ctr"/>
                </a:tc>
                <a:extLst>
                  <a:ext uri="{0D108BD9-81ED-4DB2-BD59-A6C34878D82A}">
                    <a16:rowId xmlns:a16="http://schemas.microsoft.com/office/drawing/2014/main" val="10001"/>
                  </a:ext>
                </a:extLst>
              </a:tr>
              <a:tr h="869816">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en-ZA" sz="1800" b="1" dirty="0">
                          <a:solidFill>
                            <a:schemeClr val="tx1"/>
                          </a:solidFill>
                        </a:rPr>
                        <a:t>Stage</a:t>
                      </a:r>
                      <a:r>
                        <a:rPr lang="en-ZA" sz="1800" b="1" baseline="0" dirty="0">
                          <a:solidFill>
                            <a:schemeClr val="tx1"/>
                          </a:solidFill>
                        </a:rPr>
                        <a:t> 3: Develop</a:t>
                      </a:r>
                      <a:endParaRPr lang="en-ZA" sz="1800" b="1" dirty="0">
                        <a:solidFill>
                          <a:schemeClr val="tx1"/>
                        </a:solidFill>
                      </a:endParaRPr>
                    </a:p>
                  </a:txBody>
                  <a:tcPr anchor="ctr"/>
                </a:tc>
                <a:tc>
                  <a:txBody>
                    <a:bodyPr/>
                    <a:lstStyle/>
                    <a:p>
                      <a:r>
                        <a:rPr lang="en-ZA" b="0" dirty="0">
                          <a:solidFill>
                            <a:schemeClr val="tx1"/>
                          </a:solidFill>
                        </a:rPr>
                        <a:t>Keep in touch with the buyer after the first sale: build a relationship.</a:t>
                      </a:r>
                    </a:p>
                  </a:txBody>
                  <a:tcPr anchor="ctr"/>
                </a:tc>
                <a:extLst>
                  <a:ext uri="{0D108BD9-81ED-4DB2-BD59-A6C34878D82A}">
                    <a16:rowId xmlns:a16="http://schemas.microsoft.com/office/drawing/2014/main" val="10002"/>
                  </a:ext>
                </a:extLst>
              </a:tr>
              <a:tr h="869816">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en-ZA" sz="1800" b="1" dirty="0">
                          <a:solidFill>
                            <a:schemeClr val="tx1"/>
                          </a:solidFill>
                        </a:rPr>
                        <a:t>Stage 4: Retain</a:t>
                      </a:r>
                    </a:p>
                  </a:txBody>
                  <a:tcPr anchor="ctr"/>
                </a:tc>
                <a:tc>
                  <a:txBody>
                    <a:bodyPr/>
                    <a:lstStyle/>
                    <a:p>
                      <a:r>
                        <a:rPr lang="en-ZA" b="0" dirty="0">
                          <a:solidFill>
                            <a:schemeClr val="tx1"/>
                          </a:solidFill>
                        </a:rPr>
                        <a:t>Make sure customer needs are satisfied, in order to retain</a:t>
                      </a:r>
                      <a:r>
                        <a:rPr lang="en-ZA" b="0" baseline="0" dirty="0">
                          <a:solidFill>
                            <a:schemeClr val="tx1"/>
                          </a:solidFill>
                        </a:rPr>
                        <a:t> customers.</a:t>
                      </a:r>
                      <a:endParaRPr lang="en-ZA" b="0" dirty="0">
                        <a:solidFill>
                          <a:schemeClr val="tx1"/>
                        </a:solidFill>
                      </a:endParaRPr>
                    </a:p>
                  </a:txBody>
                  <a:tcPr anchor="ctr"/>
                </a:tc>
                <a:extLst>
                  <a:ext uri="{0D108BD9-81ED-4DB2-BD59-A6C34878D82A}">
                    <a16:rowId xmlns:a16="http://schemas.microsoft.com/office/drawing/2014/main" val="10003"/>
                  </a:ext>
                </a:extLst>
              </a:tr>
              <a:tr h="869816">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en-ZA" sz="1800" b="1" dirty="0">
                          <a:solidFill>
                            <a:schemeClr val="tx1"/>
                          </a:solidFill>
                        </a:rPr>
                        <a:t>Stage 5: Inspire</a:t>
                      </a:r>
                    </a:p>
                  </a:txBody>
                  <a:tcPr anchor="ctr"/>
                </a:tc>
                <a:tc>
                  <a:txBody>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lang="en-ZA" b="0" dirty="0">
                          <a:solidFill>
                            <a:schemeClr val="tx1"/>
                          </a:solidFill>
                        </a:rPr>
                        <a:t>Satisfied and loyal customer will inspire</a:t>
                      </a:r>
                      <a:r>
                        <a:rPr lang="en-ZA" b="0" baseline="0" dirty="0">
                          <a:solidFill>
                            <a:schemeClr val="tx1"/>
                          </a:solidFill>
                        </a:rPr>
                        <a:t> other buyers to buy a particular product or brand.</a:t>
                      </a:r>
                      <a:endParaRPr lang="en-ZA" b="0" dirty="0">
                        <a:solidFill>
                          <a:schemeClr val="tx1"/>
                        </a:solidFill>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65004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640" y="5958606"/>
            <a:ext cx="7315200" cy="566738"/>
          </a:xfrm>
        </p:spPr>
        <p:txBody>
          <a:bodyPr>
            <a:normAutofit/>
          </a:bodyPr>
          <a:lstStyle/>
          <a:p>
            <a:pPr algn="ctr"/>
            <a:r>
              <a:rPr lang="en-ZA" dirty="0"/>
              <a:t>The customer lifecycle</a:t>
            </a:r>
          </a:p>
        </p:txBody>
      </p:sp>
      <p:graphicFrame>
        <p:nvGraphicFramePr>
          <p:cNvPr id="6" name="Diagram 5"/>
          <p:cNvGraphicFramePr/>
          <p:nvPr>
            <p:extLst>
              <p:ext uri="{D42A27DB-BD31-4B8C-83A1-F6EECF244321}">
                <p14:modId xmlns:p14="http://schemas.microsoft.com/office/powerpoint/2010/main" val="3225629092"/>
              </p:ext>
            </p:extLst>
          </p:nvPr>
        </p:nvGraphicFramePr>
        <p:xfrm>
          <a:off x="2751526" y="332656"/>
          <a:ext cx="745122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36955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a:t>Acknowledgements</a:t>
            </a:r>
            <a:endParaRPr lang="en-ZA" dirty="0"/>
          </a:p>
        </p:txBody>
      </p:sp>
      <p:sp>
        <p:nvSpPr>
          <p:cNvPr id="6" name="Content Placeholder 5"/>
          <p:cNvSpPr>
            <a:spLocks noGrp="1"/>
          </p:cNvSpPr>
          <p:nvPr>
            <p:ph idx="1"/>
          </p:nvPr>
        </p:nvSpPr>
        <p:spPr/>
        <p:txBody>
          <a:bodyPr>
            <a:normAutofit/>
          </a:bodyPr>
          <a:lstStyle/>
          <a:p>
            <a:pPr indent="0" algn="just">
              <a:buNone/>
            </a:pPr>
            <a:r>
              <a:rPr lang="en-ZA" sz="2000" dirty="0"/>
              <a:t>This module was made possible through the support of the Deutsche Gesellschaft fur Internationale </a:t>
            </a:r>
            <a:r>
              <a:rPr lang="en-ZA" sz="2000" dirty="0" err="1"/>
              <a:t>Zusammenarbeit</a:t>
            </a:r>
            <a:r>
              <a:rPr lang="en-ZA" sz="2000" dirty="0"/>
              <a:t> (GIZ) and the United States Agency for International Development (USAID, through the MEAS and IGENAES projects). The contents of this module are the responsibility of the authors and do not necessarily reflect the views of GIZ and USAID or respective Governments.</a:t>
            </a:r>
            <a:endParaRPr lang="en-ZA" dirty="0"/>
          </a:p>
          <a:p>
            <a:endParaRPr lang="en-ZA" dirty="0"/>
          </a:p>
          <a:p>
            <a:pPr indent="0">
              <a:buNone/>
            </a:pPr>
            <a:endParaRPr lang="en-ZA" sz="2000" dirty="0"/>
          </a:p>
          <a:p>
            <a:pPr indent="0">
              <a:buNone/>
            </a:pPr>
            <a:endParaRPr lang="en-ZA" sz="2000" dirty="0"/>
          </a:p>
          <a:p>
            <a:pPr indent="0">
              <a:buNone/>
            </a:pPr>
            <a:r>
              <a:rPr lang="en-ZA" sz="2000" dirty="0"/>
              <a:t>All work by Global Forum for Rural Advisory Services is licensed under a CC BY-NC 3.0 </a:t>
            </a:r>
            <a:r>
              <a:rPr lang="en-ZA" sz="2000" dirty="0" err="1"/>
              <a:t>Unported</a:t>
            </a:r>
            <a:r>
              <a:rPr lang="en-ZA" sz="2000" dirty="0"/>
              <a:t> License</a:t>
            </a:r>
          </a:p>
        </p:txBody>
      </p:sp>
      <p:grpSp>
        <p:nvGrpSpPr>
          <p:cNvPr id="7" name="Group 6"/>
          <p:cNvGrpSpPr/>
          <p:nvPr/>
        </p:nvGrpSpPr>
        <p:grpSpPr>
          <a:xfrm>
            <a:off x="4487609" y="3861048"/>
            <a:ext cx="3731182" cy="507534"/>
            <a:chOff x="2267744" y="3636624"/>
            <a:chExt cx="3731182" cy="507534"/>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3636624"/>
              <a:ext cx="1843427" cy="50753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7" y="3636624"/>
              <a:ext cx="1714959" cy="507534"/>
            </a:xfrm>
            <a:prstGeom prst="rect">
              <a:avLst/>
            </a:prstGeom>
          </p:spPr>
        </p:pic>
      </p:gr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5591944" y="5682581"/>
            <a:ext cx="1524000" cy="533400"/>
          </a:xfrm>
          <a:prstGeom prst="rect">
            <a:avLst/>
          </a:prstGeom>
        </p:spPr>
      </p:pic>
    </p:spTree>
    <p:extLst>
      <p:ext uri="{BB962C8B-B14F-4D97-AF65-F5344CB8AC3E}">
        <p14:creationId xmlns:p14="http://schemas.microsoft.com/office/powerpoint/2010/main" val="282126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67" y="476672"/>
            <a:ext cx="10286933" cy="940967"/>
          </a:xfrm>
        </p:spPr>
        <p:txBody>
          <a:bodyPr>
            <a:normAutofit/>
          </a:bodyPr>
          <a:lstStyle/>
          <a:p>
            <a:r>
              <a:rPr lang="en-ZA" dirty="0"/>
              <a:t>Clients of agri-entrepreneurship</a:t>
            </a:r>
          </a:p>
        </p:txBody>
      </p:sp>
      <p:sp>
        <p:nvSpPr>
          <p:cNvPr id="5" name="Content Placeholder 4"/>
          <p:cNvSpPr>
            <a:spLocks noGrp="1"/>
          </p:cNvSpPr>
          <p:nvPr>
            <p:ph sz="half" idx="1"/>
          </p:nvPr>
        </p:nvSpPr>
        <p:spPr>
          <a:xfrm>
            <a:off x="1295400" y="1600200"/>
            <a:ext cx="5087938" cy="4525963"/>
          </a:xfrm>
        </p:spPr>
        <p:txBody>
          <a:bodyPr>
            <a:normAutofit lnSpcReduction="10000"/>
          </a:bodyPr>
          <a:lstStyle/>
          <a:p>
            <a:pPr marL="0" indent="0">
              <a:buNone/>
            </a:pPr>
            <a:r>
              <a:rPr lang="en-ZA" dirty="0"/>
              <a:t>Three categories of farmers, as identified by Bill Vorley:</a:t>
            </a:r>
          </a:p>
          <a:p>
            <a:r>
              <a:rPr lang="en-ZA" b="1" dirty="0"/>
              <a:t>Rural World 1: </a:t>
            </a:r>
            <a:r>
              <a:rPr lang="en-ZA" dirty="0"/>
              <a:t>Globally competitive farms linked to formal markets</a:t>
            </a:r>
          </a:p>
          <a:p>
            <a:r>
              <a:rPr lang="en-ZA" b="1" dirty="0"/>
              <a:t>Rural World 2:</a:t>
            </a:r>
            <a:r>
              <a:rPr lang="en-ZA" dirty="0"/>
              <a:t> Locally oriented farmers</a:t>
            </a:r>
          </a:p>
          <a:p>
            <a:r>
              <a:rPr lang="en-ZA" b="1" dirty="0"/>
              <a:t>Rural World 3: </a:t>
            </a:r>
            <a:r>
              <a:rPr lang="en-ZA" dirty="0"/>
              <a:t>Farmers with fragile livelihood and limited access to resources</a:t>
            </a:r>
          </a:p>
        </p:txBody>
      </p:sp>
      <p:pic>
        <p:nvPicPr>
          <p:cNvPr id="7" name="Picture 2" descr="Image result for Bill Vorley"/>
          <p:cNvPicPr>
            <a:picLocks noGrp="1" noChangeAspect="1" noChangeArrowheads="1"/>
          </p:cNvPicPr>
          <p:nvPr>
            <p:ph sz="half" idx="13"/>
          </p:nvPr>
        </p:nvPicPr>
        <p:blipFill>
          <a:blip r:embed="rId2" cstate="print">
            <a:extLst>
              <a:ext uri="{28A0092B-C50C-407E-A947-70E740481C1C}">
                <a14:useLocalDpi xmlns:a14="http://schemas.microsoft.com/office/drawing/2010/main" val="0"/>
              </a:ext>
            </a:extLst>
          </a:blip>
          <a:srcRect/>
          <a:stretch>
            <a:fillRect/>
          </a:stretch>
        </p:blipFill>
        <p:spPr bwMode="auto">
          <a:xfrm>
            <a:off x="6480175" y="2428181"/>
            <a:ext cx="5102225" cy="287000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757640"/>
      </p:ext>
    </p:extLst>
  </p:cSld>
  <p:clrMapOvr>
    <a:masterClrMapping/>
  </p:clrMapOvr>
</p:sld>
</file>

<file path=ppt/theme/theme1.xml><?xml version="1.0" encoding="utf-8"?>
<a:theme xmlns:a="http://schemas.openxmlformats.org/drawingml/2006/main" name="1_Office Theme">
  <a:themeElements>
    <a:clrScheme name="GFRAS">
      <a:dk1>
        <a:srgbClr val="111111"/>
      </a:dk1>
      <a:lt1>
        <a:sysClr val="window" lastClr="FFFFFF"/>
      </a:lt1>
      <a:dk2>
        <a:srgbClr val="111111"/>
      </a:dk2>
      <a:lt2>
        <a:srgbClr val="EEECE1"/>
      </a:lt2>
      <a:accent1>
        <a:srgbClr val="003087"/>
      </a:accent1>
      <a:accent2>
        <a:srgbClr val="046A38"/>
      </a:accent2>
      <a:accent3>
        <a:srgbClr val="9BBB59"/>
      </a:accent3>
      <a:accent4>
        <a:srgbClr val="8064A2"/>
      </a:accent4>
      <a:accent5>
        <a:srgbClr val="4BACC6"/>
      </a:accent5>
      <a:accent6>
        <a:srgbClr val="F79646"/>
      </a:accent6>
      <a:hlink>
        <a:srgbClr val="0000FF"/>
      </a:hlink>
      <a:folHlink>
        <a:srgbClr val="800080"/>
      </a:folHlink>
    </a:clrScheme>
    <a:fontScheme name="GFR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658</TotalTime>
  <Words>3359</Words>
  <Application>Microsoft Office PowerPoint</Application>
  <PresentationFormat>Widescreen</PresentationFormat>
  <Paragraphs>499</Paragraphs>
  <Slides>87</Slides>
  <Notes>1</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Tahoma</vt:lpstr>
      <vt:lpstr>Wingdings</vt:lpstr>
      <vt:lpstr>1_Office Theme</vt:lpstr>
      <vt:lpstr>Agricultural entrepreneurship</vt:lpstr>
      <vt:lpstr>What is agri-entrepreneurship?</vt:lpstr>
      <vt:lpstr>Agricultural entrepreneurship</vt:lpstr>
      <vt:lpstr>Overview</vt:lpstr>
      <vt:lpstr>Why agri-entrepreneurship?</vt:lpstr>
      <vt:lpstr>Pluralistic extension</vt:lpstr>
      <vt:lpstr>Benefits of pluralistic extension</vt:lpstr>
      <vt:lpstr>Role players in pluralistic extension</vt:lpstr>
      <vt:lpstr>Clients of agri-entrepreneurship</vt:lpstr>
      <vt:lpstr>Farmer types in agri-entrepreneurship</vt:lpstr>
      <vt:lpstr>Characteristics of a successful entrepreneur</vt:lpstr>
      <vt:lpstr>Agri entrepreneurs as a new type of innovator</vt:lpstr>
      <vt:lpstr>Elements involved in starting a business</vt:lpstr>
      <vt:lpstr>Why become an entrepreneur?</vt:lpstr>
      <vt:lpstr>Rewards of entrepreneurship</vt:lpstr>
      <vt:lpstr>Assess client readiness for a business approach</vt:lpstr>
      <vt:lpstr>Elements of a good business opportunity</vt:lpstr>
      <vt:lpstr>Individual farm plans</vt:lpstr>
      <vt:lpstr>Farm plan for a coffee farmer in Nicaragua</vt:lpstr>
      <vt:lpstr>Steps in creating a farm plan</vt:lpstr>
      <vt:lpstr>Group plans for farmers</vt:lpstr>
      <vt:lpstr>Example of a collective marketing organisation</vt:lpstr>
      <vt:lpstr>Value chain support</vt:lpstr>
      <vt:lpstr>Extension support to value chain</vt:lpstr>
      <vt:lpstr>Extension support to value chain</vt:lpstr>
      <vt:lpstr>Defining a business idea</vt:lpstr>
      <vt:lpstr>101 Ways to make money in Africa: business ideas for entrepreneurs in Africa: rice</vt:lpstr>
      <vt:lpstr>Farming as a business in Eastern Africa</vt:lpstr>
      <vt:lpstr>Viability of the business idea</vt:lpstr>
      <vt:lpstr>The business gap and the niche market</vt:lpstr>
      <vt:lpstr>The feasibility study</vt:lpstr>
      <vt:lpstr>Define a value proposition</vt:lpstr>
      <vt:lpstr>Steps in defining a value proposition</vt:lpstr>
      <vt:lpstr>Identify the client’s customers</vt:lpstr>
      <vt:lpstr>Key activities in agri-business</vt:lpstr>
      <vt:lpstr>Key skills involved in running a business</vt:lpstr>
      <vt:lpstr>Overview</vt:lpstr>
      <vt:lpstr>Evaluating key skills</vt:lpstr>
      <vt:lpstr>Expanding farmers’ skills: One Acre Fund</vt:lpstr>
      <vt:lpstr>Farmers taught financial literacy skills: Uganda</vt:lpstr>
      <vt:lpstr>Identify markets, map resources and conduct business planning</vt:lpstr>
      <vt:lpstr>Overview</vt:lpstr>
      <vt:lpstr>Market opportunity identification</vt:lpstr>
      <vt:lpstr>Steps in the MOI process</vt:lpstr>
      <vt:lpstr>PowerPoint Presentation</vt:lpstr>
      <vt:lpstr>Key buying conditions</vt:lpstr>
      <vt:lpstr>Interviewing buyers</vt:lpstr>
      <vt:lpstr>The sales agreement</vt:lpstr>
      <vt:lpstr>Key activities in production cycle</vt:lpstr>
      <vt:lpstr>Key partners in an agri-enterprise</vt:lpstr>
      <vt:lpstr>Design an implementation plan: template</vt:lpstr>
      <vt:lpstr>Monitor progress: template</vt:lpstr>
      <vt:lpstr>Using the business canvas to visualise the business plan</vt:lpstr>
      <vt:lpstr>Areas in the business model canvas</vt:lpstr>
      <vt:lpstr>Using the business model canvas</vt:lpstr>
      <vt:lpstr>Identify investment needs</vt:lpstr>
      <vt:lpstr>Financial management, sales and risk management</vt:lpstr>
      <vt:lpstr>Overview</vt:lpstr>
      <vt:lpstr>Savings options and services</vt:lpstr>
      <vt:lpstr>Evaluating savings options</vt:lpstr>
      <vt:lpstr>Household and business finances</vt:lpstr>
      <vt:lpstr>Example of a seasonal calendar</vt:lpstr>
      <vt:lpstr>Production costs</vt:lpstr>
      <vt:lpstr>Pricing strategies</vt:lpstr>
      <vt:lpstr>Steps in sales forecast</vt:lpstr>
      <vt:lpstr>Risks in agri-enterprises</vt:lpstr>
      <vt:lpstr>Agricultural risk management: a new way of thinking</vt:lpstr>
      <vt:lpstr>Ansoff matrix in risk analysis</vt:lpstr>
      <vt:lpstr>Risk management: steps</vt:lpstr>
      <vt:lpstr>Risk management for farmers in agriculture</vt:lpstr>
      <vt:lpstr>Record keeping</vt:lpstr>
      <vt:lpstr>Overview</vt:lpstr>
      <vt:lpstr>Production records</vt:lpstr>
      <vt:lpstr>Example of a planting record</vt:lpstr>
      <vt:lpstr>Example of a harvesting schedule</vt:lpstr>
      <vt:lpstr>Financial records</vt:lpstr>
      <vt:lpstr>Example of an invoice</vt:lpstr>
      <vt:lpstr>Example of a receipt</vt:lpstr>
      <vt:lpstr>Building a business and managing relationships</vt:lpstr>
      <vt:lpstr>Overview</vt:lpstr>
      <vt:lpstr>Steps in launching an agri-enterprise</vt:lpstr>
      <vt:lpstr>Monitor business performance</vt:lpstr>
      <vt:lpstr>Manage business relationships</vt:lpstr>
      <vt:lpstr>Customer relationship management</vt:lpstr>
      <vt:lpstr>Stages in customer lifecycle</vt:lpstr>
      <vt:lpstr>The customer lifecycle</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Herman de Bruin</dc:creator>
  <cp:lastModifiedBy>Heather McLachlan</cp:lastModifiedBy>
  <cp:revision>59</cp:revision>
  <dcterms:created xsi:type="dcterms:W3CDTF">2016-06-22T13:35:24Z</dcterms:created>
  <dcterms:modified xsi:type="dcterms:W3CDTF">2021-06-21T11:08:38Z</dcterms:modified>
</cp:coreProperties>
</file>