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62" r:id="rId3"/>
    <p:sldId id="258" r:id="rId4"/>
    <p:sldId id="283" r:id="rId5"/>
    <p:sldId id="260" r:id="rId6"/>
    <p:sldId id="259" r:id="rId7"/>
    <p:sldId id="263" r:id="rId8"/>
    <p:sldId id="264" r:id="rId9"/>
    <p:sldId id="265" r:id="rId10"/>
    <p:sldId id="359" r:id="rId11"/>
    <p:sldId id="360" r:id="rId12"/>
    <p:sldId id="361" r:id="rId13"/>
    <p:sldId id="307" r:id="rId14"/>
    <p:sldId id="308" r:id="rId15"/>
    <p:sldId id="287" r:id="rId16"/>
    <p:sldId id="292" r:id="rId17"/>
    <p:sldId id="266" r:id="rId18"/>
    <p:sldId id="288" r:id="rId19"/>
    <p:sldId id="289" r:id="rId20"/>
    <p:sldId id="290" r:id="rId21"/>
    <p:sldId id="268" r:id="rId22"/>
    <p:sldId id="309" r:id="rId23"/>
    <p:sldId id="310" r:id="rId24"/>
    <p:sldId id="311" r:id="rId25"/>
    <p:sldId id="291" r:id="rId26"/>
    <p:sldId id="304" r:id="rId27"/>
    <p:sldId id="278" r:id="rId28"/>
    <p:sldId id="367" r:id="rId29"/>
    <p:sldId id="368" r:id="rId30"/>
    <p:sldId id="369" r:id="rId31"/>
    <p:sldId id="370" r:id="rId32"/>
    <p:sldId id="371" r:id="rId33"/>
    <p:sldId id="267" r:id="rId34"/>
    <p:sldId id="269" r:id="rId35"/>
    <p:sldId id="294" r:id="rId36"/>
    <p:sldId id="296" r:id="rId37"/>
    <p:sldId id="295" r:id="rId38"/>
    <p:sldId id="297" r:id="rId39"/>
    <p:sldId id="312" r:id="rId40"/>
    <p:sldId id="358" r:id="rId41"/>
    <p:sldId id="363" r:id="rId42"/>
    <p:sldId id="364" r:id="rId43"/>
    <p:sldId id="365" r:id="rId44"/>
    <p:sldId id="366" r:id="rId45"/>
    <p:sldId id="313" r:id="rId46"/>
    <p:sldId id="331" r:id="rId47"/>
    <p:sldId id="332" r:id="rId48"/>
    <p:sldId id="333" r:id="rId49"/>
    <p:sldId id="323" r:id="rId50"/>
    <p:sldId id="335" r:id="rId51"/>
    <p:sldId id="336" r:id="rId52"/>
    <p:sldId id="334" r:id="rId53"/>
    <p:sldId id="338" r:id="rId54"/>
    <p:sldId id="339" r:id="rId55"/>
    <p:sldId id="340" r:id="rId56"/>
    <p:sldId id="341" r:id="rId57"/>
    <p:sldId id="342" r:id="rId58"/>
    <p:sldId id="344" r:id="rId59"/>
    <p:sldId id="345" r:id="rId60"/>
    <p:sldId id="346" r:id="rId61"/>
    <p:sldId id="347" r:id="rId62"/>
    <p:sldId id="348" r:id="rId63"/>
    <p:sldId id="337" r:id="rId64"/>
    <p:sldId id="350" r:id="rId65"/>
    <p:sldId id="349" r:id="rId66"/>
    <p:sldId id="352" r:id="rId67"/>
    <p:sldId id="353" r:id="rId68"/>
    <p:sldId id="351" r:id="rId69"/>
    <p:sldId id="355" r:id="rId70"/>
    <p:sldId id="356" r:id="rId71"/>
    <p:sldId id="357" r:id="rId72"/>
    <p:sldId id="354" r:id="rId73"/>
    <p:sldId id="325" r:id="rId74"/>
    <p:sldId id="326" r:id="rId75"/>
    <p:sldId id="327" r:id="rId76"/>
    <p:sldId id="328" r:id="rId77"/>
    <p:sldId id="329" r:id="rId78"/>
    <p:sldId id="330" r:id="rId79"/>
    <p:sldId id="319" r:id="rId80"/>
    <p:sldId id="320" r:id="rId81"/>
    <p:sldId id="321" r:id="rId82"/>
    <p:sldId id="322" r:id="rId83"/>
    <p:sldId id="315" r:id="rId84"/>
    <p:sldId id="316" r:id="rId85"/>
    <p:sldId id="317" r:id="rId86"/>
    <p:sldId id="318" r:id="rId87"/>
    <p:sldId id="270" r:id="rId88"/>
    <p:sldId id="293" r:id="rId89"/>
    <p:sldId id="271" r:id="rId90"/>
    <p:sldId id="285" r:id="rId91"/>
    <p:sldId id="274" r:id="rId92"/>
    <p:sldId id="362" r:id="rId93"/>
    <p:sldId id="286" r:id="rId94"/>
  </p:sldIdLst>
  <p:sldSz cx="12192000" cy="6858000"/>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Els" initials="SE" lastIdx="5" clrIdx="0">
    <p:extLst>
      <p:ext uri="{19B8F6BF-5375-455C-9EA6-DF929625EA0E}">
        <p15:presenceInfo xmlns:p15="http://schemas.microsoft.com/office/powerpoint/2012/main" userId="6160e121b87411bc" providerId="Windows Live"/>
      </p:ext>
    </p:extLst>
  </p:cmAuthor>
  <p:cmAuthor id="2" name="Heather McLachlan" initials="HM" lastIdx="1" clrIdx="1">
    <p:extLst>
      <p:ext uri="{19B8F6BF-5375-455C-9EA6-DF929625EA0E}">
        <p15:presenceInfo xmlns:p15="http://schemas.microsoft.com/office/powerpoint/2012/main" userId="5c5336a64e268c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88768" autoAdjust="0"/>
  </p:normalViewPr>
  <p:slideViewPr>
    <p:cSldViewPr>
      <p:cViewPr varScale="1">
        <p:scale>
          <a:sx n="76" d="100"/>
          <a:sy n="76" d="100"/>
        </p:scale>
        <p:origin x="1157" y="67"/>
      </p:cViewPr>
      <p:guideLst>
        <p:guide orient="horz" pos="2160"/>
        <p:guide pos="384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12215-A245-4EBD-BB32-B55734C94527}" type="doc">
      <dgm:prSet loTypeId="urn:microsoft.com/office/officeart/2005/8/layout/lProcess2" loCatId="list" qsTypeId="urn:microsoft.com/office/officeart/2005/8/quickstyle/simple4" qsCatId="simple" csTypeId="urn:microsoft.com/office/officeart/2005/8/colors/colorful3" csCatId="colorful" phldr="1"/>
      <dgm:spPr/>
      <dgm:t>
        <a:bodyPr/>
        <a:lstStyle/>
        <a:p>
          <a:endParaRPr lang="en-ZA"/>
        </a:p>
      </dgm:t>
    </dgm:pt>
    <dgm:pt modelId="{3C833495-3C24-4C14-BB67-AA7D5772FCB9}">
      <dgm:prSet phldrT="[Text]"/>
      <dgm:spPr/>
      <dgm:t>
        <a:bodyPr/>
        <a:lstStyle/>
        <a:p>
          <a:r>
            <a:rPr lang="en-ZA" dirty="0"/>
            <a:t>Synchronous</a:t>
          </a:r>
        </a:p>
      </dgm:t>
    </dgm:pt>
    <dgm:pt modelId="{B5E32685-D9EB-4E33-864E-F1B0AD63F8C7}" type="parTrans" cxnId="{E318F4D7-CD15-4518-B82B-7C9B89459EFB}">
      <dgm:prSet/>
      <dgm:spPr/>
      <dgm:t>
        <a:bodyPr/>
        <a:lstStyle/>
        <a:p>
          <a:endParaRPr lang="en-ZA"/>
        </a:p>
      </dgm:t>
    </dgm:pt>
    <dgm:pt modelId="{5A8DF176-DAE0-4B02-B8A8-A7DE46F98105}" type="sibTrans" cxnId="{E318F4D7-CD15-4518-B82B-7C9B89459EFB}">
      <dgm:prSet/>
      <dgm:spPr/>
      <dgm:t>
        <a:bodyPr/>
        <a:lstStyle/>
        <a:p>
          <a:endParaRPr lang="en-ZA"/>
        </a:p>
      </dgm:t>
    </dgm:pt>
    <dgm:pt modelId="{2140154F-4ADF-42EF-9C62-D83DF3D33C5C}">
      <dgm:prSet phldrT="[Text]"/>
      <dgm:spPr/>
      <dgm:t>
        <a:bodyPr/>
        <a:lstStyle/>
        <a:p>
          <a:r>
            <a:rPr lang="en-ZA" dirty="0"/>
            <a:t>Takes place in real time</a:t>
          </a:r>
        </a:p>
      </dgm:t>
    </dgm:pt>
    <dgm:pt modelId="{F81EF1E2-4BD2-4DF6-A0A6-43B0D5531AAA}" type="parTrans" cxnId="{54A9D4A7-5A47-4C5A-A9F6-25D3C35A8B8E}">
      <dgm:prSet/>
      <dgm:spPr/>
      <dgm:t>
        <a:bodyPr/>
        <a:lstStyle/>
        <a:p>
          <a:endParaRPr lang="en-ZA"/>
        </a:p>
      </dgm:t>
    </dgm:pt>
    <dgm:pt modelId="{089626EC-278C-496E-8755-E82976579316}" type="sibTrans" cxnId="{54A9D4A7-5A47-4C5A-A9F6-25D3C35A8B8E}">
      <dgm:prSet/>
      <dgm:spPr/>
      <dgm:t>
        <a:bodyPr/>
        <a:lstStyle/>
        <a:p>
          <a:endParaRPr lang="en-ZA"/>
        </a:p>
      </dgm:t>
    </dgm:pt>
    <dgm:pt modelId="{418009F5-17A0-49B9-9C71-E861106A3BEA}">
      <dgm:prSet phldrT="[Text]"/>
      <dgm:spPr/>
      <dgm:t>
        <a:bodyPr/>
        <a:lstStyle/>
        <a:p>
          <a:r>
            <a:rPr lang="en-ZA" dirty="0"/>
            <a:t>Immediate</a:t>
          </a:r>
        </a:p>
      </dgm:t>
    </dgm:pt>
    <dgm:pt modelId="{D081F617-2E22-4398-AF57-0AA8FEED9CE3}" type="parTrans" cxnId="{5E41AE0E-22B7-41FD-B22B-1AC89B3445C3}">
      <dgm:prSet/>
      <dgm:spPr/>
      <dgm:t>
        <a:bodyPr/>
        <a:lstStyle/>
        <a:p>
          <a:endParaRPr lang="en-ZA"/>
        </a:p>
      </dgm:t>
    </dgm:pt>
    <dgm:pt modelId="{B3DD4FFE-7FC2-4CD6-AB85-9E3901FC5B07}" type="sibTrans" cxnId="{5E41AE0E-22B7-41FD-B22B-1AC89B3445C3}">
      <dgm:prSet/>
      <dgm:spPr/>
      <dgm:t>
        <a:bodyPr/>
        <a:lstStyle/>
        <a:p>
          <a:endParaRPr lang="en-ZA"/>
        </a:p>
      </dgm:t>
    </dgm:pt>
    <dgm:pt modelId="{4843776D-5271-486E-A5C0-6E105277C7E5}">
      <dgm:prSet phldrT="[Text]"/>
      <dgm:spPr/>
      <dgm:t>
        <a:bodyPr/>
        <a:lstStyle/>
        <a:p>
          <a:r>
            <a:rPr lang="en-ZA" dirty="0"/>
            <a:t>Asynchronous</a:t>
          </a:r>
        </a:p>
      </dgm:t>
    </dgm:pt>
    <dgm:pt modelId="{627C15FA-E880-4BBB-8D18-38BB5B75E6B1}" type="parTrans" cxnId="{73973705-91D2-4F9E-BB83-387D7820FD2C}">
      <dgm:prSet/>
      <dgm:spPr/>
      <dgm:t>
        <a:bodyPr/>
        <a:lstStyle/>
        <a:p>
          <a:endParaRPr lang="en-ZA"/>
        </a:p>
      </dgm:t>
    </dgm:pt>
    <dgm:pt modelId="{F8662E7A-794E-416D-9313-2C82A27F75F9}" type="sibTrans" cxnId="{73973705-91D2-4F9E-BB83-387D7820FD2C}">
      <dgm:prSet/>
      <dgm:spPr/>
      <dgm:t>
        <a:bodyPr/>
        <a:lstStyle/>
        <a:p>
          <a:endParaRPr lang="en-ZA"/>
        </a:p>
      </dgm:t>
    </dgm:pt>
    <dgm:pt modelId="{D71F254A-EABF-4E9E-B040-A2C58C759093}">
      <dgm:prSet phldrT="[Text]"/>
      <dgm:spPr/>
      <dgm:t>
        <a:bodyPr/>
        <a:lstStyle/>
        <a:p>
          <a:r>
            <a:rPr lang="en-ZA" dirty="0"/>
            <a:t>Takes place over periods of time</a:t>
          </a:r>
        </a:p>
      </dgm:t>
    </dgm:pt>
    <dgm:pt modelId="{51FEA086-3ECE-45B1-874A-2BCF037F5947}" type="parTrans" cxnId="{403104BC-7543-42F2-96B8-CCDAA09DE94D}">
      <dgm:prSet/>
      <dgm:spPr/>
      <dgm:t>
        <a:bodyPr/>
        <a:lstStyle/>
        <a:p>
          <a:endParaRPr lang="en-ZA"/>
        </a:p>
      </dgm:t>
    </dgm:pt>
    <dgm:pt modelId="{031F584B-33AF-4B3E-BABD-EF2DD3F41945}" type="sibTrans" cxnId="{403104BC-7543-42F2-96B8-CCDAA09DE94D}">
      <dgm:prSet/>
      <dgm:spPr/>
      <dgm:t>
        <a:bodyPr/>
        <a:lstStyle/>
        <a:p>
          <a:endParaRPr lang="en-ZA"/>
        </a:p>
      </dgm:t>
    </dgm:pt>
    <dgm:pt modelId="{A88F7767-1206-47CD-B633-D011D2C71A0E}">
      <dgm:prSet phldrT="[Text]"/>
      <dgm:spPr/>
      <dgm:t>
        <a:bodyPr/>
        <a:lstStyle/>
        <a:p>
          <a:r>
            <a:rPr lang="en-ZA" dirty="0"/>
            <a:t>Not immediate</a:t>
          </a:r>
        </a:p>
      </dgm:t>
    </dgm:pt>
    <dgm:pt modelId="{C0508E9A-2702-42A4-B9B8-2ABE71FBEC54}" type="parTrans" cxnId="{B750A23D-C4D7-4F81-A3D7-EDF3657EBD05}">
      <dgm:prSet/>
      <dgm:spPr/>
      <dgm:t>
        <a:bodyPr/>
        <a:lstStyle/>
        <a:p>
          <a:endParaRPr lang="en-ZA"/>
        </a:p>
      </dgm:t>
    </dgm:pt>
    <dgm:pt modelId="{28E66E5F-5298-4743-9A8F-CBC7984C25BA}" type="sibTrans" cxnId="{B750A23D-C4D7-4F81-A3D7-EDF3657EBD05}">
      <dgm:prSet/>
      <dgm:spPr/>
      <dgm:t>
        <a:bodyPr/>
        <a:lstStyle/>
        <a:p>
          <a:endParaRPr lang="en-ZA"/>
        </a:p>
      </dgm:t>
    </dgm:pt>
    <dgm:pt modelId="{B1A10814-543A-48C7-951A-06EAEF501E39}">
      <dgm:prSet phldrT="[Text]"/>
      <dgm:spPr/>
      <dgm:t>
        <a:bodyPr/>
        <a:lstStyle/>
        <a:p>
          <a:r>
            <a:rPr lang="en-ZA" dirty="0"/>
            <a:t>e.g. Phone call, web meeting</a:t>
          </a:r>
        </a:p>
      </dgm:t>
    </dgm:pt>
    <dgm:pt modelId="{22E2B202-9FDA-4344-9D2C-BD45F874A4B1}" type="parTrans" cxnId="{87556672-AB3D-435F-866E-6E30AD996F91}">
      <dgm:prSet/>
      <dgm:spPr/>
      <dgm:t>
        <a:bodyPr/>
        <a:lstStyle/>
        <a:p>
          <a:endParaRPr lang="en-ZA"/>
        </a:p>
      </dgm:t>
    </dgm:pt>
    <dgm:pt modelId="{EFDC541A-D8BA-44AD-ABDC-38056E351BE3}" type="sibTrans" cxnId="{87556672-AB3D-435F-866E-6E30AD996F91}">
      <dgm:prSet/>
      <dgm:spPr/>
      <dgm:t>
        <a:bodyPr/>
        <a:lstStyle/>
        <a:p>
          <a:endParaRPr lang="en-ZA"/>
        </a:p>
      </dgm:t>
    </dgm:pt>
    <dgm:pt modelId="{A505FD68-AAB8-4776-8DAE-38AEF72380D4}">
      <dgm:prSet phldrT="[Text]"/>
      <dgm:spPr/>
      <dgm:t>
        <a:bodyPr/>
        <a:lstStyle/>
        <a:p>
          <a:r>
            <a:rPr lang="en-ZA" dirty="0"/>
            <a:t>e.g. Blog posts, emails</a:t>
          </a:r>
        </a:p>
      </dgm:t>
    </dgm:pt>
    <dgm:pt modelId="{B716B94A-8ECD-44E7-AFD1-81097D2AE2E3}" type="parTrans" cxnId="{59411003-D40D-4E2C-AA2E-DD7F4D6CAAE2}">
      <dgm:prSet/>
      <dgm:spPr/>
      <dgm:t>
        <a:bodyPr/>
        <a:lstStyle/>
        <a:p>
          <a:endParaRPr lang="en-ZA"/>
        </a:p>
      </dgm:t>
    </dgm:pt>
    <dgm:pt modelId="{6C96365E-5BD6-4DFE-9CEF-72FBBBCAD0F3}" type="sibTrans" cxnId="{59411003-D40D-4E2C-AA2E-DD7F4D6CAAE2}">
      <dgm:prSet/>
      <dgm:spPr/>
      <dgm:t>
        <a:bodyPr/>
        <a:lstStyle/>
        <a:p>
          <a:endParaRPr lang="en-ZA"/>
        </a:p>
      </dgm:t>
    </dgm:pt>
    <dgm:pt modelId="{3D4C44D1-C048-44BB-AAC0-CEB2F22745D1}" type="pres">
      <dgm:prSet presAssocID="{6B012215-A245-4EBD-BB32-B55734C94527}" presName="theList" presStyleCnt="0">
        <dgm:presLayoutVars>
          <dgm:dir/>
          <dgm:animLvl val="lvl"/>
          <dgm:resizeHandles val="exact"/>
        </dgm:presLayoutVars>
      </dgm:prSet>
      <dgm:spPr/>
    </dgm:pt>
    <dgm:pt modelId="{AD156B3A-D064-4CEE-86BC-C2CEBAA6299E}" type="pres">
      <dgm:prSet presAssocID="{3C833495-3C24-4C14-BB67-AA7D5772FCB9}" presName="compNode" presStyleCnt="0"/>
      <dgm:spPr/>
    </dgm:pt>
    <dgm:pt modelId="{55654BAB-8110-4940-8D28-D2D68F57EFBC}" type="pres">
      <dgm:prSet presAssocID="{3C833495-3C24-4C14-BB67-AA7D5772FCB9}" presName="aNode" presStyleLbl="bgShp" presStyleIdx="0" presStyleCnt="2"/>
      <dgm:spPr/>
    </dgm:pt>
    <dgm:pt modelId="{DE560D7A-7BF5-48E3-A860-0B3058224651}" type="pres">
      <dgm:prSet presAssocID="{3C833495-3C24-4C14-BB67-AA7D5772FCB9}" presName="textNode" presStyleLbl="bgShp" presStyleIdx="0" presStyleCnt="2"/>
      <dgm:spPr/>
    </dgm:pt>
    <dgm:pt modelId="{44D13627-F851-42CD-B462-E862773C332D}" type="pres">
      <dgm:prSet presAssocID="{3C833495-3C24-4C14-BB67-AA7D5772FCB9}" presName="compChildNode" presStyleCnt="0"/>
      <dgm:spPr/>
    </dgm:pt>
    <dgm:pt modelId="{600F5067-F1D9-497B-BFB9-C24A67EFE798}" type="pres">
      <dgm:prSet presAssocID="{3C833495-3C24-4C14-BB67-AA7D5772FCB9}" presName="theInnerList" presStyleCnt="0"/>
      <dgm:spPr/>
    </dgm:pt>
    <dgm:pt modelId="{36180909-DD43-4434-827A-91CED762EC15}" type="pres">
      <dgm:prSet presAssocID="{2140154F-4ADF-42EF-9C62-D83DF3D33C5C}" presName="childNode" presStyleLbl="node1" presStyleIdx="0" presStyleCnt="6">
        <dgm:presLayoutVars>
          <dgm:bulletEnabled val="1"/>
        </dgm:presLayoutVars>
      </dgm:prSet>
      <dgm:spPr/>
    </dgm:pt>
    <dgm:pt modelId="{028A5F72-1665-4CBC-BC67-84A6B0A60D73}" type="pres">
      <dgm:prSet presAssocID="{2140154F-4ADF-42EF-9C62-D83DF3D33C5C}" presName="aSpace2" presStyleCnt="0"/>
      <dgm:spPr/>
    </dgm:pt>
    <dgm:pt modelId="{AF0C62D3-66AD-4E1F-8262-B93D2541B2AB}" type="pres">
      <dgm:prSet presAssocID="{418009F5-17A0-49B9-9C71-E861106A3BEA}" presName="childNode" presStyleLbl="node1" presStyleIdx="1" presStyleCnt="6">
        <dgm:presLayoutVars>
          <dgm:bulletEnabled val="1"/>
        </dgm:presLayoutVars>
      </dgm:prSet>
      <dgm:spPr/>
    </dgm:pt>
    <dgm:pt modelId="{6F7755C7-3C4B-4316-9DE8-41A57CF495F6}" type="pres">
      <dgm:prSet presAssocID="{418009F5-17A0-49B9-9C71-E861106A3BEA}" presName="aSpace2" presStyleCnt="0"/>
      <dgm:spPr/>
    </dgm:pt>
    <dgm:pt modelId="{D7A141F3-E020-43BA-80AA-91CECAC60735}" type="pres">
      <dgm:prSet presAssocID="{B1A10814-543A-48C7-951A-06EAEF501E39}" presName="childNode" presStyleLbl="node1" presStyleIdx="2" presStyleCnt="6">
        <dgm:presLayoutVars>
          <dgm:bulletEnabled val="1"/>
        </dgm:presLayoutVars>
      </dgm:prSet>
      <dgm:spPr/>
    </dgm:pt>
    <dgm:pt modelId="{2EF94BF1-2A31-42C6-A90E-6FB0F661D020}" type="pres">
      <dgm:prSet presAssocID="{3C833495-3C24-4C14-BB67-AA7D5772FCB9}" presName="aSpace" presStyleCnt="0"/>
      <dgm:spPr/>
    </dgm:pt>
    <dgm:pt modelId="{50305B6C-D9BE-40F9-84EB-B478AEBA8EC9}" type="pres">
      <dgm:prSet presAssocID="{4843776D-5271-486E-A5C0-6E105277C7E5}" presName="compNode" presStyleCnt="0"/>
      <dgm:spPr/>
    </dgm:pt>
    <dgm:pt modelId="{D4CCE56C-2593-45AA-8632-EB9DA16614E4}" type="pres">
      <dgm:prSet presAssocID="{4843776D-5271-486E-A5C0-6E105277C7E5}" presName="aNode" presStyleLbl="bgShp" presStyleIdx="1" presStyleCnt="2"/>
      <dgm:spPr/>
    </dgm:pt>
    <dgm:pt modelId="{442AF4B3-CB7B-4FBF-B354-CF1FEC81F7B4}" type="pres">
      <dgm:prSet presAssocID="{4843776D-5271-486E-A5C0-6E105277C7E5}" presName="textNode" presStyleLbl="bgShp" presStyleIdx="1" presStyleCnt="2"/>
      <dgm:spPr/>
    </dgm:pt>
    <dgm:pt modelId="{34C6126B-25A1-4D63-BCCE-3CC744C274DF}" type="pres">
      <dgm:prSet presAssocID="{4843776D-5271-486E-A5C0-6E105277C7E5}" presName="compChildNode" presStyleCnt="0"/>
      <dgm:spPr/>
    </dgm:pt>
    <dgm:pt modelId="{027039A0-961D-4DD3-8BE3-0A9E125774EB}" type="pres">
      <dgm:prSet presAssocID="{4843776D-5271-486E-A5C0-6E105277C7E5}" presName="theInnerList" presStyleCnt="0"/>
      <dgm:spPr/>
    </dgm:pt>
    <dgm:pt modelId="{B8AD09FE-1A1B-4BE0-A80C-03BF2707BB50}" type="pres">
      <dgm:prSet presAssocID="{D71F254A-EABF-4E9E-B040-A2C58C759093}" presName="childNode" presStyleLbl="node1" presStyleIdx="3" presStyleCnt="6">
        <dgm:presLayoutVars>
          <dgm:bulletEnabled val="1"/>
        </dgm:presLayoutVars>
      </dgm:prSet>
      <dgm:spPr/>
    </dgm:pt>
    <dgm:pt modelId="{C951DCBA-37FD-43B2-8606-549A80476185}" type="pres">
      <dgm:prSet presAssocID="{D71F254A-EABF-4E9E-B040-A2C58C759093}" presName="aSpace2" presStyleCnt="0"/>
      <dgm:spPr/>
    </dgm:pt>
    <dgm:pt modelId="{8F419C0A-88A4-4AC3-8C9F-60B55D94F405}" type="pres">
      <dgm:prSet presAssocID="{A88F7767-1206-47CD-B633-D011D2C71A0E}" presName="childNode" presStyleLbl="node1" presStyleIdx="4" presStyleCnt="6">
        <dgm:presLayoutVars>
          <dgm:bulletEnabled val="1"/>
        </dgm:presLayoutVars>
      </dgm:prSet>
      <dgm:spPr/>
    </dgm:pt>
    <dgm:pt modelId="{7D6FB912-5926-4849-B562-5225DBB090DC}" type="pres">
      <dgm:prSet presAssocID="{A88F7767-1206-47CD-B633-D011D2C71A0E}" presName="aSpace2" presStyleCnt="0"/>
      <dgm:spPr/>
    </dgm:pt>
    <dgm:pt modelId="{3DFFC79A-FF07-455B-9EF6-769DE8D642B6}" type="pres">
      <dgm:prSet presAssocID="{A505FD68-AAB8-4776-8DAE-38AEF72380D4}" presName="childNode" presStyleLbl="node1" presStyleIdx="5" presStyleCnt="6">
        <dgm:presLayoutVars>
          <dgm:bulletEnabled val="1"/>
        </dgm:presLayoutVars>
      </dgm:prSet>
      <dgm:spPr/>
    </dgm:pt>
  </dgm:ptLst>
  <dgm:cxnLst>
    <dgm:cxn modelId="{59411003-D40D-4E2C-AA2E-DD7F4D6CAAE2}" srcId="{4843776D-5271-486E-A5C0-6E105277C7E5}" destId="{A505FD68-AAB8-4776-8DAE-38AEF72380D4}" srcOrd="2" destOrd="0" parTransId="{B716B94A-8ECD-44E7-AFD1-81097D2AE2E3}" sibTransId="{6C96365E-5BD6-4DFE-9CEF-72FBBBCAD0F3}"/>
    <dgm:cxn modelId="{73973705-91D2-4F9E-BB83-387D7820FD2C}" srcId="{6B012215-A245-4EBD-BB32-B55734C94527}" destId="{4843776D-5271-486E-A5C0-6E105277C7E5}" srcOrd="1" destOrd="0" parTransId="{627C15FA-E880-4BBB-8D18-38BB5B75E6B1}" sibTransId="{F8662E7A-794E-416D-9313-2C82A27F75F9}"/>
    <dgm:cxn modelId="{B6480308-26B2-4704-9A4B-F3311BE4444A}" type="presOf" srcId="{2140154F-4ADF-42EF-9C62-D83DF3D33C5C}" destId="{36180909-DD43-4434-827A-91CED762EC15}" srcOrd="0" destOrd="0" presId="urn:microsoft.com/office/officeart/2005/8/layout/lProcess2"/>
    <dgm:cxn modelId="{5E41AE0E-22B7-41FD-B22B-1AC89B3445C3}" srcId="{3C833495-3C24-4C14-BB67-AA7D5772FCB9}" destId="{418009F5-17A0-49B9-9C71-E861106A3BEA}" srcOrd="1" destOrd="0" parTransId="{D081F617-2E22-4398-AF57-0AA8FEED9CE3}" sibTransId="{B3DD4FFE-7FC2-4CD6-AB85-9E3901FC5B07}"/>
    <dgm:cxn modelId="{689E0D0F-96F5-44F8-85C5-C8E350FCC64F}" type="presOf" srcId="{4843776D-5271-486E-A5C0-6E105277C7E5}" destId="{442AF4B3-CB7B-4FBF-B354-CF1FEC81F7B4}" srcOrd="1" destOrd="0" presId="urn:microsoft.com/office/officeart/2005/8/layout/lProcess2"/>
    <dgm:cxn modelId="{A4824214-D70F-449E-B595-0C209E9CA1FC}" type="presOf" srcId="{418009F5-17A0-49B9-9C71-E861106A3BEA}" destId="{AF0C62D3-66AD-4E1F-8262-B93D2541B2AB}" srcOrd="0" destOrd="0" presId="urn:microsoft.com/office/officeart/2005/8/layout/lProcess2"/>
    <dgm:cxn modelId="{7F3A861C-CDFC-4002-B02A-8DF9F5A3BE41}" type="presOf" srcId="{D71F254A-EABF-4E9E-B040-A2C58C759093}" destId="{B8AD09FE-1A1B-4BE0-A80C-03BF2707BB50}" srcOrd="0" destOrd="0" presId="urn:microsoft.com/office/officeart/2005/8/layout/lProcess2"/>
    <dgm:cxn modelId="{B750A23D-C4D7-4F81-A3D7-EDF3657EBD05}" srcId="{4843776D-5271-486E-A5C0-6E105277C7E5}" destId="{A88F7767-1206-47CD-B633-D011D2C71A0E}" srcOrd="1" destOrd="0" parTransId="{C0508E9A-2702-42A4-B9B8-2ABE71FBEC54}" sibTransId="{28E66E5F-5298-4743-9A8F-CBC7984C25BA}"/>
    <dgm:cxn modelId="{588EEF4C-E2B8-44DB-A219-3979552ECDAB}" type="presOf" srcId="{A88F7767-1206-47CD-B633-D011D2C71A0E}" destId="{8F419C0A-88A4-4AC3-8C9F-60B55D94F405}" srcOrd="0" destOrd="0" presId="urn:microsoft.com/office/officeart/2005/8/layout/lProcess2"/>
    <dgm:cxn modelId="{172B0F6F-F845-42DF-973B-A9C921F56008}" type="presOf" srcId="{4843776D-5271-486E-A5C0-6E105277C7E5}" destId="{D4CCE56C-2593-45AA-8632-EB9DA16614E4}" srcOrd="0" destOrd="0" presId="urn:microsoft.com/office/officeart/2005/8/layout/lProcess2"/>
    <dgm:cxn modelId="{4F183A50-3B99-42FD-8D26-91B65E095270}" type="presOf" srcId="{B1A10814-543A-48C7-951A-06EAEF501E39}" destId="{D7A141F3-E020-43BA-80AA-91CECAC60735}" srcOrd="0" destOrd="0" presId="urn:microsoft.com/office/officeart/2005/8/layout/lProcess2"/>
    <dgm:cxn modelId="{87556672-AB3D-435F-866E-6E30AD996F91}" srcId="{3C833495-3C24-4C14-BB67-AA7D5772FCB9}" destId="{B1A10814-543A-48C7-951A-06EAEF501E39}" srcOrd="2" destOrd="0" parTransId="{22E2B202-9FDA-4344-9D2C-BD45F874A4B1}" sibTransId="{EFDC541A-D8BA-44AD-ABDC-38056E351BE3}"/>
    <dgm:cxn modelId="{54A9D4A7-5A47-4C5A-A9F6-25D3C35A8B8E}" srcId="{3C833495-3C24-4C14-BB67-AA7D5772FCB9}" destId="{2140154F-4ADF-42EF-9C62-D83DF3D33C5C}" srcOrd="0" destOrd="0" parTransId="{F81EF1E2-4BD2-4DF6-A0A6-43B0D5531AAA}" sibTransId="{089626EC-278C-496E-8755-E82976579316}"/>
    <dgm:cxn modelId="{EDE89FAA-C1AA-40AC-8184-6A8FD57CC8DF}" type="presOf" srcId="{A505FD68-AAB8-4776-8DAE-38AEF72380D4}" destId="{3DFFC79A-FF07-455B-9EF6-769DE8D642B6}" srcOrd="0" destOrd="0" presId="urn:microsoft.com/office/officeart/2005/8/layout/lProcess2"/>
    <dgm:cxn modelId="{F909A3B3-2BDE-4669-99C7-AAD589E35EC3}" type="presOf" srcId="{3C833495-3C24-4C14-BB67-AA7D5772FCB9}" destId="{55654BAB-8110-4940-8D28-D2D68F57EFBC}" srcOrd="0" destOrd="0" presId="urn:microsoft.com/office/officeart/2005/8/layout/lProcess2"/>
    <dgm:cxn modelId="{403104BC-7543-42F2-96B8-CCDAA09DE94D}" srcId="{4843776D-5271-486E-A5C0-6E105277C7E5}" destId="{D71F254A-EABF-4E9E-B040-A2C58C759093}" srcOrd="0" destOrd="0" parTransId="{51FEA086-3ECE-45B1-874A-2BCF037F5947}" sibTransId="{031F584B-33AF-4B3E-BABD-EF2DD3F41945}"/>
    <dgm:cxn modelId="{E000ADBF-2C2C-4FBE-9DA0-F6E0E44D7FEA}" type="presOf" srcId="{6B012215-A245-4EBD-BB32-B55734C94527}" destId="{3D4C44D1-C048-44BB-AAC0-CEB2F22745D1}" srcOrd="0" destOrd="0" presId="urn:microsoft.com/office/officeart/2005/8/layout/lProcess2"/>
    <dgm:cxn modelId="{ED635FC2-CEE0-4665-AE5A-075998055B3E}" type="presOf" srcId="{3C833495-3C24-4C14-BB67-AA7D5772FCB9}" destId="{DE560D7A-7BF5-48E3-A860-0B3058224651}" srcOrd="1" destOrd="0" presId="urn:microsoft.com/office/officeart/2005/8/layout/lProcess2"/>
    <dgm:cxn modelId="{E318F4D7-CD15-4518-B82B-7C9B89459EFB}" srcId="{6B012215-A245-4EBD-BB32-B55734C94527}" destId="{3C833495-3C24-4C14-BB67-AA7D5772FCB9}" srcOrd="0" destOrd="0" parTransId="{B5E32685-D9EB-4E33-864E-F1B0AD63F8C7}" sibTransId="{5A8DF176-DAE0-4B02-B8A8-A7DE46F98105}"/>
    <dgm:cxn modelId="{2533622F-1619-4EAE-ADD4-3ACED4D64D52}" type="presParOf" srcId="{3D4C44D1-C048-44BB-AAC0-CEB2F22745D1}" destId="{AD156B3A-D064-4CEE-86BC-C2CEBAA6299E}" srcOrd="0" destOrd="0" presId="urn:microsoft.com/office/officeart/2005/8/layout/lProcess2"/>
    <dgm:cxn modelId="{F2F7BD84-D30B-4F20-B7BE-2DFBD7E3DC47}" type="presParOf" srcId="{AD156B3A-D064-4CEE-86BC-C2CEBAA6299E}" destId="{55654BAB-8110-4940-8D28-D2D68F57EFBC}" srcOrd="0" destOrd="0" presId="urn:microsoft.com/office/officeart/2005/8/layout/lProcess2"/>
    <dgm:cxn modelId="{3F83E95F-DE52-47C8-806F-3BDEE19FD57B}" type="presParOf" srcId="{AD156B3A-D064-4CEE-86BC-C2CEBAA6299E}" destId="{DE560D7A-7BF5-48E3-A860-0B3058224651}" srcOrd="1" destOrd="0" presId="urn:microsoft.com/office/officeart/2005/8/layout/lProcess2"/>
    <dgm:cxn modelId="{D19A58EA-2244-4498-86D1-F4AAC2C896C6}" type="presParOf" srcId="{AD156B3A-D064-4CEE-86BC-C2CEBAA6299E}" destId="{44D13627-F851-42CD-B462-E862773C332D}" srcOrd="2" destOrd="0" presId="urn:microsoft.com/office/officeart/2005/8/layout/lProcess2"/>
    <dgm:cxn modelId="{1C6E27BD-7CD8-4375-9A50-B0E12DBD37A9}" type="presParOf" srcId="{44D13627-F851-42CD-B462-E862773C332D}" destId="{600F5067-F1D9-497B-BFB9-C24A67EFE798}" srcOrd="0" destOrd="0" presId="urn:microsoft.com/office/officeart/2005/8/layout/lProcess2"/>
    <dgm:cxn modelId="{0A2150E8-A9ED-4A6F-8586-34CA1D9DDA80}" type="presParOf" srcId="{600F5067-F1D9-497B-BFB9-C24A67EFE798}" destId="{36180909-DD43-4434-827A-91CED762EC15}" srcOrd="0" destOrd="0" presId="urn:microsoft.com/office/officeart/2005/8/layout/lProcess2"/>
    <dgm:cxn modelId="{56483595-0321-4A43-B8BF-A60B5498655B}" type="presParOf" srcId="{600F5067-F1D9-497B-BFB9-C24A67EFE798}" destId="{028A5F72-1665-4CBC-BC67-84A6B0A60D73}" srcOrd="1" destOrd="0" presId="urn:microsoft.com/office/officeart/2005/8/layout/lProcess2"/>
    <dgm:cxn modelId="{C497E775-F03E-4618-AAB9-936F7030EAB5}" type="presParOf" srcId="{600F5067-F1D9-497B-BFB9-C24A67EFE798}" destId="{AF0C62D3-66AD-4E1F-8262-B93D2541B2AB}" srcOrd="2" destOrd="0" presId="urn:microsoft.com/office/officeart/2005/8/layout/lProcess2"/>
    <dgm:cxn modelId="{BC0EE039-1BE7-482B-99DC-2843AAFEB730}" type="presParOf" srcId="{600F5067-F1D9-497B-BFB9-C24A67EFE798}" destId="{6F7755C7-3C4B-4316-9DE8-41A57CF495F6}" srcOrd="3" destOrd="0" presId="urn:microsoft.com/office/officeart/2005/8/layout/lProcess2"/>
    <dgm:cxn modelId="{D9D29690-D39B-4E56-A500-944F7CF8EF09}" type="presParOf" srcId="{600F5067-F1D9-497B-BFB9-C24A67EFE798}" destId="{D7A141F3-E020-43BA-80AA-91CECAC60735}" srcOrd="4" destOrd="0" presId="urn:microsoft.com/office/officeart/2005/8/layout/lProcess2"/>
    <dgm:cxn modelId="{7C86CB4C-26BA-4919-BBBF-4804A6BC9D1B}" type="presParOf" srcId="{3D4C44D1-C048-44BB-AAC0-CEB2F22745D1}" destId="{2EF94BF1-2A31-42C6-A90E-6FB0F661D020}" srcOrd="1" destOrd="0" presId="urn:microsoft.com/office/officeart/2005/8/layout/lProcess2"/>
    <dgm:cxn modelId="{FA12D170-48C5-4287-9555-7E0690577791}" type="presParOf" srcId="{3D4C44D1-C048-44BB-AAC0-CEB2F22745D1}" destId="{50305B6C-D9BE-40F9-84EB-B478AEBA8EC9}" srcOrd="2" destOrd="0" presId="urn:microsoft.com/office/officeart/2005/8/layout/lProcess2"/>
    <dgm:cxn modelId="{10FBD008-6FF3-48EA-B860-4AAA418A3B7B}" type="presParOf" srcId="{50305B6C-D9BE-40F9-84EB-B478AEBA8EC9}" destId="{D4CCE56C-2593-45AA-8632-EB9DA16614E4}" srcOrd="0" destOrd="0" presId="urn:microsoft.com/office/officeart/2005/8/layout/lProcess2"/>
    <dgm:cxn modelId="{47C8AAED-A751-4EAB-A266-6330D9591359}" type="presParOf" srcId="{50305B6C-D9BE-40F9-84EB-B478AEBA8EC9}" destId="{442AF4B3-CB7B-4FBF-B354-CF1FEC81F7B4}" srcOrd="1" destOrd="0" presId="urn:microsoft.com/office/officeart/2005/8/layout/lProcess2"/>
    <dgm:cxn modelId="{CAE52BB6-416A-4498-97A2-5A435D642882}" type="presParOf" srcId="{50305B6C-D9BE-40F9-84EB-B478AEBA8EC9}" destId="{34C6126B-25A1-4D63-BCCE-3CC744C274DF}" srcOrd="2" destOrd="0" presId="urn:microsoft.com/office/officeart/2005/8/layout/lProcess2"/>
    <dgm:cxn modelId="{B6532B94-3CC2-45AA-950A-C4E244FDAD40}" type="presParOf" srcId="{34C6126B-25A1-4D63-BCCE-3CC744C274DF}" destId="{027039A0-961D-4DD3-8BE3-0A9E125774EB}" srcOrd="0" destOrd="0" presId="urn:microsoft.com/office/officeart/2005/8/layout/lProcess2"/>
    <dgm:cxn modelId="{7772DEE3-F503-4B70-95DF-4DFD24842C60}" type="presParOf" srcId="{027039A0-961D-4DD3-8BE3-0A9E125774EB}" destId="{B8AD09FE-1A1B-4BE0-A80C-03BF2707BB50}" srcOrd="0" destOrd="0" presId="urn:microsoft.com/office/officeart/2005/8/layout/lProcess2"/>
    <dgm:cxn modelId="{DA4CE615-6E99-4403-B4AB-4CC4080F9D51}" type="presParOf" srcId="{027039A0-961D-4DD3-8BE3-0A9E125774EB}" destId="{C951DCBA-37FD-43B2-8606-549A80476185}" srcOrd="1" destOrd="0" presId="urn:microsoft.com/office/officeart/2005/8/layout/lProcess2"/>
    <dgm:cxn modelId="{BE241BAD-5532-4878-949C-16BA4D8BDACE}" type="presParOf" srcId="{027039A0-961D-4DD3-8BE3-0A9E125774EB}" destId="{8F419C0A-88A4-4AC3-8C9F-60B55D94F405}" srcOrd="2" destOrd="0" presId="urn:microsoft.com/office/officeart/2005/8/layout/lProcess2"/>
    <dgm:cxn modelId="{370FEC75-A93B-497A-A355-735AC8762EE6}" type="presParOf" srcId="{027039A0-961D-4DD3-8BE3-0A9E125774EB}" destId="{7D6FB912-5926-4849-B562-5225DBB090DC}" srcOrd="3" destOrd="0" presId="urn:microsoft.com/office/officeart/2005/8/layout/lProcess2"/>
    <dgm:cxn modelId="{88AA9649-0CB4-42AF-90BF-5277C31B1F73}" type="presParOf" srcId="{027039A0-961D-4DD3-8BE3-0A9E125774EB}" destId="{3DFFC79A-FF07-455B-9EF6-769DE8D642B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3ECF9D-BB3B-4E3B-A600-CBE6E456CE4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617E6AD-E897-41EE-9C8E-E3C71966E6C6}">
      <dgm:prSet custT="1"/>
      <dgm:spPr/>
      <dgm:t>
        <a:bodyPr/>
        <a:lstStyle/>
        <a:p>
          <a:r>
            <a:rPr lang="en-GB" sz="1800" dirty="0"/>
            <a:t>Visualization of output before preparation of a schedule</a:t>
          </a:r>
          <a:endParaRPr lang="en-US" sz="1800" dirty="0"/>
        </a:p>
      </dgm:t>
    </dgm:pt>
    <dgm:pt modelId="{5FFC1002-6EC1-4172-9741-616DABF5DBC1}" type="parTrans" cxnId="{8CE5AFED-FDA1-4B3E-908A-5062902AAABD}">
      <dgm:prSet/>
      <dgm:spPr/>
      <dgm:t>
        <a:bodyPr/>
        <a:lstStyle/>
        <a:p>
          <a:endParaRPr lang="en-US"/>
        </a:p>
      </dgm:t>
    </dgm:pt>
    <dgm:pt modelId="{C44C5347-EDD4-4F1D-B906-3DCB7E027E8B}" type="sibTrans" cxnId="{8CE5AFED-FDA1-4B3E-908A-5062902AAABD}">
      <dgm:prSet/>
      <dgm:spPr/>
      <dgm:t>
        <a:bodyPr/>
        <a:lstStyle/>
        <a:p>
          <a:endParaRPr lang="en-US"/>
        </a:p>
      </dgm:t>
    </dgm:pt>
    <dgm:pt modelId="{DD96A2C4-FF53-4CEB-848A-8455CDCF0642}">
      <dgm:prSet custT="1"/>
      <dgm:spPr/>
      <dgm:t>
        <a:bodyPr/>
        <a:lstStyle/>
        <a:p>
          <a:r>
            <a:rPr lang="en-GB" sz="1800" dirty="0"/>
            <a:t>Precise, clear and concise questions</a:t>
          </a:r>
          <a:endParaRPr lang="en-US" sz="1800" dirty="0"/>
        </a:p>
      </dgm:t>
    </dgm:pt>
    <dgm:pt modelId="{8D5F5A03-CC96-43FE-A30C-8E7E0FF7B557}" type="parTrans" cxnId="{B3DB2EAB-C398-4B06-AA63-D6BA47628A22}">
      <dgm:prSet/>
      <dgm:spPr/>
      <dgm:t>
        <a:bodyPr/>
        <a:lstStyle/>
        <a:p>
          <a:endParaRPr lang="en-US"/>
        </a:p>
      </dgm:t>
    </dgm:pt>
    <dgm:pt modelId="{4ED14D85-475B-41A5-9444-B4012594F35C}" type="sibTrans" cxnId="{B3DB2EAB-C398-4B06-AA63-D6BA47628A22}">
      <dgm:prSet/>
      <dgm:spPr/>
      <dgm:t>
        <a:bodyPr/>
        <a:lstStyle/>
        <a:p>
          <a:endParaRPr lang="en-US"/>
        </a:p>
      </dgm:t>
    </dgm:pt>
    <dgm:pt modelId="{5F951EC9-C5FA-4362-863E-EA0FA6DA3F1C}">
      <dgm:prSet custT="1"/>
      <dgm:spPr/>
      <dgm:t>
        <a:bodyPr/>
        <a:lstStyle/>
        <a:p>
          <a:r>
            <a:rPr lang="en-GB" sz="1800" dirty="0"/>
            <a:t>Choice of online data collection tools should be based on the type of questions to be posed</a:t>
          </a:r>
          <a:endParaRPr lang="en-US" sz="1800" dirty="0"/>
        </a:p>
      </dgm:t>
    </dgm:pt>
    <dgm:pt modelId="{9312436F-F081-4972-938A-D21BEA39CFE7}" type="parTrans" cxnId="{84BA9A6C-F579-48EA-A823-367E21062C31}">
      <dgm:prSet/>
      <dgm:spPr/>
      <dgm:t>
        <a:bodyPr/>
        <a:lstStyle/>
        <a:p>
          <a:endParaRPr lang="en-US"/>
        </a:p>
      </dgm:t>
    </dgm:pt>
    <dgm:pt modelId="{6A148EAA-CA47-4AB6-8507-9EEAA3A28C00}" type="sibTrans" cxnId="{84BA9A6C-F579-48EA-A823-367E21062C31}">
      <dgm:prSet/>
      <dgm:spPr/>
      <dgm:t>
        <a:bodyPr/>
        <a:lstStyle/>
        <a:p>
          <a:endParaRPr lang="en-US"/>
        </a:p>
      </dgm:t>
    </dgm:pt>
    <dgm:pt modelId="{7D423FDF-1436-4990-94CC-5C643DD63F1C}">
      <dgm:prSet custT="1"/>
      <dgm:spPr/>
      <dgm:t>
        <a:bodyPr/>
        <a:lstStyle/>
        <a:p>
          <a:r>
            <a:rPr lang="en-GB" sz="1800" dirty="0"/>
            <a:t>Page breaks should be incorporated instead of long scrolling surveys</a:t>
          </a:r>
          <a:endParaRPr lang="en-US" sz="1800" dirty="0"/>
        </a:p>
      </dgm:t>
    </dgm:pt>
    <dgm:pt modelId="{7BB43BF2-59B0-416D-9F6E-ABF00A62A5BF}" type="parTrans" cxnId="{EA4304F8-B0E3-456A-9C33-B46C6CFECD49}">
      <dgm:prSet/>
      <dgm:spPr/>
      <dgm:t>
        <a:bodyPr/>
        <a:lstStyle/>
        <a:p>
          <a:endParaRPr lang="en-US"/>
        </a:p>
      </dgm:t>
    </dgm:pt>
    <dgm:pt modelId="{4DF426ED-58CC-430E-A046-2710CC490C49}" type="sibTrans" cxnId="{EA4304F8-B0E3-456A-9C33-B46C6CFECD49}">
      <dgm:prSet/>
      <dgm:spPr/>
      <dgm:t>
        <a:bodyPr/>
        <a:lstStyle/>
        <a:p>
          <a:endParaRPr lang="en-US"/>
        </a:p>
      </dgm:t>
    </dgm:pt>
    <dgm:pt modelId="{D9537077-B06B-48E5-9F23-0AEA38D0A4BF}">
      <dgm:prSet custT="1"/>
      <dgm:spPr/>
      <dgm:t>
        <a:bodyPr/>
        <a:lstStyle/>
        <a:p>
          <a:r>
            <a:rPr lang="en-GB" sz="1800" dirty="0"/>
            <a:t>Sequence of questions should be logical</a:t>
          </a:r>
          <a:endParaRPr lang="en-US" sz="1800" dirty="0"/>
        </a:p>
      </dgm:t>
    </dgm:pt>
    <dgm:pt modelId="{5313AEA4-C868-411B-B2A0-AD616AB9369D}" type="parTrans" cxnId="{55F821A6-C265-4161-89C2-3235931C2562}">
      <dgm:prSet/>
      <dgm:spPr/>
      <dgm:t>
        <a:bodyPr/>
        <a:lstStyle/>
        <a:p>
          <a:endParaRPr lang="en-US"/>
        </a:p>
      </dgm:t>
    </dgm:pt>
    <dgm:pt modelId="{F18956B6-5706-43D9-8A97-6AF916768DE7}" type="sibTrans" cxnId="{55F821A6-C265-4161-89C2-3235931C2562}">
      <dgm:prSet/>
      <dgm:spPr/>
      <dgm:t>
        <a:bodyPr/>
        <a:lstStyle/>
        <a:p>
          <a:endParaRPr lang="en-US"/>
        </a:p>
      </dgm:t>
    </dgm:pt>
    <dgm:pt modelId="{D4B51DC3-D4D7-4F18-85E5-AB272A69B4D2}">
      <dgm:prSet custT="1"/>
      <dgm:spPr/>
      <dgm:t>
        <a:bodyPr/>
        <a:lstStyle/>
        <a:p>
          <a:r>
            <a:rPr lang="en-GB" sz="1800" dirty="0"/>
            <a:t>Mention tentative time required to take the survey</a:t>
          </a:r>
          <a:endParaRPr lang="en-US" sz="1800" dirty="0"/>
        </a:p>
      </dgm:t>
    </dgm:pt>
    <dgm:pt modelId="{F5D6E871-31E1-4EA3-890F-5D520A35CB50}" type="parTrans" cxnId="{28B90DE3-A1F0-4086-B337-A450AAB1AC9F}">
      <dgm:prSet/>
      <dgm:spPr/>
      <dgm:t>
        <a:bodyPr/>
        <a:lstStyle/>
        <a:p>
          <a:endParaRPr lang="en-US"/>
        </a:p>
      </dgm:t>
    </dgm:pt>
    <dgm:pt modelId="{0BB7F373-2366-4F02-9A11-858583900101}" type="sibTrans" cxnId="{28B90DE3-A1F0-4086-B337-A450AAB1AC9F}">
      <dgm:prSet/>
      <dgm:spPr/>
      <dgm:t>
        <a:bodyPr/>
        <a:lstStyle/>
        <a:p>
          <a:endParaRPr lang="en-US"/>
        </a:p>
      </dgm:t>
    </dgm:pt>
    <dgm:pt modelId="{3EB1F69B-DC7B-4036-A1A0-6D715476EF5E}">
      <dgm:prSet custT="1"/>
      <dgm:spPr/>
      <dgm:t>
        <a:bodyPr/>
        <a:lstStyle/>
        <a:p>
          <a:r>
            <a:rPr lang="en-GB" sz="1800" dirty="0"/>
            <a:t>Leading questions should be avoided</a:t>
          </a:r>
          <a:endParaRPr lang="en-US" sz="1800" dirty="0"/>
        </a:p>
      </dgm:t>
    </dgm:pt>
    <dgm:pt modelId="{FDC88A7F-64CA-43AA-ABBB-892AA8F31045}" type="parTrans" cxnId="{9A211AB6-BB06-478A-B7DE-943446437595}">
      <dgm:prSet/>
      <dgm:spPr/>
      <dgm:t>
        <a:bodyPr/>
        <a:lstStyle/>
        <a:p>
          <a:endParaRPr lang="en-US"/>
        </a:p>
      </dgm:t>
    </dgm:pt>
    <dgm:pt modelId="{3B92DA2A-B7A0-4CE6-A97E-7B5602212E4C}" type="sibTrans" cxnId="{9A211AB6-BB06-478A-B7DE-943446437595}">
      <dgm:prSet/>
      <dgm:spPr/>
      <dgm:t>
        <a:bodyPr/>
        <a:lstStyle/>
        <a:p>
          <a:endParaRPr lang="en-US"/>
        </a:p>
      </dgm:t>
    </dgm:pt>
    <dgm:pt modelId="{DF2087BA-8999-4224-AFFE-88855235A57A}">
      <dgm:prSet custT="1"/>
      <dgm:spPr/>
      <dgm:t>
        <a:bodyPr/>
        <a:lstStyle/>
        <a:p>
          <a:r>
            <a:rPr lang="en-GB" sz="1800" dirty="0"/>
            <a:t>If options are non-exhaustive, “other” option should be incorporated</a:t>
          </a:r>
          <a:endParaRPr lang="en-US" sz="1800" dirty="0"/>
        </a:p>
      </dgm:t>
    </dgm:pt>
    <dgm:pt modelId="{ACF28773-9BA2-4351-9B81-CCC451632845}" type="parTrans" cxnId="{860CE4CB-E5B9-4A31-A64E-3191084C5591}">
      <dgm:prSet/>
      <dgm:spPr/>
      <dgm:t>
        <a:bodyPr/>
        <a:lstStyle/>
        <a:p>
          <a:endParaRPr lang="en-US"/>
        </a:p>
      </dgm:t>
    </dgm:pt>
    <dgm:pt modelId="{70F9EE5B-0132-4411-92CD-804DE8CE63E4}" type="sibTrans" cxnId="{860CE4CB-E5B9-4A31-A64E-3191084C5591}">
      <dgm:prSet/>
      <dgm:spPr/>
      <dgm:t>
        <a:bodyPr/>
        <a:lstStyle/>
        <a:p>
          <a:endParaRPr lang="en-US"/>
        </a:p>
      </dgm:t>
    </dgm:pt>
    <dgm:pt modelId="{740931AF-333B-4178-93FF-19FFF7B3360B}">
      <dgm:prSet custT="1"/>
      <dgm:spPr/>
      <dgm:t>
        <a:bodyPr/>
        <a:lstStyle/>
        <a:p>
          <a:r>
            <a:rPr lang="en-GB" sz="1800" dirty="0"/>
            <a:t>Long questions need to be avoided</a:t>
          </a:r>
          <a:endParaRPr lang="en-US" sz="1800" dirty="0"/>
        </a:p>
      </dgm:t>
    </dgm:pt>
    <dgm:pt modelId="{E870955C-0174-4B84-AB22-CA815308E86D}" type="parTrans" cxnId="{B8FCA74E-782E-4C65-97E3-8BF9E9505A3E}">
      <dgm:prSet/>
      <dgm:spPr/>
      <dgm:t>
        <a:bodyPr/>
        <a:lstStyle/>
        <a:p>
          <a:endParaRPr lang="en-US"/>
        </a:p>
      </dgm:t>
    </dgm:pt>
    <dgm:pt modelId="{D989B753-E6C6-4729-8CFD-194E03D5EE5B}" type="sibTrans" cxnId="{B8FCA74E-782E-4C65-97E3-8BF9E9505A3E}">
      <dgm:prSet/>
      <dgm:spPr/>
      <dgm:t>
        <a:bodyPr/>
        <a:lstStyle/>
        <a:p>
          <a:endParaRPr lang="en-US"/>
        </a:p>
      </dgm:t>
    </dgm:pt>
    <dgm:pt modelId="{5A17A5AD-5770-4B94-BDCE-8DE8D5C5DA70}">
      <dgm:prSet custT="1"/>
      <dgm:spPr/>
      <dgm:t>
        <a:bodyPr/>
        <a:lstStyle/>
        <a:p>
          <a:r>
            <a:rPr lang="en-GB" sz="1800" dirty="0"/>
            <a:t>Privacy protection measures need special attention</a:t>
          </a:r>
          <a:endParaRPr lang="en-US" sz="1800" dirty="0"/>
        </a:p>
      </dgm:t>
    </dgm:pt>
    <dgm:pt modelId="{A1EFAD8D-2500-4420-AAF7-8CF3FD4A0462}" type="parTrans" cxnId="{7DE34DC2-BA9D-4BF6-BA9A-87C97CF50DB7}">
      <dgm:prSet/>
      <dgm:spPr/>
      <dgm:t>
        <a:bodyPr/>
        <a:lstStyle/>
        <a:p>
          <a:endParaRPr lang="en-US"/>
        </a:p>
      </dgm:t>
    </dgm:pt>
    <dgm:pt modelId="{812C78EC-6FA1-44D9-ABBF-195F59B5D134}" type="sibTrans" cxnId="{7DE34DC2-BA9D-4BF6-BA9A-87C97CF50DB7}">
      <dgm:prSet/>
      <dgm:spPr/>
      <dgm:t>
        <a:bodyPr/>
        <a:lstStyle/>
        <a:p>
          <a:endParaRPr lang="en-US"/>
        </a:p>
      </dgm:t>
    </dgm:pt>
    <dgm:pt modelId="{7D256ACE-07DA-4297-B803-9B11C28B062D}">
      <dgm:prSet custT="1"/>
      <dgm:spPr/>
      <dgm:t>
        <a:bodyPr/>
        <a:lstStyle/>
        <a:p>
          <a:r>
            <a:rPr lang="en-GB" sz="1800" dirty="0"/>
            <a:t>Communication of survey results to respondents is necessary</a:t>
          </a:r>
          <a:endParaRPr lang="en-US" sz="1800" dirty="0"/>
        </a:p>
      </dgm:t>
    </dgm:pt>
    <dgm:pt modelId="{F90BC5B8-0121-44F5-8EDB-B2F4C1FD43D0}" type="parTrans" cxnId="{39945172-4D7D-4448-8601-802C95997425}">
      <dgm:prSet/>
      <dgm:spPr/>
      <dgm:t>
        <a:bodyPr/>
        <a:lstStyle/>
        <a:p>
          <a:endParaRPr lang="en-US"/>
        </a:p>
      </dgm:t>
    </dgm:pt>
    <dgm:pt modelId="{483BE686-E2FA-4019-B95B-03DBE6379B0E}" type="sibTrans" cxnId="{39945172-4D7D-4448-8601-802C95997425}">
      <dgm:prSet/>
      <dgm:spPr/>
      <dgm:t>
        <a:bodyPr/>
        <a:lstStyle/>
        <a:p>
          <a:endParaRPr lang="en-US"/>
        </a:p>
      </dgm:t>
    </dgm:pt>
    <dgm:pt modelId="{3D18F312-687A-44B8-BA14-44CAA75D766F}" type="pres">
      <dgm:prSet presAssocID="{2B3ECF9D-BB3B-4E3B-A600-CBE6E456CE41}" presName="linear" presStyleCnt="0">
        <dgm:presLayoutVars>
          <dgm:animLvl val="lvl"/>
          <dgm:resizeHandles val="exact"/>
        </dgm:presLayoutVars>
      </dgm:prSet>
      <dgm:spPr/>
    </dgm:pt>
    <dgm:pt modelId="{E2EF582F-952B-4022-8F5C-B997872EE692}" type="pres">
      <dgm:prSet presAssocID="{2617E6AD-E897-41EE-9C8E-E3C71966E6C6}" presName="parentText" presStyleLbl="node1" presStyleIdx="0" presStyleCnt="11">
        <dgm:presLayoutVars>
          <dgm:chMax val="0"/>
          <dgm:bulletEnabled val="1"/>
        </dgm:presLayoutVars>
      </dgm:prSet>
      <dgm:spPr/>
    </dgm:pt>
    <dgm:pt modelId="{63D59154-611F-4BF9-9DA8-922DCB549954}" type="pres">
      <dgm:prSet presAssocID="{C44C5347-EDD4-4F1D-B906-3DCB7E027E8B}" presName="spacer" presStyleCnt="0"/>
      <dgm:spPr/>
    </dgm:pt>
    <dgm:pt modelId="{0C75557B-0A45-4346-A88C-55B4F36BAD5C}" type="pres">
      <dgm:prSet presAssocID="{DD96A2C4-FF53-4CEB-848A-8455CDCF0642}" presName="parentText" presStyleLbl="node1" presStyleIdx="1" presStyleCnt="11">
        <dgm:presLayoutVars>
          <dgm:chMax val="0"/>
          <dgm:bulletEnabled val="1"/>
        </dgm:presLayoutVars>
      </dgm:prSet>
      <dgm:spPr/>
    </dgm:pt>
    <dgm:pt modelId="{F6B3D894-8A3A-4A4F-8208-9B0C3127650C}" type="pres">
      <dgm:prSet presAssocID="{4ED14D85-475B-41A5-9444-B4012594F35C}" presName="spacer" presStyleCnt="0"/>
      <dgm:spPr/>
    </dgm:pt>
    <dgm:pt modelId="{F6E5D495-2352-4173-A8E6-B748925F3A45}" type="pres">
      <dgm:prSet presAssocID="{5F951EC9-C5FA-4362-863E-EA0FA6DA3F1C}" presName="parentText" presStyleLbl="node1" presStyleIdx="2" presStyleCnt="11">
        <dgm:presLayoutVars>
          <dgm:chMax val="0"/>
          <dgm:bulletEnabled val="1"/>
        </dgm:presLayoutVars>
      </dgm:prSet>
      <dgm:spPr/>
    </dgm:pt>
    <dgm:pt modelId="{5C38ED63-3293-49C6-B4C0-C6CF1A52B8D5}" type="pres">
      <dgm:prSet presAssocID="{6A148EAA-CA47-4AB6-8507-9EEAA3A28C00}" presName="spacer" presStyleCnt="0"/>
      <dgm:spPr/>
    </dgm:pt>
    <dgm:pt modelId="{B7CDEF5A-32B4-4915-9E0B-910401BBAB3F}" type="pres">
      <dgm:prSet presAssocID="{7D423FDF-1436-4990-94CC-5C643DD63F1C}" presName="parentText" presStyleLbl="node1" presStyleIdx="3" presStyleCnt="11">
        <dgm:presLayoutVars>
          <dgm:chMax val="0"/>
          <dgm:bulletEnabled val="1"/>
        </dgm:presLayoutVars>
      </dgm:prSet>
      <dgm:spPr/>
    </dgm:pt>
    <dgm:pt modelId="{A48DB1F1-4745-40D5-83CD-865A4FACE4FB}" type="pres">
      <dgm:prSet presAssocID="{4DF426ED-58CC-430E-A046-2710CC490C49}" presName="spacer" presStyleCnt="0"/>
      <dgm:spPr/>
    </dgm:pt>
    <dgm:pt modelId="{286CB5CB-3BCB-4E37-B8DB-2741B3253A47}" type="pres">
      <dgm:prSet presAssocID="{D9537077-B06B-48E5-9F23-0AEA38D0A4BF}" presName="parentText" presStyleLbl="node1" presStyleIdx="4" presStyleCnt="11">
        <dgm:presLayoutVars>
          <dgm:chMax val="0"/>
          <dgm:bulletEnabled val="1"/>
        </dgm:presLayoutVars>
      </dgm:prSet>
      <dgm:spPr/>
    </dgm:pt>
    <dgm:pt modelId="{66639578-9B70-4EBD-83CF-CE15918AE904}" type="pres">
      <dgm:prSet presAssocID="{F18956B6-5706-43D9-8A97-6AF916768DE7}" presName="spacer" presStyleCnt="0"/>
      <dgm:spPr/>
    </dgm:pt>
    <dgm:pt modelId="{F57D2133-8FCE-4E1C-BB07-4456F6E37D12}" type="pres">
      <dgm:prSet presAssocID="{D4B51DC3-D4D7-4F18-85E5-AB272A69B4D2}" presName="parentText" presStyleLbl="node1" presStyleIdx="5" presStyleCnt="11">
        <dgm:presLayoutVars>
          <dgm:chMax val="0"/>
          <dgm:bulletEnabled val="1"/>
        </dgm:presLayoutVars>
      </dgm:prSet>
      <dgm:spPr/>
    </dgm:pt>
    <dgm:pt modelId="{19B3FE22-D834-4798-884A-52908BA0C435}" type="pres">
      <dgm:prSet presAssocID="{0BB7F373-2366-4F02-9A11-858583900101}" presName="spacer" presStyleCnt="0"/>
      <dgm:spPr/>
    </dgm:pt>
    <dgm:pt modelId="{468ACD8C-7593-415F-A778-CF0DF13D3B81}" type="pres">
      <dgm:prSet presAssocID="{3EB1F69B-DC7B-4036-A1A0-6D715476EF5E}" presName="parentText" presStyleLbl="node1" presStyleIdx="6" presStyleCnt="11">
        <dgm:presLayoutVars>
          <dgm:chMax val="0"/>
          <dgm:bulletEnabled val="1"/>
        </dgm:presLayoutVars>
      </dgm:prSet>
      <dgm:spPr/>
    </dgm:pt>
    <dgm:pt modelId="{D12426F0-B755-4F5E-881F-F515D732F1BA}" type="pres">
      <dgm:prSet presAssocID="{3B92DA2A-B7A0-4CE6-A97E-7B5602212E4C}" presName="spacer" presStyleCnt="0"/>
      <dgm:spPr/>
    </dgm:pt>
    <dgm:pt modelId="{11217C30-4880-4618-A6ED-47C173EE1A67}" type="pres">
      <dgm:prSet presAssocID="{DF2087BA-8999-4224-AFFE-88855235A57A}" presName="parentText" presStyleLbl="node1" presStyleIdx="7" presStyleCnt="11">
        <dgm:presLayoutVars>
          <dgm:chMax val="0"/>
          <dgm:bulletEnabled val="1"/>
        </dgm:presLayoutVars>
      </dgm:prSet>
      <dgm:spPr/>
    </dgm:pt>
    <dgm:pt modelId="{629BF5B3-11F7-4D92-998A-586EE5DEFFDC}" type="pres">
      <dgm:prSet presAssocID="{70F9EE5B-0132-4411-92CD-804DE8CE63E4}" presName="spacer" presStyleCnt="0"/>
      <dgm:spPr/>
    </dgm:pt>
    <dgm:pt modelId="{7B611338-9504-4CE5-871A-5C5A45CA4E30}" type="pres">
      <dgm:prSet presAssocID="{740931AF-333B-4178-93FF-19FFF7B3360B}" presName="parentText" presStyleLbl="node1" presStyleIdx="8" presStyleCnt="11">
        <dgm:presLayoutVars>
          <dgm:chMax val="0"/>
          <dgm:bulletEnabled val="1"/>
        </dgm:presLayoutVars>
      </dgm:prSet>
      <dgm:spPr/>
    </dgm:pt>
    <dgm:pt modelId="{FD594B4C-B1DD-41D5-B2B3-7CFDEBD1143E}" type="pres">
      <dgm:prSet presAssocID="{D989B753-E6C6-4729-8CFD-194E03D5EE5B}" presName="spacer" presStyleCnt="0"/>
      <dgm:spPr/>
    </dgm:pt>
    <dgm:pt modelId="{08102E88-D8B2-4A26-998C-AF3B77DDC110}" type="pres">
      <dgm:prSet presAssocID="{5A17A5AD-5770-4B94-BDCE-8DE8D5C5DA70}" presName="parentText" presStyleLbl="node1" presStyleIdx="9" presStyleCnt="11">
        <dgm:presLayoutVars>
          <dgm:chMax val="0"/>
          <dgm:bulletEnabled val="1"/>
        </dgm:presLayoutVars>
      </dgm:prSet>
      <dgm:spPr/>
    </dgm:pt>
    <dgm:pt modelId="{3F2968C0-C4FD-49B3-B91A-92FA0D73DC8D}" type="pres">
      <dgm:prSet presAssocID="{812C78EC-6FA1-44D9-ABBF-195F59B5D134}" presName="spacer" presStyleCnt="0"/>
      <dgm:spPr/>
    </dgm:pt>
    <dgm:pt modelId="{23396C34-7CD0-46B7-ACA6-050DF40B5D1B}" type="pres">
      <dgm:prSet presAssocID="{7D256ACE-07DA-4297-B803-9B11C28B062D}" presName="parentText" presStyleLbl="node1" presStyleIdx="10" presStyleCnt="11">
        <dgm:presLayoutVars>
          <dgm:chMax val="0"/>
          <dgm:bulletEnabled val="1"/>
        </dgm:presLayoutVars>
      </dgm:prSet>
      <dgm:spPr/>
    </dgm:pt>
  </dgm:ptLst>
  <dgm:cxnLst>
    <dgm:cxn modelId="{7108DF00-37EA-4DD9-8755-845D9DFC8B12}" type="presOf" srcId="{7D256ACE-07DA-4297-B803-9B11C28B062D}" destId="{23396C34-7CD0-46B7-ACA6-050DF40B5D1B}" srcOrd="0" destOrd="0" presId="urn:microsoft.com/office/officeart/2005/8/layout/vList2"/>
    <dgm:cxn modelId="{F6A75D07-5494-4294-B1EC-1EE4791A5421}" type="presOf" srcId="{DF2087BA-8999-4224-AFFE-88855235A57A}" destId="{11217C30-4880-4618-A6ED-47C173EE1A67}" srcOrd="0" destOrd="0" presId="urn:microsoft.com/office/officeart/2005/8/layout/vList2"/>
    <dgm:cxn modelId="{7A15600C-F413-4DED-AC6F-92F6D65905EA}" type="presOf" srcId="{2617E6AD-E897-41EE-9C8E-E3C71966E6C6}" destId="{E2EF582F-952B-4022-8F5C-B997872EE692}" srcOrd="0" destOrd="0" presId="urn:microsoft.com/office/officeart/2005/8/layout/vList2"/>
    <dgm:cxn modelId="{43CCA20D-B4D5-4BBA-85F8-3556D6BEBC62}" type="presOf" srcId="{DD96A2C4-FF53-4CEB-848A-8455CDCF0642}" destId="{0C75557B-0A45-4346-A88C-55B4F36BAD5C}" srcOrd="0" destOrd="0" presId="urn:microsoft.com/office/officeart/2005/8/layout/vList2"/>
    <dgm:cxn modelId="{F09AF61B-475D-4DB4-869E-C68D222ED789}" type="presOf" srcId="{D9537077-B06B-48E5-9F23-0AEA38D0A4BF}" destId="{286CB5CB-3BCB-4E37-B8DB-2741B3253A47}" srcOrd="0" destOrd="0" presId="urn:microsoft.com/office/officeart/2005/8/layout/vList2"/>
    <dgm:cxn modelId="{E5211461-5EDF-4B3E-A6C0-D11438222DD9}" type="presOf" srcId="{D4B51DC3-D4D7-4F18-85E5-AB272A69B4D2}" destId="{F57D2133-8FCE-4E1C-BB07-4456F6E37D12}" srcOrd="0" destOrd="0" presId="urn:microsoft.com/office/officeart/2005/8/layout/vList2"/>
    <dgm:cxn modelId="{84BA9A6C-F579-48EA-A823-367E21062C31}" srcId="{2B3ECF9D-BB3B-4E3B-A600-CBE6E456CE41}" destId="{5F951EC9-C5FA-4362-863E-EA0FA6DA3F1C}" srcOrd="2" destOrd="0" parTransId="{9312436F-F081-4972-938A-D21BEA39CFE7}" sibTransId="{6A148EAA-CA47-4AB6-8507-9EEAA3A28C00}"/>
    <dgm:cxn modelId="{B8FCA74E-782E-4C65-97E3-8BF9E9505A3E}" srcId="{2B3ECF9D-BB3B-4E3B-A600-CBE6E456CE41}" destId="{740931AF-333B-4178-93FF-19FFF7B3360B}" srcOrd="8" destOrd="0" parTransId="{E870955C-0174-4B84-AB22-CA815308E86D}" sibTransId="{D989B753-E6C6-4729-8CFD-194E03D5EE5B}"/>
    <dgm:cxn modelId="{39945172-4D7D-4448-8601-802C95997425}" srcId="{2B3ECF9D-BB3B-4E3B-A600-CBE6E456CE41}" destId="{7D256ACE-07DA-4297-B803-9B11C28B062D}" srcOrd="10" destOrd="0" parTransId="{F90BC5B8-0121-44F5-8EDB-B2F4C1FD43D0}" sibTransId="{483BE686-E2FA-4019-B95B-03DBE6379B0E}"/>
    <dgm:cxn modelId="{B976AA55-3E38-42DF-B2C3-B7C1BF49499B}" type="presOf" srcId="{740931AF-333B-4178-93FF-19FFF7B3360B}" destId="{7B611338-9504-4CE5-871A-5C5A45CA4E30}" srcOrd="0" destOrd="0" presId="urn:microsoft.com/office/officeart/2005/8/layout/vList2"/>
    <dgm:cxn modelId="{4ACE5A7E-FF3B-4DA5-B9C6-80C22560F7F2}" type="presOf" srcId="{7D423FDF-1436-4990-94CC-5C643DD63F1C}" destId="{B7CDEF5A-32B4-4915-9E0B-910401BBAB3F}" srcOrd="0" destOrd="0" presId="urn:microsoft.com/office/officeart/2005/8/layout/vList2"/>
    <dgm:cxn modelId="{55F821A6-C265-4161-89C2-3235931C2562}" srcId="{2B3ECF9D-BB3B-4E3B-A600-CBE6E456CE41}" destId="{D9537077-B06B-48E5-9F23-0AEA38D0A4BF}" srcOrd="4" destOrd="0" parTransId="{5313AEA4-C868-411B-B2A0-AD616AB9369D}" sibTransId="{F18956B6-5706-43D9-8A97-6AF916768DE7}"/>
    <dgm:cxn modelId="{B3DB2EAB-C398-4B06-AA63-D6BA47628A22}" srcId="{2B3ECF9D-BB3B-4E3B-A600-CBE6E456CE41}" destId="{DD96A2C4-FF53-4CEB-848A-8455CDCF0642}" srcOrd="1" destOrd="0" parTransId="{8D5F5A03-CC96-43FE-A30C-8E7E0FF7B557}" sibTransId="{4ED14D85-475B-41A5-9444-B4012594F35C}"/>
    <dgm:cxn modelId="{971249B2-FDC3-439B-A9CC-B74CF0B66B3B}" type="presOf" srcId="{2B3ECF9D-BB3B-4E3B-A600-CBE6E456CE41}" destId="{3D18F312-687A-44B8-BA14-44CAA75D766F}" srcOrd="0" destOrd="0" presId="urn:microsoft.com/office/officeart/2005/8/layout/vList2"/>
    <dgm:cxn modelId="{9A211AB6-BB06-478A-B7DE-943446437595}" srcId="{2B3ECF9D-BB3B-4E3B-A600-CBE6E456CE41}" destId="{3EB1F69B-DC7B-4036-A1A0-6D715476EF5E}" srcOrd="6" destOrd="0" parTransId="{FDC88A7F-64CA-43AA-ABBB-892AA8F31045}" sibTransId="{3B92DA2A-B7A0-4CE6-A97E-7B5602212E4C}"/>
    <dgm:cxn modelId="{B969CCBC-E3ED-4B59-A362-7784635B6895}" type="presOf" srcId="{3EB1F69B-DC7B-4036-A1A0-6D715476EF5E}" destId="{468ACD8C-7593-415F-A778-CF0DF13D3B81}" srcOrd="0" destOrd="0" presId="urn:microsoft.com/office/officeart/2005/8/layout/vList2"/>
    <dgm:cxn modelId="{7DE34DC2-BA9D-4BF6-BA9A-87C97CF50DB7}" srcId="{2B3ECF9D-BB3B-4E3B-A600-CBE6E456CE41}" destId="{5A17A5AD-5770-4B94-BDCE-8DE8D5C5DA70}" srcOrd="9" destOrd="0" parTransId="{A1EFAD8D-2500-4420-AAF7-8CF3FD4A0462}" sibTransId="{812C78EC-6FA1-44D9-ABBF-195F59B5D134}"/>
    <dgm:cxn modelId="{BBE4E0C6-2EE2-4343-9E1F-F6A20B680A69}" type="presOf" srcId="{5F951EC9-C5FA-4362-863E-EA0FA6DA3F1C}" destId="{F6E5D495-2352-4173-A8E6-B748925F3A45}" srcOrd="0" destOrd="0" presId="urn:microsoft.com/office/officeart/2005/8/layout/vList2"/>
    <dgm:cxn modelId="{860CE4CB-E5B9-4A31-A64E-3191084C5591}" srcId="{2B3ECF9D-BB3B-4E3B-A600-CBE6E456CE41}" destId="{DF2087BA-8999-4224-AFFE-88855235A57A}" srcOrd="7" destOrd="0" parTransId="{ACF28773-9BA2-4351-9B81-CCC451632845}" sibTransId="{70F9EE5B-0132-4411-92CD-804DE8CE63E4}"/>
    <dgm:cxn modelId="{28B90DE3-A1F0-4086-B337-A450AAB1AC9F}" srcId="{2B3ECF9D-BB3B-4E3B-A600-CBE6E456CE41}" destId="{D4B51DC3-D4D7-4F18-85E5-AB272A69B4D2}" srcOrd="5" destOrd="0" parTransId="{F5D6E871-31E1-4EA3-890F-5D520A35CB50}" sibTransId="{0BB7F373-2366-4F02-9A11-858583900101}"/>
    <dgm:cxn modelId="{8CE5AFED-FDA1-4B3E-908A-5062902AAABD}" srcId="{2B3ECF9D-BB3B-4E3B-A600-CBE6E456CE41}" destId="{2617E6AD-E897-41EE-9C8E-E3C71966E6C6}" srcOrd="0" destOrd="0" parTransId="{5FFC1002-6EC1-4172-9741-616DABF5DBC1}" sibTransId="{C44C5347-EDD4-4F1D-B906-3DCB7E027E8B}"/>
    <dgm:cxn modelId="{EA4304F8-B0E3-456A-9C33-B46C6CFECD49}" srcId="{2B3ECF9D-BB3B-4E3B-A600-CBE6E456CE41}" destId="{7D423FDF-1436-4990-94CC-5C643DD63F1C}" srcOrd="3" destOrd="0" parTransId="{7BB43BF2-59B0-416D-9F6E-ABF00A62A5BF}" sibTransId="{4DF426ED-58CC-430E-A046-2710CC490C49}"/>
    <dgm:cxn modelId="{F354F3FD-DD34-44FC-8B12-27A6DCE723CF}" type="presOf" srcId="{5A17A5AD-5770-4B94-BDCE-8DE8D5C5DA70}" destId="{08102E88-D8B2-4A26-998C-AF3B77DDC110}" srcOrd="0" destOrd="0" presId="urn:microsoft.com/office/officeart/2005/8/layout/vList2"/>
    <dgm:cxn modelId="{4EABE85B-D9E5-4FC1-A180-EAFB001A3664}" type="presParOf" srcId="{3D18F312-687A-44B8-BA14-44CAA75D766F}" destId="{E2EF582F-952B-4022-8F5C-B997872EE692}" srcOrd="0" destOrd="0" presId="urn:microsoft.com/office/officeart/2005/8/layout/vList2"/>
    <dgm:cxn modelId="{4C266A08-B09D-4D59-888A-5115F0B35836}" type="presParOf" srcId="{3D18F312-687A-44B8-BA14-44CAA75D766F}" destId="{63D59154-611F-4BF9-9DA8-922DCB549954}" srcOrd="1" destOrd="0" presId="urn:microsoft.com/office/officeart/2005/8/layout/vList2"/>
    <dgm:cxn modelId="{C55B466B-3EB1-41DE-B17C-DAFCEE5D2526}" type="presParOf" srcId="{3D18F312-687A-44B8-BA14-44CAA75D766F}" destId="{0C75557B-0A45-4346-A88C-55B4F36BAD5C}" srcOrd="2" destOrd="0" presId="urn:microsoft.com/office/officeart/2005/8/layout/vList2"/>
    <dgm:cxn modelId="{0DE7769F-D47F-44CC-96A5-EE54D86FB9F8}" type="presParOf" srcId="{3D18F312-687A-44B8-BA14-44CAA75D766F}" destId="{F6B3D894-8A3A-4A4F-8208-9B0C3127650C}" srcOrd="3" destOrd="0" presId="urn:microsoft.com/office/officeart/2005/8/layout/vList2"/>
    <dgm:cxn modelId="{9A5BDB3F-8833-49D7-80AE-AA75AADDA98F}" type="presParOf" srcId="{3D18F312-687A-44B8-BA14-44CAA75D766F}" destId="{F6E5D495-2352-4173-A8E6-B748925F3A45}" srcOrd="4" destOrd="0" presId="urn:microsoft.com/office/officeart/2005/8/layout/vList2"/>
    <dgm:cxn modelId="{E6AA2887-634D-4B7D-A836-39C9E1EC0812}" type="presParOf" srcId="{3D18F312-687A-44B8-BA14-44CAA75D766F}" destId="{5C38ED63-3293-49C6-B4C0-C6CF1A52B8D5}" srcOrd="5" destOrd="0" presId="urn:microsoft.com/office/officeart/2005/8/layout/vList2"/>
    <dgm:cxn modelId="{1C1BBD8A-B481-42B7-A4EB-4129F19D20A6}" type="presParOf" srcId="{3D18F312-687A-44B8-BA14-44CAA75D766F}" destId="{B7CDEF5A-32B4-4915-9E0B-910401BBAB3F}" srcOrd="6" destOrd="0" presId="urn:microsoft.com/office/officeart/2005/8/layout/vList2"/>
    <dgm:cxn modelId="{5D522E32-95E7-46C2-BADB-FB67A03F06AB}" type="presParOf" srcId="{3D18F312-687A-44B8-BA14-44CAA75D766F}" destId="{A48DB1F1-4745-40D5-83CD-865A4FACE4FB}" srcOrd="7" destOrd="0" presId="urn:microsoft.com/office/officeart/2005/8/layout/vList2"/>
    <dgm:cxn modelId="{05017442-5629-4484-8C75-65A34320F65F}" type="presParOf" srcId="{3D18F312-687A-44B8-BA14-44CAA75D766F}" destId="{286CB5CB-3BCB-4E37-B8DB-2741B3253A47}" srcOrd="8" destOrd="0" presId="urn:microsoft.com/office/officeart/2005/8/layout/vList2"/>
    <dgm:cxn modelId="{918CFD42-89F1-4F4B-B170-328A3D1CFE9E}" type="presParOf" srcId="{3D18F312-687A-44B8-BA14-44CAA75D766F}" destId="{66639578-9B70-4EBD-83CF-CE15918AE904}" srcOrd="9" destOrd="0" presId="urn:microsoft.com/office/officeart/2005/8/layout/vList2"/>
    <dgm:cxn modelId="{1D65C539-3DC4-4B6A-AB5B-4F0B89A3EA5B}" type="presParOf" srcId="{3D18F312-687A-44B8-BA14-44CAA75D766F}" destId="{F57D2133-8FCE-4E1C-BB07-4456F6E37D12}" srcOrd="10" destOrd="0" presId="urn:microsoft.com/office/officeart/2005/8/layout/vList2"/>
    <dgm:cxn modelId="{64D00EF7-0B8D-43A1-9960-1B2657204DD9}" type="presParOf" srcId="{3D18F312-687A-44B8-BA14-44CAA75D766F}" destId="{19B3FE22-D834-4798-884A-52908BA0C435}" srcOrd="11" destOrd="0" presId="urn:microsoft.com/office/officeart/2005/8/layout/vList2"/>
    <dgm:cxn modelId="{C2290E95-35D4-4CEB-AE7A-988B986CD373}" type="presParOf" srcId="{3D18F312-687A-44B8-BA14-44CAA75D766F}" destId="{468ACD8C-7593-415F-A778-CF0DF13D3B81}" srcOrd="12" destOrd="0" presId="urn:microsoft.com/office/officeart/2005/8/layout/vList2"/>
    <dgm:cxn modelId="{39FF46B8-7E94-4E74-B0AF-FF0B0EFE32EC}" type="presParOf" srcId="{3D18F312-687A-44B8-BA14-44CAA75D766F}" destId="{D12426F0-B755-4F5E-881F-F515D732F1BA}" srcOrd="13" destOrd="0" presId="urn:microsoft.com/office/officeart/2005/8/layout/vList2"/>
    <dgm:cxn modelId="{53FC2BC9-908A-4E94-9E17-8B265CFB4B02}" type="presParOf" srcId="{3D18F312-687A-44B8-BA14-44CAA75D766F}" destId="{11217C30-4880-4618-A6ED-47C173EE1A67}" srcOrd="14" destOrd="0" presId="urn:microsoft.com/office/officeart/2005/8/layout/vList2"/>
    <dgm:cxn modelId="{AA4F2131-3CEE-433E-9CE3-C3CC6BD7CBDD}" type="presParOf" srcId="{3D18F312-687A-44B8-BA14-44CAA75D766F}" destId="{629BF5B3-11F7-4D92-998A-586EE5DEFFDC}" srcOrd="15" destOrd="0" presId="urn:microsoft.com/office/officeart/2005/8/layout/vList2"/>
    <dgm:cxn modelId="{888C2CBB-4515-45B8-ACC3-84DFB691A6A4}" type="presParOf" srcId="{3D18F312-687A-44B8-BA14-44CAA75D766F}" destId="{7B611338-9504-4CE5-871A-5C5A45CA4E30}" srcOrd="16" destOrd="0" presId="urn:microsoft.com/office/officeart/2005/8/layout/vList2"/>
    <dgm:cxn modelId="{DC008405-D851-4F82-9AFC-D863F1B79F64}" type="presParOf" srcId="{3D18F312-687A-44B8-BA14-44CAA75D766F}" destId="{FD594B4C-B1DD-41D5-B2B3-7CFDEBD1143E}" srcOrd="17" destOrd="0" presId="urn:microsoft.com/office/officeart/2005/8/layout/vList2"/>
    <dgm:cxn modelId="{57A16A5F-608B-4A87-A97F-9869C6FD399E}" type="presParOf" srcId="{3D18F312-687A-44B8-BA14-44CAA75D766F}" destId="{08102E88-D8B2-4A26-998C-AF3B77DDC110}" srcOrd="18" destOrd="0" presId="urn:microsoft.com/office/officeart/2005/8/layout/vList2"/>
    <dgm:cxn modelId="{71EBA518-785D-4496-8AB8-C7D9CEF64B4B}" type="presParOf" srcId="{3D18F312-687A-44B8-BA14-44CAA75D766F}" destId="{3F2968C0-C4FD-49B3-B91A-92FA0D73DC8D}" srcOrd="19" destOrd="0" presId="urn:microsoft.com/office/officeart/2005/8/layout/vList2"/>
    <dgm:cxn modelId="{CA9F25BA-7809-482D-8688-14EDB0D18869}" type="presParOf" srcId="{3D18F312-687A-44B8-BA14-44CAA75D766F}" destId="{23396C34-7CD0-46B7-ACA6-050DF40B5D1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6B7B6B-D685-4F9E-B7C9-1DBC327E11E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C8E2E8-24C2-4986-ABE7-CD020486486B}">
      <dgm:prSet/>
      <dgm:spPr/>
      <dgm:t>
        <a:bodyPr/>
        <a:lstStyle/>
        <a:p>
          <a:r>
            <a:rPr lang="en-GB" dirty="0"/>
            <a:t>Agricultural information service has traditionally been provided to farmers for free. As a result, farmers do not expect to have to pay for agricultural advice.</a:t>
          </a:r>
          <a:endParaRPr lang="en-US" dirty="0"/>
        </a:p>
      </dgm:t>
    </dgm:pt>
    <dgm:pt modelId="{2CD9B389-E518-416D-8160-755F33E44823}" type="parTrans" cxnId="{C6B22600-916D-4F76-A8F5-8C69788B1312}">
      <dgm:prSet/>
      <dgm:spPr/>
      <dgm:t>
        <a:bodyPr/>
        <a:lstStyle/>
        <a:p>
          <a:endParaRPr lang="en-US"/>
        </a:p>
      </dgm:t>
    </dgm:pt>
    <dgm:pt modelId="{00236F42-53E9-4ACB-95AD-C01762F46BC6}" type="sibTrans" cxnId="{C6B22600-916D-4F76-A8F5-8C69788B1312}">
      <dgm:prSet/>
      <dgm:spPr/>
      <dgm:t>
        <a:bodyPr/>
        <a:lstStyle/>
        <a:p>
          <a:endParaRPr lang="en-US"/>
        </a:p>
      </dgm:t>
    </dgm:pt>
    <dgm:pt modelId="{7941817D-F0D5-4EEB-8F97-004E8FDF2092}">
      <dgm:prSet/>
      <dgm:spPr/>
      <dgm:t>
        <a:bodyPr/>
        <a:lstStyle/>
        <a:p>
          <a:r>
            <a:rPr lang="en-GB" dirty="0"/>
            <a:t>In an effort to commercialize FQS and to make the service sustainable, they are looking to create a business model where they can cross-subsidize services to farmers from revenue earned elsewhere.</a:t>
          </a:r>
          <a:endParaRPr lang="en-US" dirty="0"/>
        </a:p>
      </dgm:t>
    </dgm:pt>
    <dgm:pt modelId="{2C7C58C8-9F99-4606-A637-5B89A1A8C25C}" type="parTrans" cxnId="{EAF79810-1471-4287-A452-20C0CE6B0B4E}">
      <dgm:prSet/>
      <dgm:spPr/>
      <dgm:t>
        <a:bodyPr/>
        <a:lstStyle/>
        <a:p>
          <a:endParaRPr lang="en-US"/>
        </a:p>
      </dgm:t>
    </dgm:pt>
    <dgm:pt modelId="{ED6E2183-63AA-4F8B-8A7F-D19E92CF10F5}" type="sibTrans" cxnId="{EAF79810-1471-4287-A452-20C0CE6B0B4E}">
      <dgm:prSet/>
      <dgm:spPr/>
      <dgm:t>
        <a:bodyPr/>
        <a:lstStyle/>
        <a:p>
          <a:endParaRPr lang="en-US"/>
        </a:p>
      </dgm:t>
    </dgm:pt>
    <dgm:pt modelId="{B18650EE-EFC8-4B66-A553-5430200E7A04}" type="pres">
      <dgm:prSet presAssocID="{836B7B6B-D685-4F9E-B7C9-1DBC327E11E4}" presName="root" presStyleCnt="0">
        <dgm:presLayoutVars>
          <dgm:dir/>
          <dgm:resizeHandles val="exact"/>
        </dgm:presLayoutVars>
      </dgm:prSet>
      <dgm:spPr/>
    </dgm:pt>
    <dgm:pt modelId="{C14356D3-90DD-408B-B119-9AB13ADE2A7B}" type="pres">
      <dgm:prSet presAssocID="{8DC8E2E8-24C2-4986-ABE7-CD020486486B}" presName="compNode" presStyleCnt="0"/>
      <dgm:spPr/>
    </dgm:pt>
    <dgm:pt modelId="{F4AA3EB3-C5A0-4A59-8356-56581ED168DB}" type="pres">
      <dgm:prSet presAssocID="{8DC8E2E8-24C2-4986-ABE7-CD020486486B}" presName="bgRect" presStyleLbl="bgShp" presStyleIdx="0" presStyleCnt="2"/>
      <dgm:spPr/>
    </dgm:pt>
    <dgm:pt modelId="{D378ECD2-8EEC-48BF-83B9-4C2F0A9FDC5D}" type="pres">
      <dgm:prSet presAssocID="{8DC8E2E8-24C2-4986-ABE7-CD02048648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45BF6DFF-DC27-48FC-82E8-47714987535C}" type="pres">
      <dgm:prSet presAssocID="{8DC8E2E8-24C2-4986-ABE7-CD020486486B}" presName="spaceRect" presStyleCnt="0"/>
      <dgm:spPr/>
    </dgm:pt>
    <dgm:pt modelId="{03F73F8B-0FD8-4180-803A-2C7467FBA03F}" type="pres">
      <dgm:prSet presAssocID="{8DC8E2E8-24C2-4986-ABE7-CD020486486B}" presName="parTx" presStyleLbl="revTx" presStyleIdx="0" presStyleCnt="2">
        <dgm:presLayoutVars>
          <dgm:chMax val="0"/>
          <dgm:chPref val="0"/>
        </dgm:presLayoutVars>
      </dgm:prSet>
      <dgm:spPr/>
    </dgm:pt>
    <dgm:pt modelId="{66129F99-29E5-456F-966B-9EB96FF6A193}" type="pres">
      <dgm:prSet presAssocID="{00236F42-53E9-4ACB-95AD-C01762F46BC6}" presName="sibTrans" presStyleCnt="0"/>
      <dgm:spPr/>
    </dgm:pt>
    <dgm:pt modelId="{F375BF43-3B09-45A0-927F-94A18EAEF5C5}" type="pres">
      <dgm:prSet presAssocID="{7941817D-F0D5-4EEB-8F97-004E8FDF2092}" presName="compNode" presStyleCnt="0"/>
      <dgm:spPr/>
    </dgm:pt>
    <dgm:pt modelId="{FF839E25-4E33-44CE-AE80-E00D6AF89444}" type="pres">
      <dgm:prSet presAssocID="{7941817D-F0D5-4EEB-8F97-004E8FDF2092}" presName="bgRect" presStyleLbl="bgShp" presStyleIdx="1" presStyleCnt="2"/>
      <dgm:spPr/>
    </dgm:pt>
    <dgm:pt modelId="{7CD99B34-8EC8-4537-88E7-B934C8B43E7A}" type="pres">
      <dgm:prSet presAssocID="{7941817D-F0D5-4EEB-8F97-004E8FDF20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rcles with Arrows"/>
        </a:ext>
      </dgm:extLst>
    </dgm:pt>
    <dgm:pt modelId="{934723EF-020F-4D0B-8780-BAE1A0A984A3}" type="pres">
      <dgm:prSet presAssocID="{7941817D-F0D5-4EEB-8F97-004E8FDF2092}" presName="spaceRect" presStyleCnt="0"/>
      <dgm:spPr/>
    </dgm:pt>
    <dgm:pt modelId="{78CEA25B-30B5-4747-8258-67089644B28C}" type="pres">
      <dgm:prSet presAssocID="{7941817D-F0D5-4EEB-8F97-004E8FDF2092}" presName="parTx" presStyleLbl="revTx" presStyleIdx="1" presStyleCnt="2">
        <dgm:presLayoutVars>
          <dgm:chMax val="0"/>
          <dgm:chPref val="0"/>
        </dgm:presLayoutVars>
      </dgm:prSet>
      <dgm:spPr/>
    </dgm:pt>
  </dgm:ptLst>
  <dgm:cxnLst>
    <dgm:cxn modelId="{C6B22600-916D-4F76-A8F5-8C69788B1312}" srcId="{836B7B6B-D685-4F9E-B7C9-1DBC327E11E4}" destId="{8DC8E2E8-24C2-4986-ABE7-CD020486486B}" srcOrd="0" destOrd="0" parTransId="{2CD9B389-E518-416D-8160-755F33E44823}" sibTransId="{00236F42-53E9-4ACB-95AD-C01762F46BC6}"/>
    <dgm:cxn modelId="{D9C9DD0C-2C06-48EC-918B-2C95BC8870ED}" type="presOf" srcId="{836B7B6B-D685-4F9E-B7C9-1DBC327E11E4}" destId="{B18650EE-EFC8-4B66-A553-5430200E7A04}" srcOrd="0" destOrd="0" presId="urn:microsoft.com/office/officeart/2018/2/layout/IconVerticalSolidList"/>
    <dgm:cxn modelId="{EAF79810-1471-4287-A452-20C0CE6B0B4E}" srcId="{836B7B6B-D685-4F9E-B7C9-1DBC327E11E4}" destId="{7941817D-F0D5-4EEB-8F97-004E8FDF2092}" srcOrd="1" destOrd="0" parTransId="{2C7C58C8-9F99-4606-A637-5B89A1A8C25C}" sibTransId="{ED6E2183-63AA-4F8B-8A7F-D19E92CF10F5}"/>
    <dgm:cxn modelId="{27210836-70B8-45C4-9105-59D3FB1A8235}" type="presOf" srcId="{7941817D-F0D5-4EEB-8F97-004E8FDF2092}" destId="{78CEA25B-30B5-4747-8258-67089644B28C}" srcOrd="0" destOrd="0" presId="urn:microsoft.com/office/officeart/2018/2/layout/IconVerticalSolidList"/>
    <dgm:cxn modelId="{7B3074CF-6321-4BF4-BF13-ED44672A9AC8}" type="presOf" srcId="{8DC8E2E8-24C2-4986-ABE7-CD020486486B}" destId="{03F73F8B-0FD8-4180-803A-2C7467FBA03F}" srcOrd="0" destOrd="0" presId="urn:microsoft.com/office/officeart/2018/2/layout/IconVerticalSolidList"/>
    <dgm:cxn modelId="{3B011EF8-ECC1-4CC4-8FED-01663E96C0F5}" type="presParOf" srcId="{B18650EE-EFC8-4B66-A553-5430200E7A04}" destId="{C14356D3-90DD-408B-B119-9AB13ADE2A7B}" srcOrd="0" destOrd="0" presId="urn:microsoft.com/office/officeart/2018/2/layout/IconVerticalSolidList"/>
    <dgm:cxn modelId="{A897E06E-7D62-40CB-98C1-9D8A3CA4DC2C}" type="presParOf" srcId="{C14356D3-90DD-408B-B119-9AB13ADE2A7B}" destId="{F4AA3EB3-C5A0-4A59-8356-56581ED168DB}" srcOrd="0" destOrd="0" presId="urn:microsoft.com/office/officeart/2018/2/layout/IconVerticalSolidList"/>
    <dgm:cxn modelId="{1175DF85-0AF2-40E2-A091-0638205E7578}" type="presParOf" srcId="{C14356D3-90DD-408B-B119-9AB13ADE2A7B}" destId="{D378ECD2-8EEC-48BF-83B9-4C2F0A9FDC5D}" srcOrd="1" destOrd="0" presId="urn:microsoft.com/office/officeart/2018/2/layout/IconVerticalSolidList"/>
    <dgm:cxn modelId="{062D1CDA-AC4E-4300-A808-D49C01A49A3E}" type="presParOf" srcId="{C14356D3-90DD-408B-B119-9AB13ADE2A7B}" destId="{45BF6DFF-DC27-48FC-82E8-47714987535C}" srcOrd="2" destOrd="0" presId="urn:microsoft.com/office/officeart/2018/2/layout/IconVerticalSolidList"/>
    <dgm:cxn modelId="{E4251119-CD3E-496A-8661-137925321743}" type="presParOf" srcId="{C14356D3-90DD-408B-B119-9AB13ADE2A7B}" destId="{03F73F8B-0FD8-4180-803A-2C7467FBA03F}" srcOrd="3" destOrd="0" presId="urn:microsoft.com/office/officeart/2018/2/layout/IconVerticalSolidList"/>
    <dgm:cxn modelId="{47395FC5-FA9D-431C-8D53-2E091535D08B}" type="presParOf" srcId="{B18650EE-EFC8-4B66-A553-5430200E7A04}" destId="{66129F99-29E5-456F-966B-9EB96FF6A193}" srcOrd="1" destOrd="0" presId="urn:microsoft.com/office/officeart/2018/2/layout/IconVerticalSolidList"/>
    <dgm:cxn modelId="{60F4D9BC-62DE-4EEE-A52D-476CA28DC077}" type="presParOf" srcId="{B18650EE-EFC8-4B66-A553-5430200E7A04}" destId="{F375BF43-3B09-45A0-927F-94A18EAEF5C5}" srcOrd="2" destOrd="0" presId="urn:microsoft.com/office/officeart/2018/2/layout/IconVerticalSolidList"/>
    <dgm:cxn modelId="{AA35DFB7-235F-4608-AB94-E06003EF7A54}" type="presParOf" srcId="{F375BF43-3B09-45A0-927F-94A18EAEF5C5}" destId="{FF839E25-4E33-44CE-AE80-E00D6AF89444}" srcOrd="0" destOrd="0" presId="urn:microsoft.com/office/officeart/2018/2/layout/IconVerticalSolidList"/>
    <dgm:cxn modelId="{B8FCCCC5-6799-4396-825E-B9B208FB2CD0}" type="presParOf" srcId="{F375BF43-3B09-45A0-927F-94A18EAEF5C5}" destId="{7CD99B34-8EC8-4537-88E7-B934C8B43E7A}" srcOrd="1" destOrd="0" presId="urn:microsoft.com/office/officeart/2018/2/layout/IconVerticalSolidList"/>
    <dgm:cxn modelId="{39D2053E-09E8-4654-83F6-DAF7DD16DB20}" type="presParOf" srcId="{F375BF43-3B09-45A0-927F-94A18EAEF5C5}" destId="{934723EF-020F-4D0B-8780-BAE1A0A984A3}" srcOrd="2" destOrd="0" presId="urn:microsoft.com/office/officeart/2018/2/layout/IconVerticalSolidList"/>
    <dgm:cxn modelId="{3650F928-2697-4386-A3E4-9778FDCE2F23}" type="presParOf" srcId="{F375BF43-3B09-45A0-927F-94A18EAEF5C5}" destId="{78CEA25B-30B5-4747-8258-67089644B2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CC2FD8-58A2-48BF-93B7-54C107F0A656}" type="doc">
      <dgm:prSet loTypeId="urn:microsoft.com/office/officeart/2016/7/layout/BasicLinearProcessNumbered" loCatId="process" qsTypeId="urn:microsoft.com/office/officeart/2005/8/quickstyle/simple2" qsCatId="simple" csTypeId="urn:microsoft.com/office/officeart/2005/8/colors/accent3_2" csCatId="accent3" phldr="1"/>
      <dgm:spPr/>
      <dgm:t>
        <a:bodyPr/>
        <a:lstStyle/>
        <a:p>
          <a:endParaRPr lang="en-US"/>
        </a:p>
      </dgm:t>
    </dgm:pt>
    <dgm:pt modelId="{A98BFCB1-DEBB-4BBA-93E5-C5707E711023}">
      <dgm:prSet custT="1"/>
      <dgm:spPr/>
      <dgm:t>
        <a:bodyPr/>
        <a:lstStyle/>
        <a:p>
          <a:r>
            <a:rPr lang="en-GB" sz="1800" dirty="0"/>
            <a:t>The agriculture expert reviews all the information on a web dashboard and sends recommendations and solutions to the infomediaries through a variety of digital channels.</a:t>
          </a:r>
          <a:endParaRPr lang="en-US" sz="1800" dirty="0"/>
        </a:p>
      </dgm:t>
    </dgm:pt>
    <dgm:pt modelId="{5D0D27B6-2622-4CD0-8DFB-CD4EC11009BF}" type="parTrans" cxnId="{EB88C453-489F-43E0-A7EB-C0667B6E3E38}">
      <dgm:prSet/>
      <dgm:spPr/>
      <dgm:t>
        <a:bodyPr/>
        <a:lstStyle/>
        <a:p>
          <a:endParaRPr lang="en-US"/>
        </a:p>
      </dgm:t>
    </dgm:pt>
    <dgm:pt modelId="{801E66B3-901F-4EFA-932E-3A8F6CCBDAA0}" type="sibTrans" cxnId="{EB88C453-489F-43E0-A7EB-C0667B6E3E38}">
      <dgm:prSet phldrT="1" phldr="0"/>
      <dgm:spPr/>
      <dgm:t>
        <a:bodyPr/>
        <a:lstStyle/>
        <a:p>
          <a:r>
            <a:rPr lang="en-US"/>
            <a:t>1</a:t>
          </a:r>
          <a:endParaRPr lang="en-US" dirty="0"/>
        </a:p>
      </dgm:t>
    </dgm:pt>
    <dgm:pt modelId="{E4769297-FFC6-4665-8A58-69AAD01E0942}">
      <dgm:prSet/>
      <dgm:spPr/>
      <dgm:t>
        <a:bodyPr/>
        <a:lstStyle/>
        <a:p>
          <a:r>
            <a:rPr lang="en-GB" dirty="0"/>
            <a:t>Digital channels including SMS, voice message, or phone calls, which is passed on to the farmers in 3 - 6 hours.</a:t>
          </a:r>
          <a:endParaRPr lang="en-US" dirty="0"/>
        </a:p>
      </dgm:t>
    </dgm:pt>
    <dgm:pt modelId="{C32B34CB-CFEB-4A66-9021-3D59F7D437EC}" type="parTrans" cxnId="{C22CBD87-4DCC-4B65-912A-18A0AF39664E}">
      <dgm:prSet/>
      <dgm:spPr/>
      <dgm:t>
        <a:bodyPr/>
        <a:lstStyle/>
        <a:p>
          <a:endParaRPr lang="en-US"/>
        </a:p>
      </dgm:t>
    </dgm:pt>
    <dgm:pt modelId="{FB13A57A-579C-43A3-9DFC-1F4C89B61C67}" type="sibTrans" cxnId="{C22CBD87-4DCC-4B65-912A-18A0AF39664E}">
      <dgm:prSet phldrT="2" phldr="0"/>
      <dgm:spPr/>
      <dgm:t>
        <a:bodyPr/>
        <a:lstStyle/>
        <a:p>
          <a:r>
            <a:rPr lang="en-US"/>
            <a:t>2</a:t>
          </a:r>
        </a:p>
      </dgm:t>
    </dgm:pt>
    <dgm:pt modelId="{1C44385B-FAE0-45F3-9B7E-C4EE83B89190}">
      <dgm:prSet custT="1"/>
      <dgm:spPr/>
      <dgm:t>
        <a:bodyPr/>
        <a:lstStyle/>
        <a:p>
          <a:r>
            <a:rPr lang="en-GB" sz="2000" dirty="0"/>
            <a:t>Professional</a:t>
          </a:r>
          <a:r>
            <a:rPr lang="en-GB" sz="1900" dirty="0"/>
            <a:t> experts providing the service are no longer limited by geography and can reach many more farmers on a given day than in traditional circumstances.</a:t>
          </a:r>
          <a:endParaRPr lang="en-US" sz="1900" dirty="0"/>
        </a:p>
      </dgm:t>
    </dgm:pt>
    <dgm:pt modelId="{BAC8A98B-052B-4892-8FFD-26FBC18327B2}" type="parTrans" cxnId="{3E9ECCE6-858E-455D-ABEF-E2859CDC5928}">
      <dgm:prSet/>
      <dgm:spPr/>
      <dgm:t>
        <a:bodyPr/>
        <a:lstStyle/>
        <a:p>
          <a:endParaRPr lang="en-US"/>
        </a:p>
      </dgm:t>
    </dgm:pt>
    <dgm:pt modelId="{655DB2CE-0B6D-4FDF-AE36-31A306891CBB}" type="sibTrans" cxnId="{3E9ECCE6-858E-455D-ABEF-E2859CDC5928}">
      <dgm:prSet phldrT="3" phldr="0"/>
      <dgm:spPr/>
      <dgm:t>
        <a:bodyPr/>
        <a:lstStyle/>
        <a:p>
          <a:r>
            <a:rPr lang="en-US"/>
            <a:t>3</a:t>
          </a:r>
        </a:p>
      </dgm:t>
    </dgm:pt>
    <dgm:pt modelId="{8E2969F1-F249-4F15-8C38-160A628EA483}" type="pres">
      <dgm:prSet presAssocID="{C9CC2FD8-58A2-48BF-93B7-54C107F0A656}" presName="Name0" presStyleCnt="0">
        <dgm:presLayoutVars>
          <dgm:animLvl val="lvl"/>
          <dgm:resizeHandles val="exact"/>
        </dgm:presLayoutVars>
      </dgm:prSet>
      <dgm:spPr/>
    </dgm:pt>
    <dgm:pt modelId="{39DD3947-8A12-4E2A-A120-DE7D0A4563BE}" type="pres">
      <dgm:prSet presAssocID="{A98BFCB1-DEBB-4BBA-93E5-C5707E711023}" presName="compositeNode" presStyleCnt="0">
        <dgm:presLayoutVars>
          <dgm:bulletEnabled val="1"/>
        </dgm:presLayoutVars>
      </dgm:prSet>
      <dgm:spPr/>
    </dgm:pt>
    <dgm:pt modelId="{5D38E693-F875-4E4D-A1B5-B32C786A9DD4}" type="pres">
      <dgm:prSet presAssocID="{A98BFCB1-DEBB-4BBA-93E5-C5707E711023}" presName="bgRect" presStyleLbl="bgAccFollowNode1" presStyleIdx="0" presStyleCnt="3"/>
      <dgm:spPr/>
    </dgm:pt>
    <dgm:pt modelId="{3205759D-0FC5-4EDD-94D3-577EA76F3140}" type="pres">
      <dgm:prSet presAssocID="{801E66B3-901F-4EFA-932E-3A8F6CCBDAA0}" presName="sibTransNodeCircle" presStyleLbl="alignNode1" presStyleIdx="0" presStyleCnt="6">
        <dgm:presLayoutVars>
          <dgm:chMax val="0"/>
          <dgm:bulletEnabled/>
        </dgm:presLayoutVars>
      </dgm:prSet>
      <dgm:spPr/>
    </dgm:pt>
    <dgm:pt modelId="{4FF30E9A-84F9-43D5-A008-8C06FF3EBE9D}" type="pres">
      <dgm:prSet presAssocID="{A98BFCB1-DEBB-4BBA-93E5-C5707E711023}" presName="bottomLine" presStyleLbl="alignNode1" presStyleIdx="1" presStyleCnt="6">
        <dgm:presLayoutVars/>
      </dgm:prSet>
      <dgm:spPr/>
    </dgm:pt>
    <dgm:pt modelId="{45CA1A9F-9DDB-4B30-B5E5-EC623E2983FE}" type="pres">
      <dgm:prSet presAssocID="{A98BFCB1-DEBB-4BBA-93E5-C5707E711023}" presName="nodeText" presStyleLbl="bgAccFollowNode1" presStyleIdx="0" presStyleCnt="3">
        <dgm:presLayoutVars>
          <dgm:bulletEnabled val="1"/>
        </dgm:presLayoutVars>
      </dgm:prSet>
      <dgm:spPr/>
    </dgm:pt>
    <dgm:pt modelId="{7E40EE48-BC9A-42BB-9363-1846ADC60D3F}" type="pres">
      <dgm:prSet presAssocID="{801E66B3-901F-4EFA-932E-3A8F6CCBDAA0}" presName="sibTrans" presStyleCnt="0"/>
      <dgm:spPr/>
    </dgm:pt>
    <dgm:pt modelId="{7C426F0F-1344-44E4-9E8D-9491D5A15597}" type="pres">
      <dgm:prSet presAssocID="{E4769297-FFC6-4665-8A58-69AAD01E0942}" presName="compositeNode" presStyleCnt="0">
        <dgm:presLayoutVars>
          <dgm:bulletEnabled val="1"/>
        </dgm:presLayoutVars>
      </dgm:prSet>
      <dgm:spPr/>
    </dgm:pt>
    <dgm:pt modelId="{A4A03F76-6882-4D12-BCA0-FBF1CA7192A3}" type="pres">
      <dgm:prSet presAssocID="{E4769297-FFC6-4665-8A58-69AAD01E0942}" presName="bgRect" presStyleLbl="bgAccFollowNode1" presStyleIdx="1" presStyleCnt="3"/>
      <dgm:spPr/>
    </dgm:pt>
    <dgm:pt modelId="{F47B1BA3-1AB3-4BBF-ACC0-FC57DC7A2A2D}" type="pres">
      <dgm:prSet presAssocID="{FB13A57A-579C-43A3-9DFC-1F4C89B61C67}" presName="sibTransNodeCircle" presStyleLbl="alignNode1" presStyleIdx="2" presStyleCnt="6">
        <dgm:presLayoutVars>
          <dgm:chMax val="0"/>
          <dgm:bulletEnabled/>
        </dgm:presLayoutVars>
      </dgm:prSet>
      <dgm:spPr/>
    </dgm:pt>
    <dgm:pt modelId="{4C47B086-3B44-4EB0-83F4-2A97C6A73B9A}" type="pres">
      <dgm:prSet presAssocID="{E4769297-FFC6-4665-8A58-69AAD01E0942}" presName="bottomLine" presStyleLbl="alignNode1" presStyleIdx="3" presStyleCnt="6">
        <dgm:presLayoutVars/>
      </dgm:prSet>
      <dgm:spPr/>
    </dgm:pt>
    <dgm:pt modelId="{7FA73C68-0BAD-4043-ADD7-F1651884E6FF}" type="pres">
      <dgm:prSet presAssocID="{E4769297-FFC6-4665-8A58-69AAD01E0942}" presName="nodeText" presStyleLbl="bgAccFollowNode1" presStyleIdx="1" presStyleCnt="3">
        <dgm:presLayoutVars>
          <dgm:bulletEnabled val="1"/>
        </dgm:presLayoutVars>
      </dgm:prSet>
      <dgm:spPr/>
    </dgm:pt>
    <dgm:pt modelId="{9EC6E2B2-668E-4ABF-9919-38C94016D032}" type="pres">
      <dgm:prSet presAssocID="{FB13A57A-579C-43A3-9DFC-1F4C89B61C67}" presName="sibTrans" presStyleCnt="0"/>
      <dgm:spPr/>
    </dgm:pt>
    <dgm:pt modelId="{086BBD51-4036-47DC-B393-E78420C7E63D}" type="pres">
      <dgm:prSet presAssocID="{1C44385B-FAE0-45F3-9B7E-C4EE83B89190}" presName="compositeNode" presStyleCnt="0">
        <dgm:presLayoutVars>
          <dgm:bulletEnabled val="1"/>
        </dgm:presLayoutVars>
      </dgm:prSet>
      <dgm:spPr/>
    </dgm:pt>
    <dgm:pt modelId="{62AA67AA-FC51-4AE4-B03C-94EB373938AC}" type="pres">
      <dgm:prSet presAssocID="{1C44385B-FAE0-45F3-9B7E-C4EE83B89190}" presName="bgRect" presStyleLbl="bgAccFollowNode1" presStyleIdx="2" presStyleCnt="3"/>
      <dgm:spPr/>
    </dgm:pt>
    <dgm:pt modelId="{B20BD3E6-44A9-48DB-B1E6-F5E9CDA3BFA4}" type="pres">
      <dgm:prSet presAssocID="{655DB2CE-0B6D-4FDF-AE36-31A306891CBB}" presName="sibTransNodeCircle" presStyleLbl="alignNode1" presStyleIdx="4" presStyleCnt="6">
        <dgm:presLayoutVars>
          <dgm:chMax val="0"/>
          <dgm:bulletEnabled/>
        </dgm:presLayoutVars>
      </dgm:prSet>
      <dgm:spPr/>
    </dgm:pt>
    <dgm:pt modelId="{B7A187CE-CF23-4024-8FAA-29CF3CC5311A}" type="pres">
      <dgm:prSet presAssocID="{1C44385B-FAE0-45F3-9B7E-C4EE83B89190}" presName="bottomLine" presStyleLbl="alignNode1" presStyleIdx="5" presStyleCnt="6">
        <dgm:presLayoutVars/>
      </dgm:prSet>
      <dgm:spPr/>
    </dgm:pt>
    <dgm:pt modelId="{B747CDA7-8506-4468-8261-6AC5393F76D0}" type="pres">
      <dgm:prSet presAssocID="{1C44385B-FAE0-45F3-9B7E-C4EE83B89190}" presName="nodeText" presStyleLbl="bgAccFollowNode1" presStyleIdx="2" presStyleCnt="3">
        <dgm:presLayoutVars>
          <dgm:bulletEnabled val="1"/>
        </dgm:presLayoutVars>
      </dgm:prSet>
      <dgm:spPr/>
    </dgm:pt>
  </dgm:ptLst>
  <dgm:cxnLst>
    <dgm:cxn modelId="{26CBEB02-EE83-47BF-914A-6B21CD9DD360}" type="presOf" srcId="{1C44385B-FAE0-45F3-9B7E-C4EE83B89190}" destId="{62AA67AA-FC51-4AE4-B03C-94EB373938AC}" srcOrd="0" destOrd="0" presId="urn:microsoft.com/office/officeart/2016/7/layout/BasicLinearProcessNumbered"/>
    <dgm:cxn modelId="{03916A07-C0D3-4224-B53B-CB04F1E36A82}" type="presOf" srcId="{1C44385B-FAE0-45F3-9B7E-C4EE83B89190}" destId="{B747CDA7-8506-4468-8261-6AC5393F76D0}" srcOrd="1" destOrd="0" presId="urn:microsoft.com/office/officeart/2016/7/layout/BasicLinearProcessNumbered"/>
    <dgm:cxn modelId="{743B4B1C-9462-4298-A7C4-75D9D78F15A9}" type="presOf" srcId="{801E66B3-901F-4EFA-932E-3A8F6CCBDAA0}" destId="{3205759D-0FC5-4EDD-94D3-577EA76F3140}" srcOrd="0" destOrd="0" presId="urn:microsoft.com/office/officeart/2016/7/layout/BasicLinearProcessNumbered"/>
    <dgm:cxn modelId="{7A5BD032-D469-4747-AF51-154023E3C667}" type="presOf" srcId="{FB13A57A-579C-43A3-9DFC-1F4C89B61C67}" destId="{F47B1BA3-1AB3-4BBF-ACC0-FC57DC7A2A2D}" srcOrd="0" destOrd="0" presId="urn:microsoft.com/office/officeart/2016/7/layout/BasicLinearProcessNumbered"/>
    <dgm:cxn modelId="{EB88C453-489F-43E0-A7EB-C0667B6E3E38}" srcId="{C9CC2FD8-58A2-48BF-93B7-54C107F0A656}" destId="{A98BFCB1-DEBB-4BBA-93E5-C5707E711023}" srcOrd="0" destOrd="0" parTransId="{5D0D27B6-2622-4CD0-8DFB-CD4EC11009BF}" sibTransId="{801E66B3-901F-4EFA-932E-3A8F6CCBDAA0}"/>
    <dgm:cxn modelId="{A8770354-AAF7-43CE-8D8F-5ADCE1226F05}" type="presOf" srcId="{655DB2CE-0B6D-4FDF-AE36-31A306891CBB}" destId="{B20BD3E6-44A9-48DB-B1E6-F5E9CDA3BFA4}" srcOrd="0" destOrd="0" presId="urn:microsoft.com/office/officeart/2016/7/layout/BasicLinearProcessNumbered"/>
    <dgm:cxn modelId="{C45E8B84-A8C1-4352-BCF9-D0D374236B16}" type="presOf" srcId="{E4769297-FFC6-4665-8A58-69AAD01E0942}" destId="{7FA73C68-0BAD-4043-ADD7-F1651884E6FF}" srcOrd="1" destOrd="0" presId="urn:microsoft.com/office/officeart/2016/7/layout/BasicLinearProcessNumbered"/>
    <dgm:cxn modelId="{C22CBD87-4DCC-4B65-912A-18A0AF39664E}" srcId="{C9CC2FD8-58A2-48BF-93B7-54C107F0A656}" destId="{E4769297-FFC6-4665-8A58-69AAD01E0942}" srcOrd="1" destOrd="0" parTransId="{C32B34CB-CFEB-4A66-9021-3D59F7D437EC}" sibTransId="{FB13A57A-579C-43A3-9DFC-1F4C89B61C67}"/>
    <dgm:cxn modelId="{E371F9B3-DD9B-4A24-B8D7-939379568687}" type="presOf" srcId="{C9CC2FD8-58A2-48BF-93B7-54C107F0A656}" destId="{8E2969F1-F249-4F15-8C38-160A628EA483}" srcOrd="0" destOrd="0" presId="urn:microsoft.com/office/officeart/2016/7/layout/BasicLinearProcessNumbered"/>
    <dgm:cxn modelId="{4BBB7FB9-531B-4A99-8C09-7C3EC96A386E}" type="presOf" srcId="{A98BFCB1-DEBB-4BBA-93E5-C5707E711023}" destId="{45CA1A9F-9DDB-4B30-B5E5-EC623E2983FE}" srcOrd="1" destOrd="0" presId="urn:microsoft.com/office/officeart/2016/7/layout/BasicLinearProcessNumbered"/>
    <dgm:cxn modelId="{CDFA97D7-F66F-4518-A73A-FD987E57406C}" type="presOf" srcId="{E4769297-FFC6-4665-8A58-69AAD01E0942}" destId="{A4A03F76-6882-4D12-BCA0-FBF1CA7192A3}" srcOrd="0" destOrd="0" presId="urn:microsoft.com/office/officeart/2016/7/layout/BasicLinearProcessNumbered"/>
    <dgm:cxn modelId="{3E9ECCE6-858E-455D-ABEF-E2859CDC5928}" srcId="{C9CC2FD8-58A2-48BF-93B7-54C107F0A656}" destId="{1C44385B-FAE0-45F3-9B7E-C4EE83B89190}" srcOrd="2" destOrd="0" parTransId="{BAC8A98B-052B-4892-8FFD-26FBC18327B2}" sibTransId="{655DB2CE-0B6D-4FDF-AE36-31A306891CBB}"/>
    <dgm:cxn modelId="{1BD544ED-3027-47D1-83FC-27678ABC6E32}" type="presOf" srcId="{A98BFCB1-DEBB-4BBA-93E5-C5707E711023}" destId="{5D38E693-F875-4E4D-A1B5-B32C786A9DD4}" srcOrd="0" destOrd="0" presId="urn:microsoft.com/office/officeart/2016/7/layout/BasicLinearProcessNumbered"/>
    <dgm:cxn modelId="{045DDFCE-0C3D-460C-81F7-8EBAE76BA965}" type="presParOf" srcId="{8E2969F1-F249-4F15-8C38-160A628EA483}" destId="{39DD3947-8A12-4E2A-A120-DE7D0A4563BE}" srcOrd="0" destOrd="0" presId="urn:microsoft.com/office/officeart/2016/7/layout/BasicLinearProcessNumbered"/>
    <dgm:cxn modelId="{BFD52127-2C87-4A87-BDBC-8AE9C2081FB6}" type="presParOf" srcId="{39DD3947-8A12-4E2A-A120-DE7D0A4563BE}" destId="{5D38E693-F875-4E4D-A1B5-B32C786A9DD4}" srcOrd="0" destOrd="0" presId="urn:microsoft.com/office/officeart/2016/7/layout/BasicLinearProcessNumbered"/>
    <dgm:cxn modelId="{ACAFC8AE-711C-447F-B0AB-69BCC2C3E157}" type="presParOf" srcId="{39DD3947-8A12-4E2A-A120-DE7D0A4563BE}" destId="{3205759D-0FC5-4EDD-94D3-577EA76F3140}" srcOrd="1" destOrd="0" presId="urn:microsoft.com/office/officeart/2016/7/layout/BasicLinearProcessNumbered"/>
    <dgm:cxn modelId="{56CA1FF0-0746-4CDB-84D3-CD8F717BA448}" type="presParOf" srcId="{39DD3947-8A12-4E2A-A120-DE7D0A4563BE}" destId="{4FF30E9A-84F9-43D5-A008-8C06FF3EBE9D}" srcOrd="2" destOrd="0" presId="urn:microsoft.com/office/officeart/2016/7/layout/BasicLinearProcessNumbered"/>
    <dgm:cxn modelId="{85ACAB5B-B046-43B9-93DB-472C9FCF3E96}" type="presParOf" srcId="{39DD3947-8A12-4E2A-A120-DE7D0A4563BE}" destId="{45CA1A9F-9DDB-4B30-B5E5-EC623E2983FE}" srcOrd="3" destOrd="0" presId="urn:microsoft.com/office/officeart/2016/7/layout/BasicLinearProcessNumbered"/>
    <dgm:cxn modelId="{7759B722-2F58-4B67-9042-46FCB9C46A70}" type="presParOf" srcId="{8E2969F1-F249-4F15-8C38-160A628EA483}" destId="{7E40EE48-BC9A-42BB-9363-1846ADC60D3F}" srcOrd="1" destOrd="0" presId="urn:microsoft.com/office/officeart/2016/7/layout/BasicLinearProcessNumbered"/>
    <dgm:cxn modelId="{7B1615A2-3A5B-4F8B-A84D-7C3CC0808C99}" type="presParOf" srcId="{8E2969F1-F249-4F15-8C38-160A628EA483}" destId="{7C426F0F-1344-44E4-9E8D-9491D5A15597}" srcOrd="2" destOrd="0" presId="urn:microsoft.com/office/officeart/2016/7/layout/BasicLinearProcessNumbered"/>
    <dgm:cxn modelId="{EBF93135-D219-45ED-9E08-0C2502220B5C}" type="presParOf" srcId="{7C426F0F-1344-44E4-9E8D-9491D5A15597}" destId="{A4A03F76-6882-4D12-BCA0-FBF1CA7192A3}" srcOrd="0" destOrd="0" presId="urn:microsoft.com/office/officeart/2016/7/layout/BasicLinearProcessNumbered"/>
    <dgm:cxn modelId="{134216CD-38D1-4195-9A29-C28F0E01D96E}" type="presParOf" srcId="{7C426F0F-1344-44E4-9E8D-9491D5A15597}" destId="{F47B1BA3-1AB3-4BBF-ACC0-FC57DC7A2A2D}" srcOrd="1" destOrd="0" presId="urn:microsoft.com/office/officeart/2016/7/layout/BasicLinearProcessNumbered"/>
    <dgm:cxn modelId="{28AD5142-E341-4FB8-A94D-12ACEFBD0F64}" type="presParOf" srcId="{7C426F0F-1344-44E4-9E8D-9491D5A15597}" destId="{4C47B086-3B44-4EB0-83F4-2A97C6A73B9A}" srcOrd="2" destOrd="0" presId="urn:microsoft.com/office/officeart/2016/7/layout/BasicLinearProcessNumbered"/>
    <dgm:cxn modelId="{4254AD11-76D5-45E5-8847-5D4CEA8EDF1D}" type="presParOf" srcId="{7C426F0F-1344-44E4-9E8D-9491D5A15597}" destId="{7FA73C68-0BAD-4043-ADD7-F1651884E6FF}" srcOrd="3" destOrd="0" presId="urn:microsoft.com/office/officeart/2016/7/layout/BasicLinearProcessNumbered"/>
    <dgm:cxn modelId="{9775BCBF-EB66-4713-A736-F77BCBADDED7}" type="presParOf" srcId="{8E2969F1-F249-4F15-8C38-160A628EA483}" destId="{9EC6E2B2-668E-4ABF-9919-38C94016D032}" srcOrd="3" destOrd="0" presId="urn:microsoft.com/office/officeart/2016/7/layout/BasicLinearProcessNumbered"/>
    <dgm:cxn modelId="{118797B7-ADA9-49E0-AC8E-F7E9E000B479}" type="presParOf" srcId="{8E2969F1-F249-4F15-8C38-160A628EA483}" destId="{086BBD51-4036-47DC-B393-E78420C7E63D}" srcOrd="4" destOrd="0" presId="urn:microsoft.com/office/officeart/2016/7/layout/BasicLinearProcessNumbered"/>
    <dgm:cxn modelId="{2F529450-0F6E-47AF-A6EA-9C8B2C6F8156}" type="presParOf" srcId="{086BBD51-4036-47DC-B393-E78420C7E63D}" destId="{62AA67AA-FC51-4AE4-B03C-94EB373938AC}" srcOrd="0" destOrd="0" presId="urn:microsoft.com/office/officeart/2016/7/layout/BasicLinearProcessNumbered"/>
    <dgm:cxn modelId="{B268F136-E8EA-44D7-8D4C-59B50D6DD800}" type="presParOf" srcId="{086BBD51-4036-47DC-B393-E78420C7E63D}" destId="{B20BD3E6-44A9-48DB-B1E6-F5E9CDA3BFA4}" srcOrd="1" destOrd="0" presId="urn:microsoft.com/office/officeart/2016/7/layout/BasicLinearProcessNumbered"/>
    <dgm:cxn modelId="{06573ECF-BC80-4A5A-BFBF-ECD7330AE804}" type="presParOf" srcId="{086BBD51-4036-47DC-B393-E78420C7E63D}" destId="{B7A187CE-CF23-4024-8FAA-29CF3CC5311A}" srcOrd="2" destOrd="0" presId="urn:microsoft.com/office/officeart/2016/7/layout/BasicLinearProcessNumbered"/>
    <dgm:cxn modelId="{18CA84C9-D83B-4067-BDB3-1B9304455E0D}" type="presParOf" srcId="{086BBD51-4036-47DC-B393-E78420C7E63D}" destId="{B747CDA7-8506-4468-8261-6AC5393F76D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FB7F1-3615-4B46-8B41-D93BBD8D6122}"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DFE7EEB8-CA49-476F-8CF6-D1125D47FF34}">
      <dgm:prSet custT="1"/>
      <dgm:spPr/>
      <dgm:t>
        <a:bodyPr/>
        <a:lstStyle/>
        <a:p>
          <a:r>
            <a:rPr lang="en-GB" sz="2000" dirty="0"/>
            <a:t>Bring together all stakeholders to agree on techniques to be promoted.</a:t>
          </a:r>
          <a:endParaRPr lang="en-US" sz="2000" dirty="0"/>
        </a:p>
      </dgm:t>
    </dgm:pt>
    <dgm:pt modelId="{A775AC51-5F74-46F5-AB16-62BE59B41F8D}" type="parTrans" cxnId="{D3C0447B-420C-413E-BE5A-A080CAF41883}">
      <dgm:prSet/>
      <dgm:spPr/>
      <dgm:t>
        <a:bodyPr/>
        <a:lstStyle/>
        <a:p>
          <a:endParaRPr lang="en-US"/>
        </a:p>
      </dgm:t>
    </dgm:pt>
    <dgm:pt modelId="{DBE4430E-86F6-46D0-9F17-69CD7749E73C}" type="sibTrans" cxnId="{D3C0447B-420C-413E-BE5A-A080CAF41883}">
      <dgm:prSet/>
      <dgm:spPr/>
      <dgm:t>
        <a:bodyPr/>
        <a:lstStyle/>
        <a:p>
          <a:endParaRPr lang="en-US"/>
        </a:p>
      </dgm:t>
    </dgm:pt>
    <dgm:pt modelId="{516628A6-611F-40FE-8856-C3FA976CBB34}">
      <dgm:prSet custT="1"/>
      <dgm:spPr/>
      <dgm:t>
        <a:bodyPr/>
        <a:lstStyle/>
        <a:p>
          <a:r>
            <a:rPr lang="en-GB" sz="1900" dirty="0"/>
            <a:t>Ensure that high yielding maize varieties are bred, commercially bulked and released to ensure market availability.</a:t>
          </a:r>
          <a:endParaRPr lang="en-US" sz="1900" dirty="0"/>
        </a:p>
      </dgm:t>
    </dgm:pt>
    <dgm:pt modelId="{215E787B-36A1-489A-A664-6A24287A8527}" type="parTrans" cxnId="{5AD16C3F-A33C-411F-A4CC-D1EF9C3A4DD3}">
      <dgm:prSet/>
      <dgm:spPr/>
      <dgm:t>
        <a:bodyPr/>
        <a:lstStyle/>
        <a:p>
          <a:endParaRPr lang="en-US"/>
        </a:p>
      </dgm:t>
    </dgm:pt>
    <dgm:pt modelId="{9F5ECDAC-BF58-4F57-A4E6-F5C5BEE9C1D1}" type="sibTrans" cxnId="{5AD16C3F-A33C-411F-A4CC-D1EF9C3A4DD3}">
      <dgm:prSet/>
      <dgm:spPr/>
      <dgm:t>
        <a:bodyPr/>
        <a:lstStyle/>
        <a:p>
          <a:endParaRPr lang="en-US"/>
        </a:p>
      </dgm:t>
    </dgm:pt>
    <dgm:pt modelId="{0D2DC9C4-4F60-4393-B435-7DFBA21984E4}">
      <dgm:prSet/>
      <dgm:spPr/>
      <dgm:t>
        <a:bodyPr/>
        <a:lstStyle/>
        <a:p>
          <a:r>
            <a:rPr lang="en-GB" dirty="0"/>
            <a:t>Enhance link between research institution and private companies promoting four seed varieties.</a:t>
          </a:r>
          <a:endParaRPr lang="en-US" dirty="0"/>
        </a:p>
      </dgm:t>
    </dgm:pt>
    <dgm:pt modelId="{44616CA6-65F5-4B5B-BD6E-43F5FAFC4513}" type="parTrans" cxnId="{BE3D84B0-71B8-458B-8AE7-37D9FD97EAFF}">
      <dgm:prSet/>
      <dgm:spPr/>
      <dgm:t>
        <a:bodyPr/>
        <a:lstStyle/>
        <a:p>
          <a:endParaRPr lang="en-US"/>
        </a:p>
      </dgm:t>
    </dgm:pt>
    <dgm:pt modelId="{1766AE14-557E-4C12-AAAA-37D14916855D}" type="sibTrans" cxnId="{BE3D84B0-71B8-458B-8AE7-37D9FD97EAFF}">
      <dgm:prSet/>
      <dgm:spPr/>
      <dgm:t>
        <a:bodyPr/>
        <a:lstStyle/>
        <a:p>
          <a:endParaRPr lang="en-US"/>
        </a:p>
      </dgm:t>
    </dgm:pt>
    <dgm:pt modelId="{6EA760D4-A5E3-4BCE-98AE-318C18C38CF7}" type="pres">
      <dgm:prSet presAssocID="{7B8FB7F1-3615-4B46-8B41-D93BBD8D6122}" presName="linearFlow" presStyleCnt="0">
        <dgm:presLayoutVars>
          <dgm:resizeHandles val="exact"/>
        </dgm:presLayoutVars>
      </dgm:prSet>
      <dgm:spPr/>
    </dgm:pt>
    <dgm:pt modelId="{8BD0A6B2-9608-44A8-A1F3-F9A3579206FC}" type="pres">
      <dgm:prSet presAssocID="{DFE7EEB8-CA49-476F-8CF6-D1125D47FF34}" presName="node" presStyleLbl="node1" presStyleIdx="0" presStyleCnt="3">
        <dgm:presLayoutVars>
          <dgm:bulletEnabled val="1"/>
        </dgm:presLayoutVars>
      </dgm:prSet>
      <dgm:spPr/>
    </dgm:pt>
    <dgm:pt modelId="{E40A507B-3D1F-48C0-8023-6531DF202B93}" type="pres">
      <dgm:prSet presAssocID="{DBE4430E-86F6-46D0-9F17-69CD7749E73C}" presName="sibTrans" presStyleLbl="sibTrans2D1" presStyleIdx="0" presStyleCnt="2"/>
      <dgm:spPr/>
    </dgm:pt>
    <dgm:pt modelId="{AD463CA1-DD1E-4347-AEC1-32B3A3D552FC}" type="pres">
      <dgm:prSet presAssocID="{DBE4430E-86F6-46D0-9F17-69CD7749E73C}" presName="connectorText" presStyleLbl="sibTrans2D1" presStyleIdx="0" presStyleCnt="2"/>
      <dgm:spPr/>
    </dgm:pt>
    <dgm:pt modelId="{67811E90-4087-43F3-B95B-5AD06CEC0C1D}" type="pres">
      <dgm:prSet presAssocID="{516628A6-611F-40FE-8856-C3FA976CBB34}" presName="node" presStyleLbl="node1" presStyleIdx="1" presStyleCnt="3">
        <dgm:presLayoutVars>
          <dgm:bulletEnabled val="1"/>
        </dgm:presLayoutVars>
      </dgm:prSet>
      <dgm:spPr/>
    </dgm:pt>
    <dgm:pt modelId="{2AD912EB-8527-42BC-A2E5-8CBE8AD42325}" type="pres">
      <dgm:prSet presAssocID="{9F5ECDAC-BF58-4F57-A4E6-F5C5BEE9C1D1}" presName="sibTrans" presStyleLbl="sibTrans2D1" presStyleIdx="1" presStyleCnt="2"/>
      <dgm:spPr/>
    </dgm:pt>
    <dgm:pt modelId="{FFDB3B04-D135-427F-874B-52F393211863}" type="pres">
      <dgm:prSet presAssocID="{9F5ECDAC-BF58-4F57-A4E6-F5C5BEE9C1D1}" presName="connectorText" presStyleLbl="sibTrans2D1" presStyleIdx="1" presStyleCnt="2"/>
      <dgm:spPr/>
    </dgm:pt>
    <dgm:pt modelId="{16DAF7E7-49C9-4D50-9054-13E55B05CB37}" type="pres">
      <dgm:prSet presAssocID="{0D2DC9C4-4F60-4393-B435-7DFBA21984E4}" presName="node" presStyleLbl="node1" presStyleIdx="2" presStyleCnt="3">
        <dgm:presLayoutVars>
          <dgm:bulletEnabled val="1"/>
        </dgm:presLayoutVars>
      </dgm:prSet>
      <dgm:spPr/>
    </dgm:pt>
  </dgm:ptLst>
  <dgm:cxnLst>
    <dgm:cxn modelId="{5AD16C3F-A33C-411F-A4CC-D1EF9C3A4DD3}" srcId="{7B8FB7F1-3615-4B46-8B41-D93BBD8D6122}" destId="{516628A6-611F-40FE-8856-C3FA976CBB34}" srcOrd="1" destOrd="0" parTransId="{215E787B-36A1-489A-A664-6A24287A8527}" sibTransId="{9F5ECDAC-BF58-4F57-A4E6-F5C5BEE9C1D1}"/>
    <dgm:cxn modelId="{D3C0447B-420C-413E-BE5A-A080CAF41883}" srcId="{7B8FB7F1-3615-4B46-8B41-D93BBD8D6122}" destId="{DFE7EEB8-CA49-476F-8CF6-D1125D47FF34}" srcOrd="0" destOrd="0" parTransId="{A775AC51-5F74-46F5-AB16-62BE59B41F8D}" sibTransId="{DBE4430E-86F6-46D0-9F17-69CD7749E73C}"/>
    <dgm:cxn modelId="{9A20D67D-3CD3-45A4-96DB-F7C417F69E1C}" type="presOf" srcId="{DBE4430E-86F6-46D0-9F17-69CD7749E73C}" destId="{E40A507B-3D1F-48C0-8023-6531DF202B93}" srcOrd="0" destOrd="0" presId="urn:microsoft.com/office/officeart/2005/8/layout/process2"/>
    <dgm:cxn modelId="{C92A4C86-7B45-4C98-A1CF-5DB915787112}" type="presOf" srcId="{9F5ECDAC-BF58-4F57-A4E6-F5C5BEE9C1D1}" destId="{2AD912EB-8527-42BC-A2E5-8CBE8AD42325}" srcOrd="0" destOrd="0" presId="urn:microsoft.com/office/officeart/2005/8/layout/process2"/>
    <dgm:cxn modelId="{486F2D94-D31E-4CE2-B4FD-02654AB8078E}" type="presOf" srcId="{7B8FB7F1-3615-4B46-8B41-D93BBD8D6122}" destId="{6EA760D4-A5E3-4BCE-98AE-318C18C38CF7}" srcOrd="0" destOrd="0" presId="urn:microsoft.com/office/officeart/2005/8/layout/process2"/>
    <dgm:cxn modelId="{BE3D84B0-71B8-458B-8AE7-37D9FD97EAFF}" srcId="{7B8FB7F1-3615-4B46-8B41-D93BBD8D6122}" destId="{0D2DC9C4-4F60-4393-B435-7DFBA21984E4}" srcOrd="2" destOrd="0" parTransId="{44616CA6-65F5-4B5B-BD6E-43F5FAFC4513}" sibTransId="{1766AE14-557E-4C12-AAAA-37D14916855D}"/>
    <dgm:cxn modelId="{6BEA31B2-0B8E-4587-9264-A93F49A0D24A}" type="presOf" srcId="{0D2DC9C4-4F60-4393-B435-7DFBA21984E4}" destId="{16DAF7E7-49C9-4D50-9054-13E55B05CB37}" srcOrd="0" destOrd="0" presId="urn:microsoft.com/office/officeart/2005/8/layout/process2"/>
    <dgm:cxn modelId="{781E26B8-BFC5-4B95-9285-B416394B2320}" type="presOf" srcId="{DBE4430E-86F6-46D0-9F17-69CD7749E73C}" destId="{AD463CA1-DD1E-4347-AEC1-32B3A3D552FC}" srcOrd="1" destOrd="0" presId="urn:microsoft.com/office/officeart/2005/8/layout/process2"/>
    <dgm:cxn modelId="{3B34D4C1-88B1-40EC-899B-F77217F157A9}" type="presOf" srcId="{9F5ECDAC-BF58-4F57-A4E6-F5C5BEE9C1D1}" destId="{FFDB3B04-D135-427F-874B-52F393211863}" srcOrd="1" destOrd="0" presId="urn:microsoft.com/office/officeart/2005/8/layout/process2"/>
    <dgm:cxn modelId="{D7C915D8-FE58-48E8-A6C5-12C08FDC16A3}" type="presOf" srcId="{DFE7EEB8-CA49-476F-8CF6-D1125D47FF34}" destId="{8BD0A6B2-9608-44A8-A1F3-F9A3579206FC}" srcOrd="0" destOrd="0" presId="urn:microsoft.com/office/officeart/2005/8/layout/process2"/>
    <dgm:cxn modelId="{5CB963DD-6C80-4011-9322-35904B624E1A}" type="presOf" srcId="{516628A6-611F-40FE-8856-C3FA976CBB34}" destId="{67811E90-4087-43F3-B95B-5AD06CEC0C1D}" srcOrd="0" destOrd="0" presId="urn:microsoft.com/office/officeart/2005/8/layout/process2"/>
    <dgm:cxn modelId="{515CF7C9-1A08-417E-88EF-D4635521EB4B}" type="presParOf" srcId="{6EA760D4-A5E3-4BCE-98AE-318C18C38CF7}" destId="{8BD0A6B2-9608-44A8-A1F3-F9A3579206FC}" srcOrd="0" destOrd="0" presId="urn:microsoft.com/office/officeart/2005/8/layout/process2"/>
    <dgm:cxn modelId="{87DFC0EF-0EB1-449C-8F6C-78CBEE968EB9}" type="presParOf" srcId="{6EA760D4-A5E3-4BCE-98AE-318C18C38CF7}" destId="{E40A507B-3D1F-48C0-8023-6531DF202B93}" srcOrd="1" destOrd="0" presId="urn:microsoft.com/office/officeart/2005/8/layout/process2"/>
    <dgm:cxn modelId="{E50E694C-55DE-40EE-A06E-D9416024D41E}" type="presParOf" srcId="{E40A507B-3D1F-48C0-8023-6531DF202B93}" destId="{AD463CA1-DD1E-4347-AEC1-32B3A3D552FC}" srcOrd="0" destOrd="0" presId="urn:microsoft.com/office/officeart/2005/8/layout/process2"/>
    <dgm:cxn modelId="{21E524EB-6B72-45ED-B9A4-549143926DED}" type="presParOf" srcId="{6EA760D4-A5E3-4BCE-98AE-318C18C38CF7}" destId="{67811E90-4087-43F3-B95B-5AD06CEC0C1D}" srcOrd="2" destOrd="0" presId="urn:microsoft.com/office/officeart/2005/8/layout/process2"/>
    <dgm:cxn modelId="{BB4A2419-F3B5-43FF-BE24-CABC40CA23F8}" type="presParOf" srcId="{6EA760D4-A5E3-4BCE-98AE-318C18C38CF7}" destId="{2AD912EB-8527-42BC-A2E5-8CBE8AD42325}" srcOrd="3" destOrd="0" presId="urn:microsoft.com/office/officeart/2005/8/layout/process2"/>
    <dgm:cxn modelId="{457D9749-5483-44A4-B72B-EE4228F25071}" type="presParOf" srcId="{2AD912EB-8527-42BC-A2E5-8CBE8AD42325}" destId="{FFDB3B04-D135-427F-874B-52F393211863}" srcOrd="0" destOrd="0" presId="urn:microsoft.com/office/officeart/2005/8/layout/process2"/>
    <dgm:cxn modelId="{4C7CFBD9-AF6C-4561-B200-3AA5122C5B9F}" type="presParOf" srcId="{6EA760D4-A5E3-4BCE-98AE-318C18C38CF7}" destId="{16DAF7E7-49C9-4D50-9054-13E55B05CB3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FB7F1-3615-4B46-8B41-D93BBD8D612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FE7EEB8-CA49-476F-8CF6-D1125D47FF34}">
      <dgm:prSet custT="1"/>
      <dgm:spPr/>
      <dgm:t>
        <a:bodyPr/>
        <a:lstStyle/>
        <a:p>
          <a:pPr>
            <a:lnSpc>
              <a:spcPct val="100000"/>
            </a:lnSpc>
          </a:pPr>
          <a:r>
            <a:rPr lang="en-GB" sz="2200" dirty="0"/>
            <a:t>Farmers received information on maize varieties adapted to their geographical areas.</a:t>
          </a:r>
          <a:endParaRPr lang="en-US" sz="2200" dirty="0"/>
        </a:p>
      </dgm:t>
    </dgm:pt>
    <dgm:pt modelId="{A775AC51-5F74-46F5-AB16-62BE59B41F8D}" type="parTrans" cxnId="{D3C0447B-420C-413E-BE5A-A080CAF41883}">
      <dgm:prSet/>
      <dgm:spPr/>
      <dgm:t>
        <a:bodyPr/>
        <a:lstStyle/>
        <a:p>
          <a:endParaRPr lang="en-US"/>
        </a:p>
      </dgm:t>
    </dgm:pt>
    <dgm:pt modelId="{DBE4430E-86F6-46D0-9F17-69CD7749E73C}" type="sibTrans" cxnId="{D3C0447B-420C-413E-BE5A-A080CAF41883}">
      <dgm:prSet/>
      <dgm:spPr/>
      <dgm:t>
        <a:bodyPr/>
        <a:lstStyle/>
        <a:p>
          <a:endParaRPr lang="en-US"/>
        </a:p>
      </dgm:t>
    </dgm:pt>
    <dgm:pt modelId="{516628A6-611F-40FE-8856-C3FA976CBB34}">
      <dgm:prSet custT="1"/>
      <dgm:spPr/>
      <dgm:t>
        <a:bodyPr/>
        <a:lstStyle/>
        <a:p>
          <a:pPr>
            <a:lnSpc>
              <a:spcPct val="100000"/>
            </a:lnSpc>
          </a:pPr>
          <a:r>
            <a:rPr lang="en-GB" sz="2200" dirty="0"/>
            <a:t>Farmers learnt the benefits of using improved seeds, how to identify genuine seeds and where to buy them. </a:t>
          </a:r>
          <a:endParaRPr lang="en-US" sz="2200" dirty="0"/>
        </a:p>
      </dgm:t>
    </dgm:pt>
    <dgm:pt modelId="{215E787B-36A1-489A-A664-6A24287A8527}" type="parTrans" cxnId="{5AD16C3F-A33C-411F-A4CC-D1EF9C3A4DD3}">
      <dgm:prSet/>
      <dgm:spPr/>
      <dgm:t>
        <a:bodyPr/>
        <a:lstStyle/>
        <a:p>
          <a:endParaRPr lang="en-US"/>
        </a:p>
      </dgm:t>
    </dgm:pt>
    <dgm:pt modelId="{9F5ECDAC-BF58-4F57-A4E6-F5C5BEE9C1D1}" type="sibTrans" cxnId="{5AD16C3F-A33C-411F-A4CC-D1EF9C3A4DD3}">
      <dgm:prSet/>
      <dgm:spPr/>
      <dgm:t>
        <a:bodyPr/>
        <a:lstStyle/>
        <a:p>
          <a:endParaRPr lang="en-US"/>
        </a:p>
      </dgm:t>
    </dgm:pt>
    <dgm:pt modelId="{0D2DC9C4-4F60-4393-B435-7DFBA21984E4}">
      <dgm:prSet custT="1"/>
      <dgm:spPr/>
      <dgm:t>
        <a:bodyPr/>
        <a:lstStyle/>
        <a:p>
          <a:pPr>
            <a:lnSpc>
              <a:spcPct val="100000"/>
            </a:lnSpc>
          </a:pPr>
          <a:r>
            <a:rPr lang="en-GB" sz="2200" dirty="0"/>
            <a:t>Farmers learnt about good agricultural practices covering the entire cropping cycle.</a:t>
          </a:r>
          <a:endParaRPr lang="en-US" sz="2200" dirty="0"/>
        </a:p>
      </dgm:t>
    </dgm:pt>
    <dgm:pt modelId="{44616CA6-65F5-4B5B-BD6E-43F5FAFC4513}" type="parTrans" cxnId="{BE3D84B0-71B8-458B-8AE7-37D9FD97EAFF}">
      <dgm:prSet/>
      <dgm:spPr/>
      <dgm:t>
        <a:bodyPr/>
        <a:lstStyle/>
        <a:p>
          <a:endParaRPr lang="en-US"/>
        </a:p>
      </dgm:t>
    </dgm:pt>
    <dgm:pt modelId="{1766AE14-557E-4C12-AAAA-37D14916855D}" type="sibTrans" cxnId="{BE3D84B0-71B8-458B-8AE7-37D9FD97EAFF}">
      <dgm:prSet/>
      <dgm:spPr/>
      <dgm:t>
        <a:bodyPr/>
        <a:lstStyle/>
        <a:p>
          <a:endParaRPr lang="en-US"/>
        </a:p>
      </dgm:t>
    </dgm:pt>
    <dgm:pt modelId="{D917279D-7465-419D-8C98-715E6D6537C2}" type="pres">
      <dgm:prSet presAssocID="{7B8FB7F1-3615-4B46-8B41-D93BBD8D6122}" presName="diagram" presStyleCnt="0">
        <dgm:presLayoutVars>
          <dgm:dir/>
          <dgm:resizeHandles val="exact"/>
        </dgm:presLayoutVars>
      </dgm:prSet>
      <dgm:spPr/>
    </dgm:pt>
    <dgm:pt modelId="{D5D39490-15A9-4E0F-AF26-171BF398C667}" type="pres">
      <dgm:prSet presAssocID="{DFE7EEB8-CA49-476F-8CF6-D1125D47FF34}" presName="node" presStyleLbl="node1" presStyleIdx="0" presStyleCnt="3" custScaleY="117917" custLinFactNeighborX="4910" custLinFactNeighborY="-1423">
        <dgm:presLayoutVars>
          <dgm:bulletEnabled val="1"/>
        </dgm:presLayoutVars>
      </dgm:prSet>
      <dgm:spPr/>
    </dgm:pt>
    <dgm:pt modelId="{3A2C9BF5-1E4B-451D-93A4-A6BA454A2473}" type="pres">
      <dgm:prSet presAssocID="{DBE4430E-86F6-46D0-9F17-69CD7749E73C}" presName="sibTrans" presStyleCnt="0"/>
      <dgm:spPr/>
    </dgm:pt>
    <dgm:pt modelId="{76BA3AB5-12C3-4A1B-95B8-FD23A01ACAA6}" type="pres">
      <dgm:prSet presAssocID="{516628A6-611F-40FE-8856-C3FA976CBB34}" presName="node" presStyleLbl="node1" presStyleIdx="1" presStyleCnt="3" custScaleY="117917" custLinFactNeighborX="26" custLinFactNeighborY="-1423">
        <dgm:presLayoutVars>
          <dgm:bulletEnabled val="1"/>
        </dgm:presLayoutVars>
      </dgm:prSet>
      <dgm:spPr/>
    </dgm:pt>
    <dgm:pt modelId="{DB23687F-030C-47B4-88F0-C1E817D7CE8F}" type="pres">
      <dgm:prSet presAssocID="{9F5ECDAC-BF58-4F57-A4E6-F5C5BEE9C1D1}" presName="sibTrans" presStyleCnt="0"/>
      <dgm:spPr/>
    </dgm:pt>
    <dgm:pt modelId="{679DB9B4-3554-4AE4-9448-35F2CA310220}" type="pres">
      <dgm:prSet presAssocID="{0D2DC9C4-4F60-4393-B435-7DFBA21984E4}" presName="node" presStyleLbl="node1" presStyleIdx="2" presStyleCnt="3" custScaleY="110404" custLinFactNeighborX="1565">
        <dgm:presLayoutVars>
          <dgm:bulletEnabled val="1"/>
        </dgm:presLayoutVars>
      </dgm:prSet>
      <dgm:spPr/>
    </dgm:pt>
  </dgm:ptLst>
  <dgm:cxnLst>
    <dgm:cxn modelId="{411BE524-868D-4178-AD86-203E28CEE819}" type="presOf" srcId="{516628A6-611F-40FE-8856-C3FA976CBB34}" destId="{76BA3AB5-12C3-4A1B-95B8-FD23A01ACAA6}" srcOrd="0" destOrd="0" presId="urn:microsoft.com/office/officeart/2005/8/layout/default"/>
    <dgm:cxn modelId="{54EB322D-314F-4A1F-A35E-8B5DE028330E}" type="presOf" srcId="{0D2DC9C4-4F60-4393-B435-7DFBA21984E4}" destId="{679DB9B4-3554-4AE4-9448-35F2CA310220}" srcOrd="0" destOrd="0" presId="urn:microsoft.com/office/officeart/2005/8/layout/default"/>
    <dgm:cxn modelId="{5AD16C3F-A33C-411F-A4CC-D1EF9C3A4DD3}" srcId="{7B8FB7F1-3615-4B46-8B41-D93BBD8D6122}" destId="{516628A6-611F-40FE-8856-C3FA976CBB34}" srcOrd="1" destOrd="0" parTransId="{215E787B-36A1-489A-A664-6A24287A8527}" sibTransId="{9F5ECDAC-BF58-4F57-A4E6-F5C5BEE9C1D1}"/>
    <dgm:cxn modelId="{D3C0447B-420C-413E-BE5A-A080CAF41883}" srcId="{7B8FB7F1-3615-4B46-8B41-D93BBD8D6122}" destId="{DFE7EEB8-CA49-476F-8CF6-D1125D47FF34}" srcOrd="0" destOrd="0" parTransId="{A775AC51-5F74-46F5-AB16-62BE59B41F8D}" sibTransId="{DBE4430E-86F6-46D0-9F17-69CD7749E73C}"/>
    <dgm:cxn modelId="{2F6DC57B-033F-4E29-81EB-6617AE5D5FBD}" type="presOf" srcId="{7B8FB7F1-3615-4B46-8B41-D93BBD8D6122}" destId="{D917279D-7465-419D-8C98-715E6D6537C2}" srcOrd="0" destOrd="0" presId="urn:microsoft.com/office/officeart/2005/8/layout/default"/>
    <dgm:cxn modelId="{BE3D84B0-71B8-458B-8AE7-37D9FD97EAFF}" srcId="{7B8FB7F1-3615-4B46-8B41-D93BBD8D6122}" destId="{0D2DC9C4-4F60-4393-B435-7DFBA21984E4}" srcOrd="2" destOrd="0" parTransId="{44616CA6-65F5-4B5B-BD6E-43F5FAFC4513}" sibTransId="{1766AE14-557E-4C12-AAAA-37D14916855D}"/>
    <dgm:cxn modelId="{F8ED7AC4-3345-40C5-B819-2F0718D4A736}" type="presOf" srcId="{DFE7EEB8-CA49-476F-8CF6-D1125D47FF34}" destId="{D5D39490-15A9-4E0F-AF26-171BF398C667}" srcOrd="0" destOrd="0" presId="urn:microsoft.com/office/officeart/2005/8/layout/default"/>
    <dgm:cxn modelId="{2A4B2B63-8524-4BA9-99F0-7D27E78A7D65}" type="presParOf" srcId="{D917279D-7465-419D-8C98-715E6D6537C2}" destId="{D5D39490-15A9-4E0F-AF26-171BF398C667}" srcOrd="0" destOrd="0" presId="urn:microsoft.com/office/officeart/2005/8/layout/default"/>
    <dgm:cxn modelId="{D548CA2B-C8E0-4D89-A010-8564604F672C}" type="presParOf" srcId="{D917279D-7465-419D-8C98-715E6D6537C2}" destId="{3A2C9BF5-1E4B-451D-93A4-A6BA454A2473}" srcOrd="1" destOrd="0" presId="urn:microsoft.com/office/officeart/2005/8/layout/default"/>
    <dgm:cxn modelId="{C6FBD5D1-469D-4540-BB39-1978E2B2EC3D}" type="presParOf" srcId="{D917279D-7465-419D-8C98-715E6D6537C2}" destId="{76BA3AB5-12C3-4A1B-95B8-FD23A01ACAA6}" srcOrd="2" destOrd="0" presId="urn:microsoft.com/office/officeart/2005/8/layout/default"/>
    <dgm:cxn modelId="{2FB2C265-781B-41DD-BDCF-CCB1692DFB1E}" type="presParOf" srcId="{D917279D-7465-419D-8C98-715E6D6537C2}" destId="{DB23687F-030C-47B4-88F0-C1E817D7CE8F}" srcOrd="3" destOrd="0" presId="urn:microsoft.com/office/officeart/2005/8/layout/default"/>
    <dgm:cxn modelId="{F28B615C-43EB-4CDB-986E-D69BE2D71612}" type="presParOf" srcId="{D917279D-7465-419D-8C98-715E6D6537C2}" destId="{679DB9B4-3554-4AE4-9448-35F2CA31022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8FB7F1-3615-4B46-8B41-D93BBD8D612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FE7EEB8-CA49-476F-8CF6-D1125D47FF34}">
      <dgm:prSet custT="1"/>
      <dgm:spPr/>
      <dgm:t>
        <a:bodyPr/>
        <a:lstStyle/>
        <a:p>
          <a:r>
            <a:rPr lang="en-GB" sz="1500" dirty="0"/>
            <a:t>The effort to bring more female farmers on board should take into account low literacy levels and women’s decision-making roles in farming.</a:t>
          </a:r>
          <a:endParaRPr lang="en-US" sz="1500" dirty="0"/>
        </a:p>
      </dgm:t>
    </dgm:pt>
    <dgm:pt modelId="{A775AC51-5F74-46F5-AB16-62BE59B41F8D}" type="parTrans" cxnId="{D3C0447B-420C-413E-BE5A-A080CAF41883}">
      <dgm:prSet/>
      <dgm:spPr/>
      <dgm:t>
        <a:bodyPr/>
        <a:lstStyle/>
        <a:p>
          <a:endParaRPr lang="en-US"/>
        </a:p>
      </dgm:t>
    </dgm:pt>
    <dgm:pt modelId="{DBE4430E-86F6-46D0-9F17-69CD7749E73C}" type="sibTrans" cxnId="{D3C0447B-420C-413E-BE5A-A080CAF41883}">
      <dgm:prSet/>
      <dgm:spPr/>
      <dgm:t>
        <a:bodyPr/>
        <a:lstStyle/>
        <a:p>
          <a:pPr>
            <a:lnSpc>
              <a:spcPct val="100000"/>
            </a:lnSpc>
          </a:pPr>
          <a:endParaRPr lang="en-US"/>
        </a:p>
      </dgm:t>
    </dgm:pt>
    <dgm:pt modelId="{516628A6-611F-40FE-8856-C3FA976CBB34}">
      <dgm:prSet custT="1"/>
      <dgm:spPr/>
      <dgm:t>
        <a:bodyPr/>
        <a:lstStyle/>
        <a:p>
          <a:r>
            <a:rPr lang="en-GB" sz="1500" dirty="0"/>
            <a:t>Backstopping visits should be organized and collaboration with extension agents should be increased to guide on cropping schedules. </a:t>
          </a:r>
          <a:endParaRPr lang="en-US" sz="1500" dirty="0"/>
        </a:p>
      </dgm:t>
    </dgm:pt>
    <dgm:pt modelId="{215E787B-36A1-489A-A664-6A24287A8527}" type="parTrans" cxnId="{5AD16C3F-A33C-411F-A4CC-D1EF9C3A4DD3}">
      <dgm:prSet/>
      <dgm:spPr/>
      <dgm:t>
        <a:bodyPr/>
        <a:lstStyle/>
        <a:p>
          <a:endParaRPr lang="en-US"/>
        </a:p>
      </dgm:t>
    </dgm:pt>
    <dgm:pt modelId="{9F5ECDAC-BF58-4F57-A4E6-F5C5BEE9C1D1}" type="sibTrans" cxnId="{5AD16C3F-A33C-411F-A4CC-D1EF9C3A4DD3}">
      <dgm:prSet/>
      <dgm:spPr/>
      <dgm:t>
        <a:bodyPr/>
        <a:lstStyle/>
        <a:p>
          <a:pPr>
            <a:lnSpc>
              <a:spcPct val="100000"/>
            </a:lnSpc>
          </a:pPr>
          <a:endParaRPr lang="en-US"/>
        </a:p>
      </dgm:t>
    </dgm:pt>
    <dgm:pt modelId="{0D2DC9C4-4F60-4393-B435-7DFBA21984E4}">
      <dgm:prSet custT="1"/>
      <dgm:spPr/>
      <dgm:t>
        <a:bodyPr/>
        <a:lstStyle/>
        <a:p>
          <a:r>
            <a:rPr lang="en-GB" sz="1500" dirty="0"/>
            <a:t>SMS delivery to the farmer needs to be separated according to agroecological zones. </a:t>
          </a:r>
          <a:endParaRPr lang="en-US" sz="1500" dirty="0"/>
        </a:p>
      </dgm:t>
    </dgm:pt>
    <dgm:pt modelId="{44616CA6-65F5-4B5B-BD6E-43F5FAFC4513}" type="parTrans" cxnId="{BE3D84B0-71B8-458B-8AE7-37D9FD97EAFF}">
      <dgm:prSet/>
      <dgm:spPr/>
      <dgm:t>
        <a:bodyPr/>
        <a:lstStyle/>
        <a:p>
          <a:endParaRPr lang="en-US"/>
        </a:p>
      </dgm:t>
    </dgm:pt>
    <dgm:pt modelId="{1766AE14-557E-4C12-AAAA-37D14916855D}" type="sibTrans" cxnId="{BE3D84B0-71B8-458B-8AE7-37D9FD97EAFF}">
      <dgm:prSet/>
      <dgm:spPr/>
      <dgm:t>
        <a:bodyPr/>
        <a:lstStyle/>
        <a:p>
          <a:pPr>
            <a:lnSpc>
              <a:spcPct val="100000"/>
            </a:lnSpc>
          </a:pPr>
          <a:endParaRPr lang="en-US"/>
        </a:p>
      </dgm:t>
    </dgm:pt>
    <dgm:pt modelId="{BB66B042-8EE9-473C-BDA4-F5F5104E5188}">
      <dgm:prSet custT="1"/>
      <dgm:spPr/>
      <dgm:t>
        <a:bodyPr/>
        <a:lstStyle/>
        <a:p>
          <a:r>
            <a:rPr lang="en-GB" sz="1500" dirty="0"/>
            <a:t>The subject matter specialists need to ensure messages contain locally tested/agreed upon technologies according to the technology brief</a:t>
          </a:r>
          <a:endParaRPr lang="en-US" sz="1500" dirty="0"/>
        </a:p>
      </dgm:t>
    </dgm:pt>
    <dgm:pt modelId="{8F793EAF-09D9-46C1-9EF1-733F00895EFA}" type="parTrans" cxnId="{C7141F9B-6BD2-4979-9035-F3B41E9E2386}">
      <dgm:prSet/>
      <dgm:spPr/>
      <dgm:t>
        <a:bodyPr/>
        <a:lstStyle/>
        <a:p>
          <a:endParaRPr lang="en-ZA"/>
        </a:p>
      </dgm:t>
    </dgm:pt>
    <dgm:pt modelId="{FE329126-CCEC-4609-9652-56DEDF036E0F}" type="sibTrans" cxnId="{C7141F9B-6BD2-4979-9035-F3B41E9E2386}">
      <dgm:prSet/>
      <dgm:spPr/>
      <dgm:t>
        <a:bodyPr/>
        <a:lstStyle/>
        <a:p>
          <a:endParaRPr lang="en-ZA"/>
        </a:p>
      </dgm:t>
    </dgm:pt>
    <dgm:pt modelId="{DC885BFD-719A-423E-B9C1-947FC363F626}" type="pres">
      <dgm:prSet presAssocID="{7B8FB7F1-3615-4B46-8B41-D93BBD8D6122}" presName="root" presStyleCnt="0">
        <dgm:presLayoutVars>
          <dgm:dir/>
          <dgm:resizeHandles val="exact"/>
        </dgm:presLayoutVars>
      </dgm:prSet>
      <dgm:spPr/>
    </dgm:pt>
    <dgm:pt modelId="{4BE202E8-DADB-49DE-9839-729A34028752}" type="pres">
      <dgm:prSet presAssocID="{DFE7EEB8-CA49-476F-8CF6-D1125D47FF34}" presName="compNode" presStyleCnt="0"/>
      <dgm:spPr/>
    </dgm:pt>
    <dgm:pt modelId="{3CCCD271-18F0-4BA4-874D-3536D31D2823}" type="pres">
      <dgm:prSet presAssocID="{DFE7EEB8-CA49-476F-8CF6-D1125D47FF34}" presName="iconRect" presStyleLbl="node1" presStyleIdx="0" presStyleCnt="4" custLinFactNeighborX="-34478" custLinFactNeighborY="2985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emale Profile outline"/>
        </a:ext>
      </dgm:extLst>
    </dgm:pt>
    <dgm:pt modelId="{75428572-2745-4C5F-B313-414033FA1B1F}" type="pres">
      <dgm:prSet presAssocID="{DFE7EEB8-CA49-476F-8CF6-D1125D47FF34}" presName="spaceRect" presStyleCnt="0"/>
      <dgm:spPr/>
    </dgm:pt>
    <dgm:pt modelId="{165AAF04-45AA-48CC-AFC9-900E805397BA}" type="pres">
      <dgm:prSet presAssocID="{DFE7EEB8-CA49-476F-8CF6-D1125D47FF34}" presName="textRect" presStyleLbl="revTx" presStyleIdx="0" presStyleCnt="4" custLinFactNeighborX="-15516" custLinFactNeighborY="1768">
        <dgm:presLayoutVars>
          <dgm:chMax val="1"/>
          <dgm:chPref val="1"/>
        </dgm:presLayoutVars>
      </dgm:prSet>
      <dgm:spPr/>
    </dgm:pt>
    <dgm:pt modelId="{B9762A49-23E0-4D2F-B812-2D974FD093B7}" type="pres">
      <dgm:prSet presAssocID="{DBE4430E-86F6-46D0-9F17-69CD7749E73C}" presName="sibTrans" presStyleCnt="0"/>
      <dgm:spPr/>
    </dgm:pt>
    <dgm:pt modelId="{E0F51A98-6182-4723-8D08-CC27EB35663C}" type="pres">
      <dgm:prSet presAssocID="{516628A6-611F-40FE-8856-C3FA976CBB34}" presName="compNode" presStyleCnt="0"/>
      <dgm:spPr/>
    </dgm:pt>
    <dgm:pt modelId="{4B40DE18-EC57-41C5-ABB7-B33E4FFCB9B7}" type="pres">
      <dgm:prSet presAssocID="{516628A6-611F-40FE-8856-C3FA976CBB34}" presName="iconRect" presStyleLbl="node1" presStyleIdx="1" presStyleCnt="4" custLinFactNeighborY="297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outline"/>
        </a:ext>
      </dgm:extLst>
    </dgm:pt>
    <dgm:pt modelId="{0D2FEA55-9310-427E-9D4B-5D09B5A40FA3}" type="pres">
      <dgm:prSet presAssocID="{516628A6-611F-40FE-8856-C3FA976CBB34}" presName="spaceRect" presStyleCnt="0"/>
      <dgm:spPr/>
    </dgm:pt>
    <dgm:pt modelId="{8053DF3E-393F-47C3-B77D-C621611F6688}" type="pres">
      <dgm:prSet presAssocID="{516628A6-611F-40FE-8856-C3FA976CBB34}" presName="textRect" presStyleLbl="revTx" presStyleIdx="1" presStyleCnt="4" custLinFactNeighborY="1768">
        <dgm:presLayoutVars>
          <dgm:chMax val="1"/>
          <dgm:chPref val="1"/>
        </dgm:presLayoutVars>
      </dgm:prSet>
      <dgm:spPr/>
    </dgm:pt>
    <dgm:pt modelId="{DF0AA020-7C9D-4F62-90ED-1E487E018E0B}" type="pres">
      <dgm:prSet presAssocID="{9F5ECDAC-BF58-4F57-A4E6-F5C5BEE9C1D1}" presName="sibTrans" presStyleCnt="0"/>
      <dgm:spPr/>
    </dgm:pt>
    <dgm:pt modelId="{09C1DF36-A651-4DF4-91F7-2D1B374F64E8}" type="pres">
      <dgm:prSet presAssocID="{0D2DC9C4-4F60-4393-B435-7DFBA21984E4}" presName="compNode" presStyleCnt="0"/>
      <dgm:spPr/>
    </dgm:pt>
    <dgm:pt modelId="{53B2F3EC-9FBA-4F9C-A15C-FFD6F63CAB84}" type="pres">
      <dgm:prSet presAssocID="{0D2DC9C4-4F60-4393-B435-7DFBA21984E4}" presName="iconRect" presStyleLbl="node1" presStyleIdx="2" presStyleCnt="4" custLinFactNeighborX="-3267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hare outline"/>
        </a:ext>
      </dgm:extLst>
    </dgm:pt>
    <dgm:pt modelId="{40245C75-C146-4672-9A14-AEFB3B071E7C}" type="pres">
      <dgm:prSet presAssocID="{0D2DC9C4-4F60-4393-B435-7DFBA21984E4}" presName="spaceRect" presStyleCnt="0"/>
      <dgm:spPr/>
    </dgm:pt>
    <dgm:pt modelId="{B0A50A1F-CCAA-4327-B9F5-FA731129E570}" type="pres">
      <dgm:prSet presAssocID="{0D2DC9C4-4F60-4393-B435-7DFBA21984E4}" presName="textRect" presStyleLbl="revTx" presStyleIdx="2" presStyleCnt="4" custLinFactNeighborX="-13411" custLinFactNeighborY="-11125">
        <dgm:presLayoutVars>
          <dgm:chMax val="1"/>
          <dgm:chPref val="1"/>
        </dgm:presLayoutVars>
      </dgm:prSet>
      <dgm:spPr/>
    </dgm:pt>
    <dgm:pt modelId="{C03674A1-A848-452E-879B-6B44D7EEEEF7}" type="pres">
      <dgm:prSet presAssocID="{1766AE14-557E-4C12-AAAA-37D14916855D}" presName="sibTrans" presStyleCnt="0"/>
      <dgm:spPr/>
    </dgm:pt>
    <dgm:pt modelId="{D603AEBE-CA21-4123-B031-013FF3AF7B69}" type="pres">
      <dgm:prSet presAssocID="{BB66B042-8EE9-473C-BDA4-F5F5104E5188}" presName="compNode" presStyleCnt="0"/>
      <dgm:spPr/>
    </dgm:pt>
    <dgm:pt modelId="{317CBA41-BC3A-4BD0-8BB9-284E8DA45FE5}" type="pres">
      <dgm:prSet presAssocID="{BB66B042-8EE9-473C-BDA4-F5F5104E5188}" presName="iconRect" presStyleLbl="node1" presStyleIdx="3" presStyleCnt="4" custLinFactNeighborX="1634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ockchain with solid fill"/>
        </a:ext>
      </dgm:extLst>
    </dgm:pt>
    <dgm:pt modelId="{ED71980D-00CD-4C95-92F3-FC9DB80EC152}" type="pres">
      <dgm:prSet presAssocID="{BB66B042-8EE9-473C-BDA4-F5F5104E5188}" presName="spaceRect" presStyleCnt="0"/>
      <dgm:spPr/>
    </dgm:pt>
    <dgm:pt modelId="{E81A5174-1271-4963-AEE6-247DEA0B6A91}" type="pres">
      <dgm:prSet presAssocID="{BB66B042-8EE9-473C-BDA4-F5F5104E5188}" presName="textRect" presStyleLbl="revTx" presStyleIdx="3" presStyleCnt="4" custScaleX="112587" custLinFactNeighborX="7353" custLinFactNeighborY="-11125">
        <dgm:presLayoutVars>
          <dgm:chMax val="1"/>
          <dgm:chPref val="1"/>
        </dgm:presLayoutVars>
      </dgm:prSet>
      <dgm:spPr/>
    </dgm:pt>
  </dgm:ptLst>
  <dgm:cxnLst>
    <dgm:cxn modelId="{5AD16C3F-A33C-411F-A4CC-D1EF9C3A4DD3}" srcId="{7B8FB7F1-3615-4B46-8B41-D93BBD8D6122}" destId="{516628A6-611F-40FE-8856-C3FA976CBB34}" srcOrd="1" destOrd="0" parTransId="{215E787B-36A1-489A-A664-6A24287A8527}" sibTransId="{9F5ECDAC-BF58-4F57-A4E6-F5C5BEE9C1D1}"/>
    <dgm:cxn modelId="{FC59B44A-648A-48FC-BCAD-4CE8360895BD}" type="presOf" srcId="{516628A6-611F-40FE-8856-C3FA976CBB34}" destId="{8053DF3E-393F-47C3-B77D-C621611F6688}" srcOrd="0" destOrd="0" presId="urn:microsoft.com/office/officeart/2018/2/layout/IconLabelList"/>
    <dgm:cxn modelId="{D3C0447B-420C-413E-BE5A-A080CAF41883}" srcId="{7B8FB7F1-3615-4B46-8B41-D93BBD8D6122}" destId="{DFE7EEB8-CA49-476F-8CF6-D1125D47FF34}" srcOrd="0" destOrd="0" parTransId="{A775AC51-5F74-46F5-AB16-62BE59B41F8D}" sibTransId="{DBE4430E-86F6-46D0-9F17-69CD7749E73C}"/>
    <dgm:cxn modelId="{E607787E-634B-40EB-A043-3D8645D5BDEB}" type="presOf" srcId="{0D2DC9C4-4F60-4393-B435-7DFBA21984E4}" destId="{B0A50A1F-CCAA-4327-B9F5-FA731129E570}" srcOrd="0" destOrd="0" presId="urn:microsoft.com/office/officeart/2018/2/layout/IconLabelList"/>
    <dgm:cxn modelId="{DD6DE082-B7A1-4DE9-B5A7-8D0E313FA2CA}" type="presOf" srcId="{BB66B042-8EE9-473C-BDA4-F5F5104E5188}" destId="{E81A5174-1271-4963-AEE6-247DEA0B6A91}" srcOrd="0" destOrd="0" presId="urn:microsoft.com/office/officeart/2018/2/layout/IconLabelList"/>
    <dgm:cxn modelId="{C7141F9B-6BD2-4979-9035-F3B41E9E2386}" srcId="{7B8FB7F1-3615-4B46-8B41-D93BBD8D6122}" destId="{BB66B042-8EE9-473C-BDA4-F5F5104E5188}" srcOrd="3" destOrd="0" parTransId="{8F793EAF-09D9-46C1-9EF1-733F00895EFA}" sibTransId="{FE329126-CCEC-4609-9652-56DEDF036E0F}"/>
    <dgm:cxn modelId="{8303D9A5-E9B3-4D6A-98A8-614E59CEBC3E}" type="presOf" srcId="{DFE7EEB8-CA49-476F-8CF6-D1125D47FF34}" destId="{165AAF04-45AA-48CC-AFC9-900E805397BA}" srcOrd="0" destOrd="0" presId="urn:microsoft.com/office/officeart/2018/2/layout/IconLabelList"/>
    <dgm:cxn modelId="{BE3D84B0-71B8-458B-8AE7-37D9FD97EAFF}" srcId="{7B8FB7F1-3615-4B46-8B41-D93BBD8D6122}" destId="{0D2DC9C4-4F60-4393-B435-7DFBA21984E4}" srcOrd="2" destOrd="0" parTransId="{44616CA6-65F5-4B5B-BD6E-43F5FAFC4513}" sibTransId="{1766AE14-557E-4C12-AAAA-37D14916855D}"/>
    <dgm:cxn modelId="{D4351BB5-C34C-4F65-85E2-B7710F22FADB}" type="presOf" srcId="{7B8FB7F1-3615-4B46-8B41-D93BBD8D6122}" destId="{DC885BFD-719A-423E-B9C1-947FC363F626}" srcOrd="0" destOrd="0" presId="urn:microsoft.com/office/officeart/2018/2/layout/IconLabelList"/>
    <dgm:cxn modelId="{22D75284-6E32-4ABA-A9E5-60C4C0B03FBB}" type="presParOf" srcId="{DC885BFD-719A-423E-B9C1-947FC363F626}" destId="{4BE202E8-DADB-49DE-9839-729A34028752}" srcOrd="0" destOrd="0" presId="urn:microsoft.com/office/officeart/2018/2/layout/IconLabelList"/>
    <dgm:cxn modelId="{EB632B25-F71D-4EE7-B6E6-626CE15506D7}" type="presParOf" srcId="{4BE202E8-DADB-49DE-9839-729A34028752}" destId="{3CCCD271-18F0-4BA4-874D-3536D31D2823}" srcOrd="0" destOrd="0" presId="urn:microsoft.com/office/officeart/2018/2/layout/IconLabelList"/>
    <dgm:cxn modelId="{C111AEFC-BAA7-41BE-AAEC-7915D0865BF8}" type="presParOf" srcId="{4BE202E8-DADB-49DE-9839-729A34028752}" destId="{75428572-2745-4C5F-B313-414033FA1B1F}" srcOrd="1" destOrd="0" presId="urn:microsoft.com/office/officeart/2018/2/layout/IconLabelList"/>
    <dgm:cxn modelId="{4699C8F5-0DFA-4C58-A338-E4BDAD6A8379}" type="presParOf" srcId="{4BE202E8-DADB-49DE-9839-729A34028752}" destId="{165AAF04-45AA-48CC-AFC9-900E805397BA}" srcOrd="2" destOrd="0" presId="urn:microsoft.com/office/officeart/2018/2/layout/IconLabelList"/>
    <dgm:cxn modelId="{767E4516-1AAC-427B-ACD1-1FAF7CE09D50}" type="presParOf" srcId="{DC885BFD-719A-423E-B9C1-947FC363F626}" destId="{B9762A49-23E0-4D2F-B812-2D974FD093B7}" srcOrd="1" destOrd="0" presId="urn:microsoft.com/office/officeart/2018/2/layout/IconLabelList"/>
    <dgm:cxn modelId="{E3844853-2A7A-40AC-9720-D0E337B43250}" type="presParOf" srcId="{DC885BFD-719A-423E-B9C1-947FC363F626}" destId="{E0F51A98-6182-4723-8D08-CC27EB35663C}" srcOrd="2" destOrd="0" presId="urn:microsoft.com/office/officeart/2018/2/layout/IconLabelList"/>
    <dgm:cxn modelId="{A943C303-3FF6-41E8-ABF9-233283DF6153}" type="presParOf" srcId="{E0F51A98-6182-4723-8D08-CC27EB35663C}" destId="{4B40DE18-EC57-41C5-ABB7-B33E4FFCB9B7}" srcOrd="0" destOrd="0" presId="urn:microsoft.com/office/officeart/2018/2/layout/IconLabelList"/>
    <dgm:cxn modelId="{409B8B2C-3762-4CD3-96A2-071BBDB55057}" type="presParOf" srcId="{E0F51A98-6182-4723-8D08-CC27EB35663C}" destId="{0D2FEA55-9310-427E-9D4B-5D09B5A40FA3}" srcOrd="1" destOrd="0" presId="urn:microsoft.com/office/officeart/2018/2/layout/IconLabelList"/>
    <dgm:cxn modelId="{A0D07FA9-12D6-4E39-863C-1491FEAB9169}" type="presParOf" srcId="{E0F51A98-6182-4723-8D08-CC27EB35663C}" destId="{8053DF3E-393F-47C3-B77D-C621611F6688}" srcOrd="2" destOrd="0" presId="urn:microsoft.com/office/officeart/2018/2/layout/IconLabelList"/>
    <dgm:cxn modelId="{546AF414-AEBF-47B9-A4F1-D1A4EE1FF751}" type="presParOf" srcId="{DC885BFD-719A-423E-B9C1-947FC363F626}" destId="{DF0AA020-7C9D-4F62-90ED-1E487E018E0B}" srcOrd="3" destOrd="0" presId="urn:microsoft.com/office/officeart/2018/2/layout/IconLabelList"/>
    <dgm:cxn modelId="{8861BBF6-EDC5-466B-B486-1F21792621F5}" type="presParOf" srcId="{DC885BFD-719A-423E-B9C1-947FC363F626}" destId="{09C1DF36-A651-4DF4-91F7-2D1B374F64E8}" srcOrd="4" destOrd="0" presId="urn:microsoft.com/office/officeart/2018/2/layout/IconLabelList"/>
    <dgm:cxn modelId="{A6FF4AC0-1C06-4413-9AEB-B7E78A66C0A8}" type="presParOf" srcId="{09C1DF36-A651-4DF4-91F7-2D1B374F64E8}" destId="{53B2F3EC-9FBA-4F9C-A15C-FFD6F63CAB84}" srcOrd="0" destOrd="0" presId="urn:microsoft.com/office/officeart/2018/2/layout/IconLabelList"/>
    <dgm:cxn modelId="{E0F27551-CDAE-4469-BAB9-0652BE16E8E9}" type="presParOf" srcId="{09C1DF36-A651-4DF4-91F7-2D1B374F64E8}" destId="{40245C75-C146-4672-9A14-AEFB3B071E7C}" srcOrd="1" destOrd="0" presId="urn:microsoft.com/office/officeart/2018/2/layout/IconLabelList"/>
    <dgm:cxn modelId="{62A8595B-954A-4AF8-ADE7-3B9B41DEE0BE}" type="presParOf" srcId="{09C1DF36-A651-4DF4-91F7-2D1B374F64E8}" destId="{B0A50A1F-CCAA-4327-B9F5-FA731129E570}" srcOrd="2" destOrd="0" presId="urn:microsoft.com/office/officeart/2018/2/layout/IconLabelList"/>
    <dgm:cxn modelId="{8B560950-DFE8-4A8A-BE2D-25D226DC4DF7}" type="presParOf" srcId="{DC885BFD-719A-423E-B9C1-947FC363F626}" destId="{C03674A1-A848-452E-879B-6B44D7EEEEF7}" srcOrd="5" destOrd="0" presId="urn:microsoft.com/office/officeart/2018/2/layout/IconLabelList"/>
    <dgm:cxn modelId="{604AEC1A-107B-4879-95D8-6091231B9FFA}" type="presParOf" srcId="{DC885BFD-719A-423E-B9C1-947FC363F626}" destId="{D603AEBE-CA21-4123-B031-013FF3AF7B69}" srcOrd="6" destOrd="0" presId="urn:microsoft.com/office/officeart/2018/2/layout/IconLabelList"/>
    <dgm:cxn modelId="{1284764A-7595-4703-9C36-38BBDFCA647E}" type="presParOf" srcId="{D603AEBE-CA21-4123-B031-013FF3AF7B69}" destId="{317CBA41-BC3A-4BD0-8BB9-284E8DA45FE5}" srcOrd="0" destOrd="0" presId="urn:microsoft.com/office/officeart/2018/2/layout/IconLabelList"/>
    <dgm:cxn modelId="{91DC7317-CA0A-413F-BEC9-A374A9E90E61}" type="presParOf" srcId="{D603AEBE-CA21-4123-B031-013FF3AF7B69}" destId="{ED71980D-00CD-4C95-92F3-FC9DB80EC152}" srcOrd="1" destOrd="0" presId="urn:microsoft.com/office/officeart/2018/2/layout/IconLabelList"/>
    <dgm:cxn modelId="{72962F40-7D32-4053-99DB-DFB950E58383}" type="presParOf" srcId="{D603AEBE-CA21-4123-B031-013FF3AF7B69}" destId="{E81A5174-1271-4963-AEE6-247DEA0B6A9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6C1BA-244B-4151-96B0-D81E5CF1F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219070-4465-4E99-AE64-4CE150286533}">
      <dgm:prSet custT="1"/>
      <dgm:spPr/>
      <dgm:t>
        <a:bodyPr/>
        <a:lstStyle/>
        <a:p>
          <a:r>
            <a:rPr lang="en-GB" sz="2800" dirty="0"/>
            <a:t>Users dial 7272, numbers chosen because they sound the same as the Urdu words meaning “work together”. </a:t>
          </a:r>
          <a:endParaRPr lang="en-US" sz="2800" dirty="0"/>
        </a:p>
      </dgm:t>
    </dgm:pt>
    <dgm:pt modelId="{F98AA905-30A9-4EA5-AC08-310746150B67}" type="parTrans" cxnId="{44D21C6F-DDBA-467E-B9E8-9C7DCE94ABF0}">
      <dgm:prSet/>
      <dgm:spPr/>
      <dgm:t>
        <a:bodyPr/>
        <a:lstStyle/>
        <a:p>
          <a:endParaRPr lang="en-US"/>
        </a:p>
      </dgm:t>
    </dgm:pt>
    <dgm:pt modelId="{A9D247C6-D1B9-4EE7-9FCD-B9D0EA235A64}" type="sibTrans" cxnId="{44D21C6F-DDBA-467E-B9E8-9C7DCE94ABF0}">
      <dgm:prSet/>
      <dgm:spPr/>
      <dgm:t>
        <a:bodyPr/>
        <a:lstStyle/>
        <a:p>
          <a:endParaRPr lang="en-US"/>
        </a:p>
      </dgm:t>
    </dgm:pt>
    <dgm:pt modelId="{42D452FF-D89B-491E-995C-C7D9E0A34568}">
      <dgm:prSet custT="1"/>
      <dgm:spPr/>
      <dgm:t>
        <a:bodyPr/>
        <a:lstStyle/>
        <a:p>
          <a:r>
            <a:rPr lang="en-GB" sz="2800" dirty="0"/>
            <a:t>Content is delivered in the form of short conversations between members of a local farming family.</a:t>
          </a:r>
          <a:endParaRPr lang="en-US" sz="2800" dirty="0"/>
        </a:p>
      </dgm:t>
    </dgm:pt>
    <dgm:pt modelId="{315D5806-58F6-45BD-AADD-7AC4B6CF967D}" type="parTrans" cxnId="{8591DDF7-7B3D-45E0-AD9A-68AC76988BC3}">
      <dgm:prSet/>
      <dgm:spPr/>
      <dgm:t>
        <a:bodyPr/>
        <a:lstStyle/>
        <a:p>
          <a:endParaRPr lang="en-US"/>
        </a:p>
      </dgm:t>
    </dgm:pt>
    <dgm:pt modelId="{BB3AD84A-4953-4F98-9A84-5E4F701A3D94}" type="sibTrans" cxnId="{8591DDF7-7B3D-45E0-AD9A-68AC76988BC3}">
      <dgm:prSet/>
      <dgm:spPr/>
      <dgm:t>
        <a:bodyPr/>
        <a:lstStyle/>
        <a:p>
          <a:endParaRPr lang="en-US"/>
        </a:p>
      </dgm:t>
    </dgm:pt>
    <dgm:pt modelId="{05FD5CAD-0B24-462C-8737-4DEA2545BA4B}">
      <dgm:prSet custT="1"/>
      <dgm:spPr/>
      <dgm:t>
        <a:bodyPr/>
        <a:lstStyle/>
        <a:p>
          <a:r>
            <a:rPr lang="en-GB" sz="2800" dirty="0"/>
            <a:t>Daily outbound dialling (OBD) and SMS including weather forecasts and agricultural and livestock advisory are also available through IVR.</a:t>
          </a:r>
          <a:endParaRPr lang="en-US" sz="2800" dirty="0"/>
        </a:p>
      </dgm:t>
    </dgm:pt>
    <dgm:pt modelId="{F52720F6-3DF6-4B26-81CC-088B80A636C9}" type="parTrans" cxnId="{69A4D98B-0F50-423F-AD69-039DD7D1CD03}">
      <dgm:prSet/>
      <dgm:spPr/>
      <dgm:t>
        <a:bodyPr/>
        <a:lstStyle/>
        <a:p>
          <a:endParaRPr lang="en-US"/>
        </a:p>
      </dgm:t>
    </dgm:pt>
    <dgm:pt modelId="{6F09EF60-C0E4-4BFD-8A24-C5A6FE434ABA}" type="sibTrans" cxnId="{69A4D98B-0F50-423F-AD69-039DD7D1CD03}">
      <dgm:prSet/>
      <dgm:spPr/>
      <dgm:t>
        <a:bodyPr/>
        <a:lstStyle/>
        <a:p>
          <a:endParaRPr lang="en-US"/>
        </a:p>
      </dgm:t>
    </dgm:pt>
    <dgm:pt modelId="{EDF7783D-05F6-4A06-99F7-2CAF58C810EA}" type="pres">
      <dgm:prSet presAssocID="{78B6C1BA-244B-4151-96B0-D81E5CF1F251}" presName="linear" presStyleCnt="0">
        <dgm:presLayoutVars>
          <dgm:animLvl val="lvl"/>
          <dgm:resizeHandles val="exact"/>
        </dgm:presLayoutVars>
      </dgm:prSet>
      <dgm:spPr/>
    </dgm:pt>
    <dgm:pt modelId="{34D9A424-3F2D-4B2E-BD8B-4C48F8759B9B}" type="pres">
      <dgm:prSet presAssocID="{83219070-4465-4E99-AE64-4CE150286533}" presName="parentText" presStyleLbl="node1" presStyleIdx="0" presStyleCnt="3">
        <dgm:presLayoutVars>
          <dgm:chMax val="0"/>
          <dgm:bulletEnabled val="1"/>
        </dgm:presLayoutVars>
      </dgm:prSet>
      <dgm:spPr/>
    </dgm:pt>
    <dgm:pt modelId="{82BCBFF4-EEB0-42F7-996E-E2B6B991986E}" type="pres">
      <dgm:prSet presAssocID="{A9D247C6-D1B9-4EE7-9FCD-B9D0EA235A64}" presName="spacer" presStyleCnt="0"/>
      <dgm:spPr/>
    </dgm:pt>
    <dgm:pt modelId="{3A022A36-172A-4668-BBC9-008AF74E31F5}" type="pres">
      <dgm:prSet presAssocID="{42D452FF-D89B-491E-995C-C7D9E0A34568}" presName="parentText" presStyleLbl="node1" presStyleIdx="1" presStyleCnt="3">
        <dgm:presLayoutVars>
          <dgm:chMax val="0"/>
          <dgm:bulletEnabled val="1"/>
        </dgm:presLayoutVars>
      </dgm:prSet>
      <dgm:spPr/>
    </dgm:pt>
    <dgm:pt modelId="{65FFA2D7-50EE-4D8E-85D8-F382E34026C4}" type="pres">
      <dgm:prSet presAssocID="{BB3AD84A-4953-4F98-9A84-5E4F701A3D94}" presName="spacer" presStyleCnt="0"/>
      <dgm:spPr/>
    </dgm:pt>
    <dgm:pt modelId="{B4DECEC2-3F4A-4E8E-81A1-556D89BEEE98}" type="pres">
      <dgm:prSet presAssocID="{05FD5CAD-0B24-462C-8737-4DEA2545BA4B}" presName="parentText" presStyleLbl="node1" presStyleIdx="2" presStyleCnt="3">
        <dgm:presLayoutVars>
          <dgm:chMax val="0"/>
          <dgm:bulletEnabled val="1"/>
        </dgm:presLayoutVars>
      </dgm:prSet>
      <dgm:spPr/>
    </dgm:pt>
  </dgm:ptLst>
  <dgm:cxnLst>
    <dgm:cxn modelId="{AB89D30A-E8FF-404D-A757-491018BF03FF}" type="presOf" srcId="{83219070-4465-4E99-AE64-4CE150286533}" destId="{34D9A424-3F2D-4B2E-BD8B-4C48F8759B9B}" srcOrd="0" destOrd="0" presId="urn:microsoft.com/office/officeart/2005/8/layout/vList2"/>
    <dgm:cxn modelId="{57C8CB35-7804-43A2-9720-17ABDE785839}" type="presOf" srcId="{05FD5CAD-0B24-462C-8737-4DEA2545BA4B}" destId="{B4DECEC2-3F4A-4E8E-81A1-556D89BEEE98}" srcOrd="0" destOrd="0" presId="urn:microsoft.com/office/officeart/2005/8/layout/vList2"/>
    <dgm:cxn modelId="{8512C561-EE2B-405E-8818-6DAB3B0BBF30}" type="presOf" srcId="{78B6C1BA-244B-4151-96B0-D81E5CF1F251}" destId="{EDF7783D-05F6-4A06-99F7-2CAF58C810EA}" srcOrd="0" destOrd="0" presId="urn:microsoft.com/office/officeart/2005/8/layout/vList2"/>
    <dgm:cxn modelId="{44D21C6F-DDBA-467E-B9E8-9C7DCE94ABF0}" srcId="{78B6C1BA-244B-4151-96B0-D81E5CF1F251}" destId="{83219070-4465-4E99-AE64-4CE150286533}" srcOrd="0" destOrd="0" parTransId="{F98AA905-30A9-4EA5-AC08-310746150B67}" sibTransId="{A9D247C6-D1B9-4EE7-9FCD-B9D0EA235A64}"/>
    <dgm:cxn modelId="{69A4D98B-0F50-423F-AD69-039DD7D1CD03}" srcId="{78B6C1BA-244B-4151-96B0-D81E5CF1F251}" destId="{05FD5CAD-0B24-462C-8737-4DEA2545BA4B}" srcOrd="2" destOrd="0" parTransId="{F52720F6-3DF6-4B26-81CC-088B80A636C9}" sibTransId="{6F09EF60-C0E4-4BFD-8A24-C5A6FE434ABA}"/>
    <dgm:cxn modelId="{A313CCB7-DE71-4836-9B50-9AA1B0555973}" type="presOf" srcId="{42D452FF-D89B-491E-995C-C7D9E0A34568}" destId="{3A022A36-172A-4668-BBC9-008AF74E31F5}" srcOrd="0" destOrd="0" presId="urn:microsoft.com/office/officeart/2005/8/layout/vList2"/>
    <dgm:cxn modelId="{8591DDF7-7B3D-45E0-AD9A-68AC76988BC3}" srcId="{78B6C1BA-244B-4151-96B0-D81E5CF1F251}" destId="{42D452FF-D89B-491E-995C-C7D9E0A34568}" srcOrd="1" destOrd="0" parTransId="{315D5806-58F6-45BD-AADD-7AC4B6CF967D}" sibTransId="{BB3AD84A-4953-4F98-9A84-5E4F701A3D94}"/>
    <dgm:cxn modelId="{0F402651-EE7F-41F3-964C-D06017A329E3}" type="presParOf" srcId="{EDF7783D-05F6-4A06-99F7-2CAF58C810EA}" destId="{34D9A424-3F2D-4B2E-BD8B-4C48F8759B9B}" srcOrd="0" destOrd="0" presId="urn:microsoft.com/office/officeart/2005/8/layout/vList2"/>
    <dgm:cxn modelId="{A86E1FB0-4FEA-46FD-A66B-2FEF150E87F4}" type="presParOf" srcId="{EDF7783D-05F6-4A06-99F7-2CAF58C810EA}" destId="{82BCBFF4-EEB0-42F7-996E-E2B6B991986E}" srcOrd="1" destOrd="0" presId="urn:microsoft.com/office/officeart/2005/8/layout/vList2"/>
    <dgm:cxn modelId="{A3EFD778-64E2-48A8-8AFD-D2E0D4296027}" type="presParOf" srcId="{EDF7783D-05F6-4A06-99F7-2CAF58C810EA}" destId="{3A022A36-172A-4668-BBC9-008AF74E31F5}" srcOrd="2" destOrd="0" presId="urn:microsoft.com/office/officeart/2005/8/layout/vList2"/>
    <dgm:cxn modelId="{7EEB4383-9339-4B25-9CD0-194A0E928490}" type="presParOf" srcId="{EDF7783D-05F6-4A06-99F7-2CAF58C810EA}" destId="{65FFA2D7-50EE-4D8E-85D8-F382E34026C4}" srcOrd="3" destOrd="0" presId="urn:microsoft.com/office/officeart/2005/8/layout/vList2"/>
    <dgm:cxn modelId="{97F53DA3-6871-4DD8-994F-361D6F026FA6}" type="presParOf" srcId="{EDF7783D-05F6-4A06-99F7-2CAF58C810EA}" destId="{B4DECEC2-3F4A-4E8E-81A1-556D89BEEE9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6C1BA-244B-4151-96B0-D81E5CF1F25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3219070-4465-4E99-AE64-4CE150286533}">
      <dgm:prSet custT="1"/>
      <dgm:spPr/>
      <dgm:t>
        <a:bodyPr/>
        <a:lstStyle/>
        <a:p>
          <a:r>
            <a:rPr lang="en-GB" sz="2800" dirty="0"/>
            <a:t>Farmers are sociable and regularly discuss agricultural issues.</a:t>
          </a:r>
          <a:endParaRPr lang="en-US" sz="2800" dirty="0"/>
        </a:p>
      </dgm:t>
    </dgm:pt>
    <dgm:pt modelId="{F98AA905-30A9-4EA5-AC08-310746150B67}" type="parTrans" cxnId="{44D21C6F-DDBA-467E-B9E8-9C7DCE94ABF0}">
      <dgm:prSet/>
      <dgm:spPr/>
      <dgm:t>
        <a:bodyPr/>
        <a:lstStyle/>
        <a:p>
          <a:endParaRPr lang="en-US"/>
        </a:p>
      </dgm:t>
    </dgm:pt>
    <dgm:pt modelId="{A9D247C6-D1B9-4EE7-9FCD-B9D0EA235A64}" type="sibTrans" cxnId="{44D21C6F-DDBA-467E-B9E8-9C7DCE94ABF0}">
      <dgm:prSet/>
      <dgm:spPr/>
      <dgm:t>
        <a:bodyPr/>
        <a:lstStyle/>
        <a:p>
          <a:endParaRPr lang="en-US"/>
        </a:p>
      </dgm:t>
    </dgm:pt>
    <dgm:pt modelId="{42D452FF-D89B-491E-995C-C7D9E0A34568}">
      <dgm:prSet custT="1"/>
      <dgm:spPr/>
      <dgm:t>
        <a:bodyPr/>
        <a:lstStyle/>
        <a:p>
          <a:r>
            <a:rPr lang="en-GB" sz="2800" dirty="0"/>
            <a:t>Middlemen play a key role in the ecosystem as investors.</a:t>
          </a:r>
          <a:endParaRPr lang="en-US" sz="2800" dirty="0"/>
        </a:p>
      </dgm:t>
    </dgm:pt>
    <dgm:pt modelId="{315D5806-58F6-45BD-AADD-7AC4B6CF967D}" type="parTrans" cxnId="{8591DDF7-7B3D-45E0-AD9A-68AC76988BC3}">
      <dgm:prSet/>
      <dgm:spPr/>
      <dgm:t>
        <a:bodyPr/>
        <a:lstStyle/>
        <a:p>
          <a:endParaRPr lang="en-US"/>
        </a:p>
      </dgm:t>
    </dgm:pt>
    <dgm:pt modelId="{BB3AD84A-4953-4F98-9A84-5E4F701A3D94}" type="sibTrans" cxnId="{8591DDF7-7B3D-45E0-AD9A-68AC76988BC3}">
      <dgm:prSet/>
      <dgm:spPr/>
      <dgm:t>
        <a:bodyPr/>
        <a:lstStyle/>
        <a:p>
          <a:endParaRPr lang="en-US"/>
        </a:p>
      </dgm:t>
    </dgm:pt>
    <dgm:pt modelId="{05FD5CAD-0B24-462C-8737-4DEA2545BA4B}">
      <dgm:prSet custT="1"/>
      <dgm:spPr/>
      <dgm:t>
        <a:bodyPr/>
        <a:lstStyle/>
        <a:p>
          <a:r>
            <a:rPr lang="en-GB" sz="2800" dirty="0"/>
            <a:t>Farmers expect a high level of understanding of their land, especially soil and water analysis.</a:t>
          </a:r>
          <a:endParaRPr lang="en-US" sz="2800" dirty="0"/>
        </a:p>
      </dgm:t>
    </dgm:pt>
    <dgm:pt modelId="{F52720F6-3DF6-4B26-81CC-088B80A636C9}" type="parTrans" cxnId="{69A4D98B-0F50-423F-AD69-039DD7D1CD03}">
      <dgm:prSet/>
      <dgm:spPr/>
      <dgm:t>
        <a:bodyPr/>
        <a:lstStyle/>
        <a:p>
          <a:endParaRPr lang="en-US"/>
        </a:p>
      </dgm:t>
    </dgm:pt>
    <dgm:pt modelId="{6F09EF60-C0E4-4BFD-8A24-C5A6FE434ABA}" type="sibTrans" cxnId="{69A4D98B-0F50-423F-AD69-039DD7D1CD03}">
      <dgm:prSet/>
      <dgm:spPr/>
      <dgm:t>
        <a:bodyPr/>
        <a:lstStyle/>
        <a:p>
          <a:endParaRPr lang="en-US"/>
        </a:p>
      </dgm:t>
    </dgm:pt>
    <dgm:pt modelId="{D01FA34D-A3BD-41FD-8644-51AFC0184E1F}" type="pres">
      <dgm:prSet presAssocID="{78B6C1BA-244B-4151-96B0-D81E5CF1F251}" presName="linear" presStyleCnt="0">
        <dgm:presLayoutVars>
          <dgm:animLvl val="lvl"/>
          <dgm:resizeHandles val="exact"/>
        </dgm:presLayoutVars>
      </dgm:prSet>
      <dgm:spPr/>
    </dgm:pt>
    <dgm:pt modelId="{0FA0BE7A-12FE-44D4-A488-8D94B0DC847B}" type="pres">
      <dgm:prSet presAssocID="{83219070-4465-4E99-AE64-4CE150286533}" presName="parentText" presStyleLbl="node1" presStyleIdx="0" presStyleCnt="3">
        <dgm:presLayoutVars>
          <dgm:chMax val="0"/>
          <dgm:bulletEnabled val="1"/>
        </dgm:presLayoutVars>
      </dgm:prSet>
      <dgm:spPr/>
    </dgm:pt>
    <dgm:pt modelId="{D79F9253-425C-45BE-AE97-F9666E472115}" type="pres">
      <dgm:prSet presAssocID="{A9D247C6-D1B9-4EE7-9FCD-B9D0EA235A64}" presName="spacer" presStyleCnt="0"/>
      <dgm:spPr/>
    </dgm:pt>
    <dgm:pt modelId="{A0C7BDB4-1D2C-4E4D-96AC-C183957231DA}" type="pres">
      <dgm:prSet presAssocID="{42D452FF-D89B-491E-995C-C7D9E0A34568}" presName="parentText" presStyleLbl="node1" presStyleIdx="1" presStyleCnt="3">
        <dgm:presLayoutVars>
          <dgm:chMax val="0"/>
          <dgm:bulletEnabled val="1"/>
        </dgm:presLayoutVars>
      </dgm:prSet>
      <dgm:spPr/>
    </dgm:pt>
    <dgm:pt modelId="{DF41E76F-9BDE-4EDC-9380-DE86A090E208}" type="pres">
      <dgm:prSet presAssocID="{BB3AD84A-4953-4F98-9A84-5E4F701A3D94}" presName="spacer" presStyleCnt="0"/>
      <dgm:spPr/>
    </dgm:pt>
    <dgm:pt modelId="{FD7815D1-D9DC-4D49-A8AD-2E85CED561E7}" type="pres">
      <dgm:prSet presAssocID="{05FD5CAD-0B24-462C-8737-4DEA2545BA4B}" presName="parentText" presStyleLbl="node1" presStyleIdx="2" presStyleCnt="3">
        <dgm:presLayoutVars>
          <dgm:chMax val="0"/>
          <dgm:bulletEnabled val="1"/>
        </dgm:presLayoutVars>
      </dgm:prSet>
      <dgm:spPr/>
    </dgm:pt>
  </dgm:ptLst>
  <dgm:cxnLst>
    <dgm:cxn modelId="{44D21C6F-DDBA-467E-B9E8-9C7DCE94ABF0}" srcId="{78B6C1BA-244B-4151-96B0-D81E5CF1F251}" destId="{83219070-4465-4E99-AE64-4CE150286533}" srcOrd="0" destOrd="0" parTransId="{F98AA905-30A9-4EA5-AC08-310746150B67}" sibTransId="{A9D247C6-D1B9-4EE7-9FCD-B9D0EA235A64}"/>
    <dgm:cxn modelId="{CA022253-9554-4736-B3B8-9E0AE1D7CF0E}" type="presOf" srcId="{05FD5CAD-0B24-462C-8737-4DEA2545BA4B}" destId="{FD7815D1-D9DC-4D49-A8AD-2E85CED561E7}" srcOrd="0" destOrd="0" presId="urn:microsoft.com/office/officeart/2005/8/layout/vList2"/>
    <dgm:cxn modelId="{69A4D98B-0F50-423F-AD69-039DD7D1CD03}" srcId="{78B6C1BA-244B-4151-96B0-D81E5CF1F251}" destId="{05FD5CAD-0B24-462C-8737-4DEA2545BA4B}" srcOrd="2" destOrd="0" parTransId="{F52720F6-3DF6-4B26-81CC-088B80A636C9}" sibTransId="{6F09EF60-C0E4-4BFD-8A24-C5A6FE434ABA}"/>
    <dgm:cxn modelId="{B6B3E08C-D023-4293-A4D7-18E2CD46FA96}" type="presOf" srcId="{42D452FF-D89B-491E-995C-C7D9E0A34568}" destId="{A0C7BDB4-1D2C-4E4D-96AC-C183957231DA}" srcOrd="0" destOrd="0" presId="urn:microsoft.com/office/officeart/2005/8/layout/vList2"/>
    <dgm:cxn modelId="{12075BA5-9EEB-4C4C-B724-FF3740701ABE}" type="presOf" srcId="{78B6C1BA-244B-4151-96B0-D81E5CF1F251}" destId="{D01FA34D-A3BD-41FD-8644-51AFC0184E1F}" srcOrd="0" destOrd="0" presId="urn:microsoft.com/office/officeart/2005/8/layout/vList2"/>
    <dgm:cxn modelId="{FD74B6DE-3C7B-4F0E-8900-057DC90E8D4A}" type="presOf" srcId="{83219070-4465-4E99-AE64-4CE150286533}" destId="{0FA0BE7A-12FE-44D4-A488-8D94B0DC847B}" srcOrd="0" destOrd="0" presId="urn:microsoft.com/office/officeart/2005/8/layout/vList2"/>
    <dgm:cxn modelId="{8591DDF7-7B3D-45E0-AD9A-68AC76988BC3}" srcId="{78B6C1BA-244B-4151-96B0-D81E5CF1F251}" destId="{42D452FF-D89B-491E-995C-C7D9E0A34568}" srcOrd="1" destOrd="0" parTransId="{315D5806-58F6-45BD-AADD-7AC4B6CF967D}" sibTransId="{BB3AD84A-4953-4F98-9A84-5E4F701A3D94}"/>
    <dgm:cxn modelId="{8521ED57-D55D-42A2-8041-B2E461989A22}" type="presParOf" srcId="{D01FA34D-A3BD-41FD-8644-51AFC0184E1F}" destId="{0FA0BE7A-12FE-44D4-A488-8D94B0DC847B}" srcOrd="0" destOrd="0" presId="urn:microsoft.com/office/officeart/2005/8/layout/vList2"/>
    <dgm:cxn modelId="{4A956D1F-E165-431A-830B-D4E379450F59}" type="presParOf" srcId="{D01FA34D-A3BD-41FD-8644-51AFC0184E1F}" destId="{D79F9253-425C-45BE-AE97-F9666E472115}" srcOrd="1" destOrd="0" presId="urn:microsoft.com/office/officeart/2005/8/layout/vList2"/>
    <dgm:cxn modelId="{DF0B0D2C-BEBE-4AA0-98AB-BF965E4217F3}" type="presParOf" srcId="{D01FA34D-A3BD-41FD-8644-51AFC0184E1F}" destId="{A0C7BDB4-1D2C-4E4D-96AC-C183957231DA}" srcOrd="2" destOrd="0" presId="urn:microsoft.com/office/officeart/2005/8/layout/vList2"/>
    <dgm:cxn modelId="{4E129140-9B3C-476F-A275-25EC3B271877}" type="presParOf" srcId="{D01FA34D-A3BD-41FD-8644-51AFC0184E1F}" destId="{DF41E76F-9BDE-4EDC-9380-DE86A090E208}" srcOrd="3" destOrd="0" presId="urn:microsoft.com/office/officeart/2005/8/layout/vList2"/>
    <dgm:cxn modelId="{8E162FDC-9E56-4B2F-B416-6A47AE0B673D}" type="presParOf" srcId="{D01FA34D-A3BD-41FD-8644-51AFC0184E1F}" destId="{FD7815D1-D9DC-4D49-A8AD-2E85CED561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8FB7F1-3615-4B46-8B41-D93BBD8D612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FE7EEB8-CA49-476F-8CF6-D1125D47FF34}">
      <dgm:prSet custT="1"/>
      <dgm:spPr/>
      <dgm:t>
        <a:bodyPr/>
        <a:lstStyle/>
        <a:p>
          <a:r>
            <a:rPr lang="en-GB" sz="1600" dirty="0"/>
            <a:t>Not easy to address comments from the general public, especially for the awareness videos posted on the channel, as they held lots of queries. </a:t>
          </a:r>
          <a:endParaRPr lang="en-US" sz="1600" dirty="0"/>
        </a:p>
      </dgm:t>
    </dgm:pt>
    <dgm:pt modelId="{A775AC51-5F74-46F5-AB16-62BE59B41F8D}" type="parTrans" cxnId="{D3C0447B-420C-413E-BE5A-A080CAF41883}">
      <dgm:prSet/>
      <dgm:spPr/>
      <dgm:t>
        <a:bodyPr/>
        <a:lstStyle/>
        <a:p>
          <a:endParaRPr lang="en-US"/>
        </a:p>
      </dgm:t>
    </dgm:pt>
    <dgm:pt modelId="{DBE4430E-86F6-46D0-9F17-69CD7749E73C}" type="sibTrans" cxnId="{D3C0447B-420C-413E-BE5A-A080CAF41883}">
      <dgm:prSet/>
      <dgm:spPr/>
      <dgm:t>
        <a:bodyPr/>
        <a:lstStyle/>
        <a:p>
          <a:endParaRPr lang="en-US"/>
        </a:p>
      </dgm:t>
    </dgm:pt>
    <dgm:pt modelId="{516628A6-611F-40FE-8856-C3FA976CBB34}">
      <dgm:prSet custT="1"/>
      <dgm:spPr/>
      <dgm:t>
        <a:bodyPr/>
        <a:lstStyle/>
        <a:p>
          <a:r>
            <a:rPr lang="en-GB" sz="1600" dirty="0"/>
            <a:t>The platform creates awareness, shares knowledge with the audience, and helps the creator to update their professional knowledge.</a:t>
          </a:r>
          <a:endParaRPr lang="en-US" sz="1600" dirty="0"/>
        </a:p>
      </dgm:t>
    </dgm:pt>
    <dgm:pt modelId="{215E787B-36A1-489A-A664-6A24287A8527}" type="parTrans" cxnId="{5AD16C3F-A33C-411F-A4CC-D1EF9C3A4DD3}">
      <dgm:prSet/>
      <dgm:spPr/>
      <dgm:t>
        <a:bodyPr/>
        <a:lstStyle/>
        <a:p>
          <a:endParaRPr lang="en-US"/>
        </a:p>
      </dgm:t>
    </dgm:pt>
    <dgm:pt modelId="{9F5ECDAC-BF58-4F57-A4E6-F5C5BEE9C1D1}" type="sibTrans" cxnId="{5AD16C3F-A33C-411F-A4CC-D1EF9C3A4DD3}">
      <dgm:prSet/>
      <dgm:spPr/>
      <dgm:t>
        <a:bodyPr/>
        <a:lstStyle/>
        <a:p>
          <a:endParaRPr lang="en-US"/>
        </a:p>
      </dgm:t>
    </dgm:pt>
    <dgm:pt modelId="{0D2DC9C4-4F60-4393-B435-7DFBA21984E4}">
      <dgm:prSet custT="1"/>
      <dgm:spPr/>
      <dgm:t>
        <a:bodyPr/>
        <a:lstStyle/>
        <a:p>
          <a:r>
            <a:rPr lang="en-GB" sz="1600" dirty="0"/>
            <a:t>An effective platform must be operated by specialized extension personnel who can communicate messages effectively every day by replying to audience comments and queries.</a:t>
          </a:r>
          <a:endParaRPr lang="en-US" sz="1600" dirty="0"/>
        </a:p>
      </dgm:t>
    </dgm:pt>
    <dgm:pt modelId="{44616CA6-65F5-4B5B-BD6E-43F5FAFC4513}" type="parTrans" cxnId="{BE3D84B0-71B8-458B-8AE7-37D9FD97EAFF}">
      <dgm:prSet/>
      <dgm:spPr/>
      <dgm:t>
        <a:bodyPr/>
        <a:lstStyle/>
        <a:p>
          <a:endParaRPr lang="en-US"/>
        </a:p>
      </dgm:t>
    </dgm:pt>
    <dgm:pt modelId="{1766AE14-557E-4C12-AAAA-37D14916855D}" type="sibTrans" cxnId="{BE3D84B0-71B8-458B-8AE7-37D9FD97EAFF}">
      <dgm:prSet/>
      <dgm:spPr/>
      <dgm:t>
        <a:bodyPr/>
        <a:lstStyle/>
        <a:p>
          <a:endParaRPr lang="en-US"/>
        </a:p>
      </dgm:t>
    </dgm:pt>
    <dgm:pt modelId="{BB66B042-8EE9-473C-BDA4-F5F5104E5188}">
      <dgm:prSet custT="1"/>
      <dgm:spPr/>
      <dgm:t>
        <a:bodyPr/>
        <a:lstStyle/>
        <a:p>
          <a:r>
            <a:rPr lang="en-GB" sz="1600" dirty="0"/>
            <a:t>Integration is necessary, but requires a lot of time, dedication and commitment from the producer’s side to run the YouTube channel effectively. </a:t>
          </a:r>
          <a:endParaRPr lang="en-US" sz="1600" dirty="0"/>
        </a:p>
      </dgm:t>
    </dgm:pt>
    <dgm:pt modelId="{8F793EAF-09D9-46C1-9EF1-733F00895EFA}" type="parTrans" cxnId="{C7141F9B-6BD2-4979-9035-F3B41E9E2386}">
      <dgm:prSet/>
      <dgm:spPr/>
      <dgm:t>
        <a:bodyPr/>
        <a:lstStyle/>
        <a:p>
          <a:endParaRPr lang="en-ZA"/>
        </a:p>
      </dgm:t>
    </dgm:pt>
    <dgm:pt modelId="{FE329126-CCEC-4609-9652-56DEDF036E0F}" type="sibTrans" cxnId="{C7141F9B-6BD2-4979-9035-F3B41E9E2386}">
      <dgm:prSet/>
      <dgm:spPr/>
      <dgm:t>
        <a:bodyPr/>
        <a:lstStyle/>
        <a:p>
          <a:endParaRPr lang="en-ZA"/>
        </a:p>
      </dgm:t>
    </dgm:pt>
    <dgm:pt modelId="{DC885BFD-719A-423E-B9C1-947FC363F626}" type="pres">
      <dgm:prSet presAssocID="{7B8FB7F1-3615-4B46-8B41-D93BBD8D6122}" presName="root" presStyleCnt="0">
        <dgm:presLayoutVars>
          <dgm:dir/>
          <dgm:resizeHandles val="exact"/>
        </dgm:presLayoutVars>
      </dgm:prSet>
      <dgm:spPr/>
    </dgm:pt>
    <dgm:pt modelId="{4BE202E8-DADB-49DE-9839-729A34028752}" type="pres">
      <dgm:prSet presAssocID="{DFE7EEB8-CA49-476F-8CF6-D1125D47FF34}" presName="compNode" presStyleCnt="0"/>
      <dgm:spPr/>
    </dgm:pt>
    <dgm:pt modelId="{3CCCD271-18F0-4BA4-874D-3536D31D2823}" type="pres">
      <dgm:prSet presAssocID="{DFE7EEB8-CA49-476F-8CF6-D1125D47FF34}" presName="iconRect" presStyleLbl="node1" presStyleIdx="0" presStyleCnt="4" custLinFactNeighborY="-4651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emale Profile outline"/>
        </a:ext>
      </dgm:extLst>
    </dgm:pt>
    <dgm:pt modelId="{75428572-2745-4C5F-B313-414033FA1B1F}" type="pres">
      <dgm:prSet presAssocID="{DFE7EEB8-CA49-476F-8CF6-D1125D47FF34}" presName="spaceRect" presStyleCnt="0"/>
      <dgm:spPr/>
    </dgm:pt>
    <dgm:pt modelId="{165AAF04-45AA-48CC-AFC9-900E805397BA}" type="pres">
      <dgm:prSet presAssocID="{DFE7EEB8-CA49-476F-8CF6-D1125D47FF34}" presName="textRect" presStyleLbl="revTx" presStyleIdx="0" presStyleCnt="4" custScaleX="102298" custScaleY="109753" custLinFactNeighborY="-65018">
        <dgm:presLayoutVars>
          <dgm:chMax val="1"/>
          <dgm:chPref val="1"/>
        </dgm:presLayoutVars>
      </dgm:prSet>
      <dgm:spPr/>
    </dgm:pt>
    <dgm:pt modelId="{B9762A49-23E0-4D2F-B812-2D974FD093B7}" type="pres">
      <dgm:prSet presAssocID="{DBE4430E-86F6-46D0-9F17-69CD7749E73C}" presName="sibTrans" presStyleCnt="0"/>
      <dgm:spPr/>
    </dgm:pt>
    <dgm:pt modelId="{E0F51A98-6182-4723-8D08-CC27EB35663C}" type="pres">
      <dgm:prSet presAssocID="{516628A6-611F-40FE-8856-C3FA976CBB34}" presName="compNode" presStyleCnt="0"/>
      <dgm:spPr/>
    </dgm:pt>
    <dgm:pt modelId="{4B40DE18-EC57-41C5-ABB7-B33E4FFCB9B7}" type="pres">
      <dgm:prSet presAssocID="{516628A6-611F-40FE-8856-C3FA976CBB34}" presName="iconRect" presStyleLbl="node1" presStyleIdx="1" presStyleCnt="4" custLinFactNeighborY="-465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rget Audience with solid fill"/>
        </a:ext>
      </dgm:extLst>
    </dgm:pt>
    <dgm:pt modelId="{0D2FEA55-9310-427E-9D4B-5D09B5A40FA3}" type="pres">
      <dgm:prSet presAssocID="{516628A6-611F-40FE-8856-C3FA976CBB34}" presName="spaceRect" presStyleCnt="0"/>
      <dgm:spPr/>
    </dgm:pt>
    <dgm:pt modelId="{8053DF3E-393F-47C3-B77D-C621611F6688}" type="pres">
      <dgm:prSet presAssocID="{516628A6-611F-40FE-8856-C3FA976CBB34}" presName="textRect" presStyleLbl="revTx" presStyleIdx="1" presStyleCnt="4" custLinFactNeighborY="-66681">
        <dgm:presLayoutVars>
          <dgm:chMax val="1"/>
          <dgm:chPref val="1"/>
        </dgm:presLayoutVars>
      </dgm:prSet>
      <dgm:spPr/>
    </dgm:pt>
    <dgm:pt modelId="{DF0AA020-7C9D-4F62-90ED-1E487E018E0B}" type="pres">
      <dgm:prSet presAssocID="{9F5ECDAC-BF58-4F57-A4E6-F5C5BEE9C1D1}" presName="sibTrans" presStyleCnt="0"/>
      <dgm:spPr/>
    </dgm:pt>
    <dgm:pt modelId="{09C1DF36-A651-4DF4-91F7-2D1B374F64E8}" type="pres">
      <dgm:prSet presAssocID="{0D2DC9C4-4F60-4393-B435-7DFBA21984E4}" presName="compNode" presStyleCnt="0"/>
      <dgm:spPr/>
    </dgm:pt>
    <dgm:pt modelId="{53B2F3EC-9FBA-4F9C-A15C-FFD6F63CAB84}" type="pres">
      <dgm:prSet presAssocID="{0D2DC9C4-4F60-4393-B435-7DFBA21984E4}" presName="iconRect" presStyleLbl="node1" presStyleIdx="2" presStyleCnt="4" custLinFactNeighborX="10380" custLinFactNeighborY="2746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inning Plates with solid fill"/>
        </a:ext>
      </dgm:extLst>
    </dgm:pt>
    <dgm:pt modelId="{40245C75-C146-4672-9A14-AEFB3B071E7C}" type="pres">
      <dgm:prSet presAssocID="{0D2DC9C4-4F60-4393-B435-7DFBA21984E4}" presName="spaceRect" presStyleCnt="0"/>
      <dgm:spPr/>
    </dgm:pt>
    <dgm:pt modelId="{B0A50A1F-CCAA-4327-B9F5-FA731129E570}" type="pres">
      <dgm:prSet presAssocID="{0D2DC9C4-4F60-4393-B435-7DFBA21984E4}" presName="textRect" presStyleLbl="revTx" presStyleIdx="2" presStyleCnt="4" custScaleX="135568" custLinFactNeighborX="-52959">
        <dgm:presLayoutVars>
          <dgm:chMax val="1"/>
          <dgm:chPref val="1"/>
        </dgm:presLayoutVars>
      </dgm:prSet>
      <dgm:spPr/>
    </dgm:pt>
    <dgm:pt modelId="{C03674A1-A848-452E-879B-6B44D7EEEEF7}" type="pres">
      <dgm:prSet presAssocID="{1766AE14-557E-4C12-AAAA-37D14916855D}" presName="sibTrans" presStyleCnt="0"/>
      <dgm:spPr/>
    </dgm:pt>
    <dgm:pt modelId="{D603AEBE-CA21-4123-B031-013FF3AF7B69}" type="pres">
      <dgm:prSet presAssocID="{BB66B042-8EE9-473C-BDA4-F5F5104E5188}" presName="compNode" presStyleCnt="0"/>
      <dgm:spPr/>
    </dgm:pt>
    <dgm:pt modelId="{317CBA41-BC3A-4BD0-8BB9-284E8DA45FE5}" type="pres">
      <dgm:prSet presAssocID="{BB66B042-8EE9-473C-BDA4-F5F5104E5188}" presName="iconRect" presStyleLbl="node1" presStyleIdx="3" presStyleCnt="4" custLinFactNeighborX="-13943" custLinFactNeighborY="2502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ockchain with solid fill"/>
        </a:ext>
      </dgm:extLst>
    </dgm:pt>
    <dgm:pt modelId="{ED71980D-00CD-4C95-92F3-FC9DB80EC152}" type="pres">
      <dgm:prSet presAssocID="{BB66B042-8EE9-473C-BDA4-F5F5104E5188}" presName="spaceRect" presStyleCnt="0"/>
      <dgm:spPr/>
    </dgm:pt>
    <dgm:pt modelId="{E81A5174-1271-4963-AEE6-247DEA0B6A91}" type="pres">
      <dgm:prSet presAssocID="{BB66B042-8EE9-473C-BDA4-F5F5104E5188}" presName="textRect" presStyleLbl="revTx" presStyleIdx="3" presStyleCnt="4" custScaleX="112587" custLinFactNeighborX="7353">
        <dgm:presLayoutVars>
          <dgm:chMax val="1"/>
          <dgm:chPref val="1"/>
        </dgm:presLayoutVars>
      </dgm:prSet>
      <dgm:spPr/>
    </dgm:pt>
  </dgm:ptLst>
  <dgm:cxnLst>
    <dgm:cxn modelId="{5AD16C3F-A33C-411F-A4CC-D1EF9C3A4DD3}" srcId="{7B8FB7F1-3615-4B46-8B41-D93BBD8D6122}" destId="{516628A6-611F-40FE-8856-C3FA976CBB34}" srcOrd="1" destOrd="0" parTransId="{215E787B-36A1-489A-A664-6A24287A8527}" sibTransId="{9F5ECDAC-BF58-4F57-A4E6-F5C5BEE9C1D1}"/>
    <dgm:cxn modelId="{FC59B44A-648A-48FC-BCAD-4CE8360895BD}" type="presOf" srcId="{516628A6-611F-40FE-8856-C3FA976CBB34}" destId="{8053DF3E-393F-47C3-B77D-C621611F6688}" srcOrd="0" destOrd="0" presId="urn:microsoft.com/office/officeart/2018/2/layout/IconLabelList"/>
    <dgm:cxn modelId="{D3C0447B-420C-413E-BE5A-A080CAF41883}" srcId="{7B8FB7F1-3615-4B46-8B41-D93BBD8D6122}" destId="{DFE7EEB8-CA49-476F-8CF6-D1125D47FF34}" srcOrd="0" destOrd="0" parTransId="{A775AC51-5F74-46F5-AB16-62BE59B41F8D}" sibTransId="{DBE4430E-86F6-46D0-9F17-69CD7749E73C}"/>
    <dgm:cxn modelId="{E607787E-634B-40EB-A043-3D8645D5BDEB}" type="presOf" srcId="{0D2DC9C4-4F60-4393-B435-7DFBA21984E4}" destId="{B0A50A1F-CCAA-4327-B9F5-FA731129E570}" srcOrd="0" destOrd="0" presId="urn:microsoft.com/office/officeart/2018/2/layout/IconLabelList"/>
    <dgm:cxn modelId="{DD6DE082-B7A1-4DE9-B5A7-8D0E313FA2CA}" type="presOf" srcId="{BB66B042-8EE9-473C-BDA4-F5F5104E5188}" destId="{E81A5174-1271-4963-AEE6-247DEA0B6A91}" srcOrd="0" destOrd="0" presId="urn:microsoft.com/office/officeart/2018/2/layout/IconLabelList"/>
    <dgm:cxn modelId="{C7141F9B-6BD2-4979-9035-F3B41E9E2386}" srcId="{7B8FB7F1-3615-4B46-8B41-D93BBD8D6122}" destId="{BB66B042-8EE9-473C-BDA4-F5F5104E5188}" srcOrd="3" destOrd="0" parTransId="{8F793EAF-09D9-46C1-9EF1-733F00895EFA}" sibTransId="{FE329126-CCEC-4609-9652-56DEDF036E0F}"/>
    <dgm:cxn modelId="{8303D9A5-E9B3-4D6A-98A8-614E59CEBC3E}" type="presOf" srcId="{DFE7EEB8-CA49-476F-8CF6-D1125D47FF34}" destId="{165AAF04-45AA-48CC-AFC9-900E805397BA}" srcOrd="0" destOrd="0" presId="urn:microsoft.com/office/officeart/2018/2/layout/IconLabelList"/>
    <dgm:cxn modelId="{BE3D84B0-71B8-458B-8AE7-37D9FD97EAFF}" srcId="{7B8FB7F1-3615-4B46-8B41-D93BBD8D6122}" destId="{0D2DC9C4-4F60-4393-B435-7DFBA21984E4}" srcOrd="2" destOrd="0" parTransId="{44616CA6-65F5-4B5B-BD6E-43F5FAFC4513}" sibTransId="{1766AE14-557E-4C12-AAAA-37D14916855D}"/>
    <dgm:cxn modelId="{D4351BB5-C34C-4F65-85E2-B7710F22FADB}" type="presOf" srcId="{7B8FB7F1-3615-4B46-8B41-D93BBD8D6122}" destId="{DC885BFD-719A-423E-B9C1-947FC363F626}" srcOrd="0" destOrd="0" presId="urn:microsoft.com/office/officeart/2018/2/layout/IconLabelList"/>
    <dgm:cxn modelId="{22D75284-6E32-4ABA-A9E5-60C4C0B03FBB}" type="presParOf" srcId="{DC885BFD-719A-423E-B9C1-947FC363F626}" destId="{4BE202E8-DADB-49DE-9839-729A34028752}" srcOrd="0" destOrd="0" presId="urn:microsoft.com/office/officeart/2018/2/layout/IconLabelList"/>
    <dgm:cxn modelId="{EB632B25-F71D-4EE7-B6E6-626CE15506D7}" type="presParOf" srcId="{4BE202E8-DADB-49DE-9839-729A34028752}" destId="{3CCCD271-18F0-4BA4-874D-3536D31D2823}" srcOrd="0" destOrd="0" presId="urn:microsoft.com/office/officeart/2018/2/layout/IconLabelList"/>
    <dgm:cxn modelId="{C111AEFC-BAA7-41BE-AAEC-7915D0865BF8}" type="presParOf" srcId="{4BE202E8-DADB-49DE-9839-729A34028752}" destId="{75428572-2745-4C5F-B313-414033FA1B1F}" srcOrd="1" destOrd="0" presId="urn:microsoft.com/office/officeart/2018/2/layout/IconLabelList"/>
    <dgm:cxn modelId="{4699C8F5-0DFA-4C58-A338-E4BDAD6A8379}" type="presParOf" srcId="{4BE202E8-DADB-49DE-9839-729A34028752}" destId="{165AAF04-45AA-48CC-AFC9-900E805397BA}" srcOrd="2" destOrd="0" presId="urn:microsoft.com/office/officeart/2018/2/layout/IconLabelList"/>
    <dgm:cxn modelId="{767E4516-1AAC-427B-ACD1-1FAF7CE09D50}" type="presParOf" srcId="{DC885BFD-719A-423E-B9C1-947FC363F626}" destId="{B9762A49-23E0-4D2F-B812-2D974FD093B7}" srcOrd="1" destOrd="0" presId="urn:microsoft.com/office/officeart/2018/2/layout/IconLabelList"/>
    <dgm:cxn modelId="{E3844853-2A7A-40AC-9720-D0E337B43250}" type="presParOf" srcId="{DC885BFD-719A-423E-B9C1-947FC363F626}" destId="{E0F51A98-6182-4723-8D08-CC27EB35663C}" srcOrd="2" destOrd="0" presId="urn:microsoft.com/office/officeart/2018/2/layout/IconLabelList"/>
    <dgm:cxn modelId="{A943C303-3FF6-41E8-ABF9-233283DF6153}" type="presParOf" srcId="{E0F51A98-6182-4723-8D08-CC27EB35663C}" destId="{4B40DE18-EC57-41C5-ABB7-B33E4FFCB9B7}" srcOrd="0" destOrd="0" presId="urn:microsoft.com/office/officeart/2018/2/layout/IconLabelList"/>
    <dgm:cxn modelId="{409B8B2C-3762-4CD3-96A2-071BBDB55057}" type="presParOf" srcId="{E0F51A98-6182-4723-8D08-CC27EB35663C}" destId="{0D2FEA55-9310-427E-9D4B-5D09B5A40FA3}" srcOrd="1" destOrd="0" presId="urn:microsoft.com/office/officeart/2018/2/layout/IconLabelList"/>
    <dgm:cxn modelId="{A0D07FA9-12D6-4E39-863C-1491FEAB9169}" type="presParOf" srcId="{E0F51A98-6182-4723-8D08-CC27EB35663C}" destId="{8053DF3E-393F-47C3-B77D-C621611F6688}" srcOrd="2" destOrd="0" presId="urn:microsoft.com/office/officeart/2018/2/layout/IconLabelList"/>
    <dgm:cxn modelId="{546AF414-AEBF-47B9-A4F1-D1A4EE1FF751}" type="presParOf" srcId="{DC885BFD-719A-423E-B9C1-947FC363F626}" destId="{DF0AA020-7C9D-4F62-90ED-1E487E018E0B}" srcOrd="3" destOrd="0" presId="urn:microsoft.com/office/officeart/2018/2/layout/IconLabelList"/>
    <dgm:cxn modelId="{8861BBF6-EDC5-466B-B486-1F21792621F5}" type="presParOf" srcId="{DC885BFD-719A-423E-B9C1-947FC363F626}" destId="{09C1DF36-A651-4DF4-91F7-2D1B374F64E8}" srcOrd="4" destOrd="0" presId="urn:microsoft.com/office/officeart/2018/2/layout/IconLabelList"/>
    <dgm:cxn modelId="{A6FF4AC0-1C06-4413-9AEB-B7E78A66C0A8}" type="presParOf" srcId="{09C1DF36-A651-4DF4-91F7-2D1B374F64E8}" destId="{53B2F3EC-9FBA-4F9C-A15C-FFD6F63CAB84}" srcOrd="0" destOrd="0" presId="urn:microsoft.com/office/officeart/2018/2/layout/IconLabelList"/>
    <dgm:cxn modelId="{E0F27551-CDAE-4469-BAB9-0652BE16E8E9}" type="presParOf" srcId="{09C1DF36-A651-4DF4-91F7-2D1B374F64E8}" destId="{40245C75-C146-4672-9A14-AEFB3B071E7C}" srcOrd="1" destOrd="0" presId="urn:microsoft.com/office/officeart/2018/2/layout/IconLabelList"/>
    <dgm:cxn modelId="{62A8595B-954A-4AF8-ADE7-3B9B41DEE0BE}" type="presParOf" srcId="{09C1DF36-A651-4DF4-91F7-2D1B374F64E8}" destId="{B0A50A1F-CCAA-4327-B9F5-FA731129E570}" srcOrd="2" destOrd="0" presId="urn:microsoft.com/office/officeart/2018/2/layout/IconLabelList"/>
    <dgm:cxn modelId="{8B560950-DFE8-4A8A-BE2D-25D226DC4DF7}" type="presParOf" srcId="{DC885BFD-719A-423E-B9C1-947FC363F626}" destId="{C03674A1-A848-452E-879B-6B44D7EEEEF7}" srcOrd="5" destOrd="0" presId="urn:microsoft.com/office/officeart/2018/2/layout/IconLabelList"/>
    <dgm:cxn modelId="{604AEC1A-107B-4879-95D8-6091231B9FFA}" type="presParOf" srcId="{DC885BFD-719A-423E-B9C1-947FC363F626}" destId="{D603AEBE-CA21-4123-B031-013FF3AF7B69}" srcOrd="6" destOrd="0" presId="urn:microsoft.com/office/officeart/2018/2/layout/IconLabelList"/>
    <dgm:cxn modelId="{1284764A-7595-4703-9C36-38BBDFCA647E}" type="presParOf" srcId="{D603AEBE-CA21-4123-B031-013FF3AF7B69}" destId="{317CBA41-BC3A-4BD0-8BB9-284E8DA45FE5}" srcOrd="0" destOrd="0" presId="urn:microsoft.com/office/officeart/2018/2/layout/IconLabelList"/>
    <dgm:cxn modelId="{91DC7317-CA0A-413F-BEC9-A374A9E90E61}" type="presParOf" srcId="{D603AEBE-CA21-4123-B031-013FF3AF7B69}" destId="{ED71980D-00CD-4C95-92F3-FC9DB80EC152}" srcOrd="1" destOrd="0" presId="urn:microsoft.com/office/officeart/2018/2/layout/IconLabelList"/>
    <dgm:cxn modelId="{72962F40-7D32-4053-99DB-DFB950E58383}" type="presParOf" srcId="{D603AEBE-CA21-4123-B031-013FF3AF7B69}" destId="{E81A5174-1271-4963-AEE6-247DEA0B6A9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34E65-E0C9-49FF-BA7B-AF3A2DE9A6B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34B3AA9-FAC1-4F86-90ED-B4031616ACED}">
      <dgm:prSet/>
      <dgm:spPr/>
      <dgm:t>
        <a:bodyPr/>
        <a:lstStyle/>
        <a:p>
          <a:pPr>
            <a:lnSpc>
              <a:spcPct val="100000"/>
            </a:lnSpc>
          </a:pPr>
          <a:r>
            <a:rPr lang="en-US" dirty="0"/>
            <a:t>Upload videos based on the need of the audience</a:t>
          </a:r>
        </a:p>
      </dgm:t>
    </dgm:pt>
    <dgm:pt modelId="{80E5EC82-7940-4F67-892E-69CA71B31E21}" type="parTrans" cxnId="{64CD356F-FF06-47DF-BA07-A154F01FD280}">
      <dgm:prSet/>
      <dgm:spPr/>
      <dgm:t>
        <a:bodyPr/>
        <a:lstStyle/>
        <a:p>
          <a:endParaRPr lang="en-US"/>
        </a:p>
      </dgm:t>
    </dgm:pt>
    <dgm:pt modelId="{697431BE-8A41-4095-AA84-3443F9F9F8BD}" type="sibTrans" cxnId="{64CD356F-FF06-47DF-BA07-A154F01FD280}">
      <dgm:prSet/>
      <dgm:spPr/>
      <dgm:t>
        <a:bodyPr/>
        <a:lstStyle/>
        <a:p>
          <a:endParaRPr lang="en-US"/>
        </a:p>
      </dgm:t>
    </dgm:pt>
    <dgm:pt modelId="{03F668C6-38BA-4EC9-BEDB-8B525D653E3E}">
      <dgm:prSet/>
      <dgm:spPr/>
      <dgm:t>
        <a:bodyPr/>
        <a:lstStyle/>
        <a:p>
          <a:pPr>
            <a:lnSpc>
              <a:spcPct val="100000"/>
            </a:lnSpc>
          </a:pPr>
          <a:r>
            <a:rPr lang="en-US" dirty="0"/>
            <a:t>Use supporting images and videos</a:t>
          </a:r>
        </a:p>
      </dgm:t>
    </dgm:pt>
    <dgm:pt modelId="{9EA83750-1DD7-4841-87C6-D7C3E59DC8F7}" type="parTrans" cxnId="{5FF88ECE-6397-49E6-AAA5-F8DDD4489542}">
      <dgm:prSet/>
      <dgm:spPr/>
      <dgm:t>
        <a:bodyPr/>
        <a:lstStyle/>
        <a:p>
          <a:endParaRPr lang="en-US"/>
        </a:p>
      </dgm:t>
    </dgm:pt>
    <dgm:pt modelId="{FFB751A2-C83E-44C2-8FD0-A01710AFCAEF}" type="sibTrans" cxnId="{5FF88ECE-6397-49E6-AAA5-F8DDD4489542}">
      <dgm:prSet/>
      <dgm:spPr/>
      <dgm:t>
        <a:bodyPr/>
        <a:lstStyle/>
        <a:p>
          <a:endParaRPr lang="en-US"/>
        </a:p>
      </dgm:t>
    </dgm:pt>
    <dgm:pt modelId="{6724169A-62DD-4996-8D32-8908E0C93A49}">
      <dgm:prSet/>
      <dgm:spPr/>
      <dgm:t>
        <a:bodyPr/>
        <a:lstStyle/>
        <a:p>
          <a:pPr>
            <a:lnSpc>
              <a:spcPct val="100000"/>
            </a:lnSpc>
          </a:pPr>
          <a:r>
            <a:rPr lang="en-US" dirty="0"/>
            <a:t>Make simple and effective content that is easy to understand</a:t>
          </a:r>
        </a:p>
      </dgm:t>
    </dgm:pt>
    <dgm:pt modelId="{E8C1D22F-6EF6-4252-B598-387E34AB60FE}" type="parTrans" cxnId="{394189ED-9B1C-4E70-AC53-6B66809AA8CA}">
      <dgm:prSet/>
      <dgm:spPr/>
      <dgm:t>
        <a:bodyPr/>
        <a:lstStyle/>
        <a:p>
          <a:endParaRPr lang="en-US"/>
        </a:p>
      </dgm:t>
    </dgm:pt>
    <dgm:pt modelId="{26CE91C4-3585-4C55-A682-BE3A2BEDA399}" type="sibTrans" cxnId="{394189ED-9B1C-4E70-AC53-6B66809AA8CA}">
      <dgm:prSet/>
      <dgm:spPr/>
      <dgm:t>
        <a:bodyPr/>
        <a:lstStyle/>
        <a:p>
          <a:endParaRPr lang="en-US"/>
        </a:p>
      </dgm:t>
    </dgm:pt>
    <dgm:pt modelId="{4210A119-3706-4063-AA34-A21D1ACDA3BC}">
      <dgm:prSet/>
      <dgm:spPr/>
      <dgm:t>
        <a:bodyPr/>
        <a:lstStyle/>
        <a:p>
          <a:pPr>
            <a:lnSpc>
              <a:spcPct val="100000"/>
            </a:lnSpc>
          </a:pPr>
          <a:r>
            <a:rPr lang="en-US" dirty="0"/>
            <a:t>Regularly answer their comments and queries</a:t>
          </a:r>
        </a:p>
      </dgm:t>
    </dgm:pt>
    <dgm:pt modelId="{AF438B46-6803-4079-9870-EA243C79119B}" type="parTrans" cxnId="{17FCC9ED-4ACF-4998-A219-E0168FBC3764}">
      <dgm:prSet/>
      <dgm:spPr/>
      <dgm:t>
        <a:bodyPr/>
        <a:lstStyle/>
        <a:p>
          <a:endParaRPr lang="en-US"/>
        </a:p>
      </dgm:t>
    </dgm:pt>
    <dgm:pt modelId="{BEBE3290-6CBF-40A9-B5A8-4E418163C7F0}" type="sibTrans" cxnId="{17FCC9ED-4ACF-4998-A219-E0168FBC3764}">
      <dgm:prSet/>
      <dgm:spPr/>
      <dgm:t>
        <a:bodyPr/>
        <a:lstStyle/>
        <a:p>
          <a:endParaRPr lang="en-US"/>
        </a:p>
      </dgm:t>
    </dgm:pt>
    <dgm:pt modelId="{956114B8-7AA8-4F86-BE3B-D7A9B1556B7D}">
      <dgm:prSet/>
      <dgm:spPr/>
      <dgm:t>
        <a:bodyPr/>
        <a:lstStyle/>
        <a:p>
          <a:pPr>
            <a:lnSpc>
              <a:spcPct val="100000"/>
            </a:lnSpc>
          </a:pPr>
          <a:r>
            <a:rPr lang="en-US" dirty="0"/>
            <a:t>Validated and practical information gives more credibility</a:t>
          </a:r>
        </a:p>
      </dgm:t>
    </dgm:pt>
    <dgm:pt modelId="{CD9CE3EE-4285-4255-B79D-228B81312E58}" type="parTrans" cxnId="{04554F97-8055-420B-8390-1895B3F8FAF6}">
      <dgm:prSet/>
      <dgm:spPr/>
      <dgm:t>
        <a:bodyPr/>
        <a:lstStyle/>
        <a:p>
          <a:endParaRPr lang="en-US"/>
        </a:p>
      </dgm:t>
    </dgm:pt>
    <dgm:pt modelId="{CC8A4473-94D6-44F2-943A-526F6DA1A3A1}" type="sibTrans" cxnId="{04554F97-8055-420B-8390-1895B3F8FAF6}">
      <dgm:prSet/>
      <dgm:spPr/>
      <dgm:t>
        <a:bodyPr/>
        <a:lstStyle/>
        <a:p>
          <a:endParaRPr lang="en-US"/>
        </a:p>
      </dgm:t>
    </dgm:pt>
    <dgm:pt modelId="{8251FEA7-DC21-41D6-9CA4-4C98901560D1}">
      <dgm:prSet/>
      <dgm:spPr/>
      <dgm:t>
        <a:bodyPr/>
        <a:lstStyle/>
        <a:p>
          <a:pPr>
            <a:lnSpc>
              <a:spcPct val="100000"/>
            </a:lnSpc>
          </a:pPr>
          <a:r>
            <a:rPr lang="en-US" dirty="0"/>
            <a:t>Innovative delivery of content</a:t>
          </a:r>
        </a:p>
      </dgm:t>
    </dgm:pt>
    <dgm:pt modelId="{036CB8A3-75EB-4647-A390-A38408C93CBE}" type="parTrans" cxnId="{F7971F56-2ACF-4F4B-9458-8536E3481D52}">
      <dgm:prSet/>
      <dgm:spPr/>
      <dgm:t>
        <a:bodyPr/>
        <a:lstStyle/>
        <a:p>
          <a:endParaRPr lang="en-US"/>
        </a:p>
      </dgm:t>
    </dgm:pt>
    <dgm:pt modelId="{77D4B117-46B7-465C-9414-567FB446059F}" type="sibTrans" cxnId="{F7971F56-2ACF-4F4B-9458-8536E3481D52}">
      <dgm:prSet/>
      <dgm:spPr/>
      <dgm:t>
        <a:bodyPr/>
        <a:lstStyle/>
        <a:p>
          <a:endParaRPr lang="en-US"/>
        </a:p>
      </dgm:t>
    </dgm:pt>
    <dgm:pt modelId="{782B9C08-6F6E-4D1B-9E43-28FB70E8EFDE}">
      <dgm:prSet/>
      <dgm:spPr/>
      <dgm:t>
        <a:bodyPr/>
        <a:lstStyle/>
        <a:p>
          <a:pPr>
            <a:lnSpc>
              <a:spcPct val="100000"/>
            </a:lnSpc>
          </a:pPr>
          <a:r>
            <a:rPr lang="en-US" dirty="0"/>
            <a:t>Good description/title/thumbnail about the video</a:t>
          </a:r>
        </a:p>
      </dgm:t>
    </dgm:pt>
    <dgm:pt modelId="{62F576D1-0419-40F3-BAB9-3C4A77B78E7A}" type="parTrans" cxnId="{63DC01FD-D29D-4D03-AADF-D5E561A2C464}">
      <dgm:prSet/>
      <dgm:spPr/>
      <dgm:t>
        <a:bodyPr/>
        <a:lstStyle/>
        <a:p>
          <a:endParaRPr lang="en-US"/>
        </a:p>
      </dgm:t>
    </dgm:pt>
    <dgm:pt modelId="{4A6FD91E-7228-4EE0-81D7-522D37D8BEE6}" type="sibTrans" cxnId="{63DC01FD-D29D-4D03-AADF-D5E561A2C464}">
      <dgm:prSet/>
      <dgm:spPr/>
      <dgm:t>
        <a:bodyPr/>
        <a:lstStyle/>
        <a:p>
          <a:endParaRPr lang="en-US"/>
        </a:p>
      </dgm:t>
    </dgm:pt>
    <dgm:pt modelId="{7693E268-7979-4219-96C3-0EFC87ADF18C}" type="pres">
      <dgm:prSet presAssocID="{1B634E65-E0C9-49FF-BA7B-AF3A2DE9A6BE}" presName="root" presStyleCnt="0">
        <dgm:presLayoutVars>
          <dgm:dir/>
          <dgm:resizeHandles val="exact"/>
        </dgm:presLayoutVars>
      </dgm:prSet>
      <dgm:spPr/>
    </dgm:pt>
    <dgm:pt modelId="{795EF1D1-51D3-4768-9C97-A338742015FD}" type="pres">
      <dgm:prSet presAssocID="{734B3AA9-FAC1-4F86-90ED-B4031616ACED}" presName="compNode" presStyleCnt="0"/>
      <dgm:spPr/>
    </dgm:pt>
    <dgm:pt modelId="{7C8A0A3F-9B52-4029-8265-F6D954CF39E8}" type="pres">
      <dgm:prSet presAssocID="{734B3AA9-FAC1-4F86-90ED-B4031616ACED}" presName="bgRect" presStyleLbl="bgShp" presStyleIdx="0" presStyleCnt="7"/>
      <dgm:spPr/>
    </dgm:pt>
    <dgm:pt modelId="{E4C75648-97A1-465A-868F-3C65224AA93C}" type="pres">
      <dgm:prSet presAssocID="{734B3AA9-FAC1-4F86-90ED-B4031616ACE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0E93EF31-97DE-4C43-8C17-DBD59E0BEF59}" type="pres">
      <dgm:prSet presAssocID="{734B3AA9-FAC1-4F86-90ED-B4031616ACED}" presName="spaceRect" presStyleCnt="0"/>
      <dgm:spPr/>
    </dgm:pt>
    <dgm:pt modelId="{D8910684-CA0F-4D00-B53B-8F7C83E79560}" type="pres">
      <dgm:prSet presAssocID="{734B3AA9-FAC1-4F86-90ED-B4031616ACED}" presName="parTx" presStyleLbl="revTx" presStyleIdx="0" presStyleCnt="7">
        <dgm:presLayoutVars>
          <dgm:chMax val="0"/>
          <dgm:chPref val="0"/>
        </dgm:presLayoutVars>
      </dgm:prSet>
      <dgm:spPr/>
    </dgm:pt>
    <dgm:pt modelId="{19B4443B-C97D-4C3F-8329-F385837924F1}" type="pres">
      <dgm:prSet presAssocID="{697431BE-8A41-4095-AA84-3443F9F9F8BD}" presName="sibTrans" presStyleCnt="0"/>
      <dgm:spPr/>
    </dgm:pt>
    <dgm:pt modelId="{1AFF5A28-CF28-449C-88E1-D91C891DC979}" type="pres">
      <dgm:prSet presAssocID="{03F668C6-38BA-4EC9-BEDB-8B525D653E3E}" presName="compNode" presStyleCnt="0"/>
      <dgm:spPr/>
    </dgm:pt>
    <dgm:pt modelId="{E49D3393-2484-4A0E-B545-C249D79764A7}" type="pres">
      <dgm:prSet presAssocID="{03F668C6-38BA-4EC9-BEDB-8B525D653E3E}" presName="bgRect" presStyleLbl="bgShp" presStyleIdx="1" presStyleCnt="7"/>
      <dgm:spPr/>
    </dgm:pt>
    <dgm:pt modelId="{9B22357D-251A-4FC8-A144-52DB4482DB07}" type="pres">
      <dgm:prSet presAssocID="{03F668C6-38BA-4EC9-BEDB-8B525D653E3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era"/>
        </a:ext>
      </dgm:extLst>
    </dgm:pt>
    <dgm:pt modelId="{A5784426-1E41-47D2-B416-7385A3A2C3C8}" type="pres">
      <dgm:prSet presAssocID="{03F668C6-38BA-4EC9-BEDB-8B525D653E3E}" presName="spaceRect" presStyleCnt="0"/>
      <dgm:spPr/>
    </dgm:pt>
    <dgm:pt modelId="{50F12BA8-B429-46C5-9852-BC0B128AC2E2}" type="pres">
      <dgm:prSet presAssocID="{03F668C6-38BA-4EC9-BEDB-8B525D653E3E}" presName="parTx" presStyleLbl="revTx" presStyleIdx="1" presStyleCnt="7">
        <dgm:presLayoutVars>
          <dgm:chMax val="0"/>
          <dgm:chPref val="0"/>
        </dgm:presLayoutVars>
      </dgm:prSet>
      <dgm:spPr/>
    </dgm:pt>
    <dgm:pt modelId="{12A51079-BFBF-481E-9513-3DAB762D2615}" type="pres">
      <dgm:prSet presAssocID="{FFB751A2-C83E-44C2-8FD0-A01710AFCAEF}" presName="sibTrans" presStyleCnt="0"/>
      <dgm:spPr/>
    </dgm:pt>
    <dgm:pt modelId="{21D835F8-2105-4545-93EC-510007EA0999}" type="pres">
      <dgm:prSet presAssocID="{6724169A-62DD-4996-8D32-8908E0C93A49}" presName="compNode" presStyleCnt="0"/>
      <dgm:spPr/>
    </dgm:pt>
    <dgm:pt modelId="{740C8355-3FD5-49B8-BC03-0BABEF3EB812}" type="pres">
      <dgm:prSet presAssocID="{6724169A-62DD-4996-8D32-8908E0C93A49}" presName="bgRect" presStyleLbl="bgShp" presStyleIdx="2" presStyleCnt="7"/>
      <dgm:spPr/>
    </dgm:pt>
    <dgm:pt modelId="{10109941-4460-4C24-8BB2-07564B26F25E}" type="pres">
      <dgm:prSet presAssocID="{6724169A-62DD-4996-8D32-8908E0C93A4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2314E474-897A-450B-A3F1-5771DC8C04FF}" type="pres">
      <dgm:prSet presAssocID="{6724169A-62DD-4996-8D32-8908E0C93A49}" presName="spaceRect" presStyleCnt="0"/>
      <dgm:spPr/>
    </dgm:pt>
    <dgm:pt modelId="{50D04308-D688-4A57-8FE9-A19DAB71723C}" type="pres">
      <dgm:prSet presAssocID="{6724169A-62DD-4996-8D32-8908E0C93A49}" presName="parTx" presStyleLbl="revTx" presStyleIdx="2" presStyleCnt="7">
        <dgm:presLayoutVars>
          <dgm:chMax val="0"/>
          <dgm:chPref val="0"/>
        </dgm:presLayoutVars>
      </dgm:prSet>
      <dgm:spPr/>
    </dgm:pt>
    <dgm:pt modelId="{035B48CB-D53E-4179-8675-653476A73728}" type="pres">
      <dgm:prSet presAssocID="{26CE91C4-3585-4C55-A682-BE3A2BEDA399}" presName="sibTrans" presStyleCnt="0"/>
      <dgm:spPr/>
    </dgm:pt>
    <dgm:pt modelId="{78B13919-7094-4069-B18D-716254151FE1}" type="pres">
      <dgm:prSet presAssocID="{4210A119-3706-4063-AA34-A21D1ACDA3BC}" presName="compNode" presStyleCnt="0"/>
      <dgm:spPr/>
    </dgm:pt>
    <dgm:pt modelId="{77C30C67-F9BC-494D-BDB2-4B3C06058C91}" type="pres">
      <dgm:prSet presAssocID="{4210A119-3706-4063-AA34-A21D1ACDA3BC}" presName="bgRect" presStyleLbl="bgShp" presStyleIdx="3" presStyleCnt="7"/>
      <dgm:spPr/>
    </dgm:pt>
    <dgm:pt modelId="{5503286E-D204-4141-9134-2F2652EC5157}" type="pres">
      <dgm:prSet presAssocID="{4210A119-3706-4063-AA34-A21D1ACDA3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715F7C62-EBB1-4CE6-9DC6-3F11D858E859}" type="pres">
      <dgm:prSet presAssocID="{4210A119-3706-4063-AA34-A21D1ACDA3BC}" presName="spaceRect" presStyleCnt="0"/>
      <dgm:spPr/>
    </dgm:pt>
    <dgm:pt modelId="{4660E015-785A-4425-9619-5771D008BD45}" type="pres">
      <dgm:prSet presAssocID="{4210A119-3706-4063-AA34-A21D1ACDA3BC}" presName="parTx" presStyleLbl="revTx" presStyleIdx="3" presStyleCnt="7">
        <dgm:presLayoutVars>
          <dgm:chMax val="0"/>
          <dgm:chPref val="0"/>
        </dgm:presLayoutVars>
      </dgm:prSet>
      <dgm:spPr/>
    </dgm:pt>
    <dgm:pt modelId="{BF9994F1-2207-4407-9E09-64E2FE2FCB7C}" type="pres">
      <dgm:prSet presAssocID="{BEBE3290-6CBF-40A9-B5A8-4E418163C7F0}" presName="sibTrans" presStyleCnt="0"/>
      <dgm:spPr/>
    </dgm:pt>
    <dgm:pt modelId="{03402C59-73EF-4A1D-BD68-E21285EEECEE}" type="pres">
      <dgm:prSet presAssocID="{956114B8-7AA8-4F86-BE3B-D7A9B1556B7D}" presName="compNode" presStyleCnt="0"/>
      <dgm:spPr/>
    </dgm:pt>
    <dgm:pt modelId="{3F9EE06F-4626-47E9-92AA-96576E63AAA9}" type="pres">
      <dgm:prSet presAssocID="{956114B8-7AA8-4F86-BE3B-D7A9B1556B7D}" presName="bgRect" presStyleLbl="bgShp" presStyleIdx="4" presStyleCnt="7"/>
      <dgm:spPr/>
    </dgm:pt>
    <dgm:pt modelId="{11FB3FA6-4FD8-40C4-8612-8558445AF67C}" type="pres">
      <dgm:prSet presAssocID="{956114B8-7AA8-4F86-BE3B-D7A9B1556B7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FD20B6F-4B90-48BB-90AF-82FFF35980AB}" type="pres">
      <dgm:prSet presAssocID="{956114B8-7AA8-4F86-BE3B-D7A9B1556B7D}" presName="spaceRect" presStyleCnt="0"/>
      <dgm:spPr/>
    </dgm:pt>
    <dgm:pt modelId="{926D1C97-E120-4AD8-8E30-89D73934087E}" type="pres">
      <dgm:prSet presAssocID="{956114B8-7AA8-4F86-BE3B-D7A9B1556B7D}" presName="parTx" presStyleLbl="revTx" presStyleIdx="4" presStyleCnt="7">
        <dgm:presLayoutVars>
          <dgm:chMax val="0"/>
          <dgm:chPref val="0"/>
        </dgm:presLayoutVars>
      </dgm:prSet>
      <dgm:spPr/>
    </dgm:pt>
    <dgm:pt modelId="{50CB3425-5BCC-48FB-9569-3AE308BDE2F1}" type="pres">
      <dgm:prSet presAssocID="{CC8A4473-94D6-44F2-943A-526F6DA1A3A1}" presName="sibTrans" presStyleCnt="0"/>
      <dgm:spPr/>
    </dgm:pt>
    <dgm:pt modelId="{6DA875C4-5086-4C2C-9135-9ED9D852406D}" type="pres">
      <dgm:prSet presAssocID="{8251FEA7-DC21-41D6-9CA4-4C98901560D1}" presName="compNode" presStyleCnt="0"/>
      <dgm:spPr/>
    </dgm:pt>
    <dgm:pt modelId="{8704DF36-D659-4676-AC9F-D52E9BF38CB7}" type="pres">
      <dgm:prSet presAssocID="{8251FEA7-DC21-41D6-9CA4-4C98901560D1}" presName="bgRect" presStyleLbl="bgShp" presStyleIdx="5" presStyleCnt="7"/>
      <dgm:spPr/>
    </dgm:pt>
    <dgm:pt modelId="{350EA2D7-E83A-483E-B742-B9FB0B13AAD0}" type="pres">
      <dgm:prSet presAssocID="{8251FEA7-DC21-41D6-9CA4-4C98901560D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F0C008A4-A306-4807-97E0-6DC4E3DAA931}" type="pres">
      <dgm:prSet presAssocID="{8251FEA7-DC21-41D6-9CA4-4C98901560D1}" presName="spaceRect" presStyleCnt="0"/>
      <dgm:spPr/>
    </dgm:pt>
    <dgm:pt modelId="{2CCC186B-0190-4965-91E4-F7631BD068A2}" type="pres">
      <dgm:prSet presAssocID="{8251FEA7-DC21-41D6-9CA4-4C98901560D1}" presName="parTx" presStyleLbl="revTx" presStyleIdx="5" presStyleCnt="7">
        <dgm:presLayoutVars>
          <dgm:chMax val="0"/>
          <dgm:chPref val="0"/>
        </dgm:presLayoutVars>
      </dgm:prSet>
      <dgm:spPr/>
    </dgm:pt>
    <dgm:pt modelId="{7972B6D7-1D5E-48EF-8EB9-52A2C57425D8}" type="pres">
      <dgm:prSet presAssocID="{77D4B117-46B7-465C-9414-567FB446059F}" presName="sibTrans" presStyleCnt="0"/>
      <dgm:spPr/>
    </dgm:pt>
    <dgm:pt modelId="{7C999931-32C0-4BCD-BB96-7852941FCC2A}" type="pres">
      <dgm:prSet presAssocID="{782B9C08-6F6E-4D1B-9E43-28FB70E8EFDE}" presName="compNode" presStyleCnt="0"/>
      <dgm:spPr/>
    </dgm:pt>
    <dgm:pt modelId="{CE3848C3-68A1-4439-BC02-3566D91BADD3}" type="pres">
      <dgm:prSet presAssocID="{782B9C08-6F6E-4D1B-9E43-28FB70E8EFDE}" presName="bgRect" presStyleLbl="bgShp" presStyleIdx="6" presStyleCnt="7"/>
      <dgm:spPr/>
    </dgm:pt>
    <dgm:pt modelId="{47607456-4D6C-46E6-A0A5-FA1C6B670DD8}" type="pres">
      <dgm:prSet presAssocID="{782B9C08-6F6E-4D1B-9E43-28FB70E8EFD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hredder"/>
        </a:ext>
      </dgm:extLst>
    </dgm:pt>
    <dgm:pt modelId="{C9432348-A661-444D-B37A-5CB015AE74B5}" type="pres">
      <dgm:prSet presAssocID="{782B9C08-6F6E-4D1B-9E43-28FB70E8EFDE}" presName="spaceRect" presStyleCnt="0"/>
      <dgm:spPr/>
    </dgm:pt>
    <dgm:pt modelId="{78D1B7F3-1426-4E58-A8DB-9A880CE1ACD5}" type="pres">
      <dgm:prSet presAssocID="{782B9C08-6F6E-4D1B-9E43-28FB70E8EFDE}" presName="parTx" presStyleLbl="revTx" presStyleIdx="6" presStyleCnt="7">
        <dgm:presLayoutVars>
          <dgm:chMax val="0"/>
          <dgm:chPref val="0"/>
        </dgm:presLayoutVars>
      </dgm:prSet>
      <dgm:spPr/>
    </dgm:pt>
  </dgm:ptLst>
  <dgm:cxnLst>
    <dgm:cxn modelId="{79B0763D-9E9A-46D9-963B-B8E53B14C490}" type="presOf" srcId="{6724169A-62DD-4996-8D32-8908E0C93A49}" destId="{50D04308-D688-4A57-8FE9-A19DAB71723C}" srcOrd="0" destOrd="0" presId="urn:microsoft.com/office/officeart/2018/2/layout/IconVerticalSolidList"/>
    <dgm:cxn modelId="{E195754B-3F39-4191-A037-017AE2BBCD3C}" type="presOf" srcId="{8251FEA7-DC21-41D6-9CA4-4C98901560D1}" destId="{2CCC186B-0190-4965-91E4-F7631BD068A2}" srcOrd="0" destOrd="0" presId="urn:microsoft.com/office/officeart/2018/2/layout/IconVerticalSolidList"/>
    <dgm:cxn modelId="{64CD356F-FF06-47DF-BA07-A154F01FD280}" srcId="{1B634E65-E0C9-49FF-BA7B-AF3A2DE9A6BE}" destId="{734B3AA9-FAC1-4F86-90ED-B4031616ACED}" srcOrd="0" destOrd="0" parTransId="{80E5EC82-7940-4F67-892E-69CA71B31E21}" sibTransId="{697431BE-8A41-4095-AA84-3443F9F9F8BD}"/>
    <dgm:cxn modelId="{F7971F56-2ACF-4F4B-9458-8536E3481D52}" srcId="{1B634E65-E0C9-49FF-BA7B-AF3A2DE9A6BE}" destId="{8251FEA7-DC21-41D6-9CA4-4C98901560D1}" srcOrd="5" destOrd="0" parTransId="{036CB8A3-75EB-4647-A390-A38408C93CBE}" sibTransId="{77D4B117-46B7-465C-9414-567FB446059F}"/>
    <dgm:cxn modelId="{219EDD8A-EDBA-499E-A79C-5B900C8E066C}" type="presOf" srcId="{734B3AA9-FAC1-4F86-90ED-B4031616ACED}" destId="{D8910684-CA0F-4D00-B53B-8F7C83E79560}" srcOrd="0" destOrd="0" presId="urn:microsoft.com/office/officeart/2018/2/layout/IconVerticalSolidList"/>
    <dgm:cxn modelId="{04554F97-8055-420B-8390-1895B3F8FAF6}" srcId="{1B634E65-E0C9-49FF-BA7B-AF3A2DE9A6BE}" destId="{956114B8-7AA8-4F86-BE3B-D7A9B1556B7D}" srcOrd="4" destOrd="0" parTransId="{CD9CE3EE-4285-4255-B79D-228B81312E58}" sibTransId="{CC8A4473-94D6-44F2-943A-526F6DA1A3A1}"/>
    <dgm:cxn modelId="{BB0FBD99-69EC-472F-A3A8-8BB2BCE4E44E}" type="presOf" srcId="{956114B8-7AA8-4F86-BE3B-D7A9B1556B7D}" destId="{926D1C97-E120-4AD8-8E30-89D73934087E}" srcOrd="0" destOrd="0" presId="urn:microsoft.com/office/officeart/2018/2/layout/IconVerticalSolidList"/>
    <dgm:cxn modelId="{3F42AAA2-499B-49D8-AA66-7AA5609E429B}" type="presOf" srcId="{03F668C6-38BA-4EC9-BEDB-8B525D653E3E}" destId="{50F12BA8-B429-46C5-9852-BC0B128AC2E2}" srcOrd="0" destOrd="0" presId="urn:microsoft.com/office/officeart/2018/2/layout/IconVerticalSolidList"/>
    <dgm:cxn modelId="{8C4E2EB8-E007-4054-8288-0B38C93A593A}" type="presOf" srcId="{4210A119-3706-4063-AA34-A21D1ACDA3BC}" destId="{4660E015-785A-4425-9619-5771D008BD45}" srcOrd="0" destOrd="0" presId="urn:microsoft.com/office/officeart/2018/2/layout/IconVerticalSolidList"/>
    <dgm:cxn modelId="{5FF88ECE-6397-49E6-AAA5-F8DDD4489542}" srcId="{1B634E65-E0C9-49FF-BA7B-AF3A2DE9A6BE}" destId="{03F668C6-38BA-4EC9-BEDB-8B525D653E3E}" srcOrd="1" destOrd="0" parTransId="{9EA83750-1DD7-4841-87C6-D7C3E59DC8F7}" sibTransId="{FFB751A2-C83E-44C2-8FD0-A01710AFCAEF}"/>
    <dgm:cxn modelId="{806010E4-EA07-4B9D-9372-5DCF62D20C10}" type="presOf" srcId="{782B9C08-6F6E-4D1B-9E43-28FB70E8EFDE}" destId="{78D1B7F3-1426-4E58-A8DB-9A880CE1ACD5}" srcOrd="0" destOrd="0" presId="urn:microsoft.com/office/officeart/2018/2/layout/IconVerticalSolidList"/>
    <dgm:cxn modelId="{394189ED-9B1C-4E70-AC53-6B66809AA8CA}" srcId="{1B634E65-E0C9-49FF-BA7B-AF3A2DE9A6BE}" destId="{6724169A-62DD-4996-8D32-8908E0C93A49}" srcOrd="2" destOrd="0" parTransId="{E8C1D22F-6EF6-4252-B598-387E34AB60FE}" sibTransId="{26CE91C4-3585-4C55-A682-BE3A2BEDA399}"/>
    <dgm:cxn modelId="{17FCC9ED-4ACF-4998-A219-E0168FBC3764}" srcId="{1B634E65-E0C9-49FF-BA7B-AF3A2DE9A6BE}" destId="{4210A119-3706-4063-AA34-A21D1ACDA3BC}" srcOrd="3" destOrd="0" parTransId="{AF438B46-6803-4079-9870-EA243C79119B}" sibTransId="{BEBE3290-6CBF-40A9-B5A8-4E418163C7F0}"/>
    <dgm:cxn modelId="{63DC01FD-D29D-4D03-AADF-D5E561A2C464}" srcId="{1B634E65-E0C9-49FF-BA7B-AF3A2DE9A6BE}" destId="{782B9C08-6F6E-4D1B-9E43-28FB70E8EFDE}" srcOrd="6" destOrd="0" parTransId="{62F576D1-0419-40F3-BAB9-3C4A77B78E7A}" sibTransId="{4A6FD91E-7228-4EE0-81D7-522D37D8BEE6}"/>
    <dgm:cxn modelId="{4128FEFD-23C4-484E-87AB-50E47F264F9C}" type="presOf" srcId="{1B634E65-E0C9-49FF-BA7B-AF3A2DE9A6BE}" destId="{7693E268-7979-4219-96C3-0EFC87ADF18C}" srcOrd="0" destOrd="0" presId="urn:microsoft.com/office/officeart/2018/2/layout/IconVerticalSolidList"/>
    <dgm:cxn modelId="{3C3D95D4-B5EC-41DF-AEA2-73CB72F65DB1}" type="presParOf" srcId="{7693E268-7979-4219-96C3-0EFC87ADF18C}" destId="{795EF1D1-51D3-4768-9C97-A338742015FD}" srcOrd="0" destOrd="0" presId="urn:microsoft.com/office/officeart/2018/2/layout/IconVerticalSolidList"/>
    <dgm:cxn modelId="{ECC1F4B0-DE41-41B9-BAC6-FFFFACFA6991}" type="presParOf" srcId="{795EF1D1-51D3-4768-9C97-A338742015FD}" destId="{7C8A0A3F-9B52-4029-8265-F6D954CF39E8}" srcOrd="0" destOrd="0" presId="urn:microsoft.com/office/officeart/2018/2/layout/IconVerticalSolidList"/>
    <dgm:cxn modelId="{A794444F-D18F-4B35-8B41-9D4716335F2C}" type="presParOf" srcId="{795EF1D1-51D3-4768-9C97-A338742015FD}" destId="{E4C75648-97A1-465A-868F-3C65224AA93C}" srcOrd="1" destOrd="0" presId="urn:microsoft.com/office/officeart/2018/2/layout/IconVerticalSolidList"/>
    <dgm:cxn modelId="{5F0CC619-13F0-40DD-92E1-730B25D734AB}" type="presParOf" srcId="{795EF1D1-51D3-4768-9C97-A338742015FD}" destId="{0E93EF31-97DE-4C43-8C17-DBD59E0BEF59}" srcOrd="2" destOrd="0" presId="urn:microsoft.com/office/officeart/2018/2/layout/IconVerticalSolidList"/>
    <dgm:cxn modelId="{2FC9CEE3-110A-4F09-8501-AC49A1FE1AE2}" type="presParOf" srcId="{795EF1D1-51D3-4768-9C97-A338742015FD}" destId="{D8910684-CA0F-4D00-B53B-8F7C83E79560}" srcOrd="3" destOrd="0" presId="urn:microsoft.com/office/officeart/2018/2/layout/IconVerticalSolidList"/>
    <dgm:cxn modelId="{7B9839B7-E0E5-4E70-A6AA-835F1FE23D57}" type="presParOf" srcId="{7693E268-7979-4219-96C3-0EFC87ADF18C}" destId="{19B4443B-C97D-4C3F-8329-F385837924F1}" srcOrd="1" destOrd="0" presId="urn:microsoft.com/office/officeart/2018/2/layout/IconVerticalSolidList"/>
    <dgm:cxn modelId="{90786F11-30EA-449A-87EB-C4487AD7FE3A}" type="presParOf" srcId="{7693E268-7979-4219-96C3-0EFC87ADF18C}" destId="{1AFF5A28-CF28-449C-88E1-D91C891DC979}" srcOrd="2" destOrd="0" presId="urn:microsoft.com/office/officeart/2018/2/layout/IconVerticalSolidList"/>
    <dgm:cxn modelId="{A2624C07-C67D-4D67-A9A8-D1C4CF184BA0}" type="presParOf" srcId="{1AFF5A28-CF28-449C-88E1-D91C891DC979}" destId="{E49D3393-2484-4A0E-B545-C249D79764A7}" srcOrd="0" destOrd="0" presId="urn:microsoft.com/office/officeart/2018/2/layout/IconVerticalSolidList"/>
    <dgm:cxn modelId="{8E14A870-6E8B-4910-88E5-19A298C2028D}" type="presParOf" srcId="{1AFF5A28-CF28-449C-88E1-D91C891DC979}" destId="{9B22357D-251A-4FC8-A144-52DB4482DB07}" srcOrd="1" destOrd="0" presId="urn:microsoft.com/office/officeart/2018/2/layout/IconVerticalSolidList"/>
    <dgm:cxn modelId="{20E54C17-904E-4602-B868-324D96592C3A}" type="presParOf" srcId="{1AFF5A28-CF28-449C-88E1-D91C891DC979}" destId="{A5784426-1E41-47D2-B416-7385A3A2C3C8}" srcOrd="2" destOrd="0" presId="urn:microsoft.com/office/officeart/2018/2/layout/IconVerticalSolidList"/>
    <dgm:cxn modelId="{FC6B0DBD-1A10-420A-A7B8-9B8D56F8BF01}" type="presParOf" srcId="{1AFF5A28-CF28-449C-88E1-D91C891DC979}" destId="{50F12BA8-B429-46C5-9852-BC0B128AC2E2}" srcOrd="3" destOrd="0" presId="urn:microsoft.com/office/officeart/2018/2/layout/IconVerticalSolidList"/>
    <dgm:cxn modelId="{F0923AE6-54C4-4CAA-B580-A06CE7108E27}" type="presParOf" srcId="{7693E268-7979-4219-96C3-0EFC87ADF18C}" destId="{12A51079-BFBF-481E-9513-3DAB762D2615}" srcOrd="3" destOrd="0" presId="urn:microsoft.com/office/officeart/2018/2/layout/IconVerticalSolidList"/>
    <dgm:cxn modelId="{D3827156-BA9C-45F6-87CE-973A7A90BDA8}" type="presParOf" srcId="{7693E268-7979-4219-96C3-0EFC87ADF18C}" destId="{21D835F8-2105-4545-93EC-510007EA0999}" srcOrd="4" destOrd="0" presId="urn:microsoft.com/office/officeart/2018/2/layout/IconVerticalSolidList"/>
    <dgm:cxn modelId="{7CDB5B6F-CF10-4C50-B328-3BC2F163B30C}" type="presParOf" srcId="{21D835F8-2105-4545-93EC-510007EA0999}" destId="{740C8355-3FD5-49B8-BC03-0BABEF3EB812}" srcOrd="0" destOrd="0" presId="urn:microsoft.com/office/officeart/2018/2/layout/IconVerticalSolidList"/>
    <dgm:cxn modelId="{578DDFF2-6B22-4A32-BE34-A22C98AB6DEE}" type="presParOf" srcId="{21D835F8-2105-4545-93EC-510007EA0999}" destId="{10109941-4460-4C24-8BB2-07564B26F25E}" srcOrd="1" destOrd="0" presId="urn:microsoft.com/office/officeart/2018/2/layout/IconVerticalSolidList"/>
    <dgm:cxn modelId="{B5881540-5D65-4F36-81E9-9D1EBF4B7D7C}" type="presParOf" srcId="{21D835F8-2105-4545-93EC-510007EA0999}" destId="{2314E474-897A-450B-A3F1-5771DC8C04FF}" srcOrd="2" destOrd="0" presId="urn:microsoft.com/office/officeart/2018/2/layout/IconVerticalSolidList"/>
    <dgm:cxn modelId="{AA328588-718F-43C6-934B-F9C860248114}" type="presParOf" srcId="{21D835F8-2105-4545-93EC-510007EA0999}" destId="{50D04308-D688-4A57-8FE9-A19DAB71723C}" srcOrd="3" destOrd="0" presId="urn:microsoft.com/office/officeart/2018/2/layout/IconVerticalSolidList"/>
    <dgm:cxn modelId="{A7DDE717-DBEB-4B7C-AC66-F2F3F03AFB75}" type="presParOf" srcId="{7693E268-7979-4219-96C3-0EFC87ADF18C}" destId="{035B48CB-D53E-4179-8675-653476A73728}" srcOrd="5" destOrd="0" presId="urn:microsoft.com/office/officeart/2018/2/layout/IconVerticalSolidList"/>
    <dgm:cxn modelId="{04E1678B-52BE-4FD9-A953-F2D31ECF6E6A}" type="presParOf" srcId="{7693E268-7979-4219-96C3-0EFC87ADF18C}" destId="{78B13919-7094-4069-B18D-716254151FE1}" srcOrd="6" destOrd="0" presId="urn:microsoft.com/office/officeart/2018/2/layout/IconVerticalSolidList"/>
    <dgm:cxn modelId="{D27C3798-7117-4C77-8386-6D3FD38075CC}" type="presParOf" srcId="{78B13919-7094-4069-B18D-716254151FE1}" destId="{77C30C67-F9BC-494D-BDB2-4B3C06058C91}" srcOrd="0" destOrd="0" presId="urn:microsoft.com/office/officeart/2018/2/layout/IconVerticalSolidList"/>
    <dgm:cxn modelId="{BF3A1019-5E64-47C2-A75E-34F8D44C42EB}" type="presParOf" srcId="{78B13919-7094-4069-B18D-716254151FE1}" destId="{5503286E-D204-4141-9134-2F2652EC5157}" srcOrd="1" destOrd="0" presId="urn:microsoft.com/office/officeart/2018/2/layout/IconVerticalSolidList"/>
    <dgm:cxn modelId="{A06EF01F-2529-4070-8D5B-F231B472C636}" type="presParOf" srcId="{78B13919-7094-4069-B18D-716254151FE1}" destId="{715F7C62-EBB1-4CE6-9DC6-3F11D858E859}" srcOrd="2" destOrd="0" presId="urn:microsoft.com/office/officeart/2018/2/layout/IconVerticalSolidList"/>
    <dgm:cxn modelId="{C47F90A4-BF66-4538-B8DB-8AEE012A02F6}" type="presParOf" srcId="{78B13919-7094-4069-B18D-716254151FE1}" destId="{4660E015-785A-4425-9619-5771D008BD45}" srcOrd="3" destOrd="0" presId="urn:microsoft.com/office/officeart/2018/2/layout/IconVerticalSolidList"/>
    <dgm:cxn modelId="{1F3D3CFC-7A4A-4F28-A882-EBDCF8FD4615}" type="presParOf" srcId="{7693E268-7979-4219-96C3-0EFC87ADF18C}" destId="{BF9994F1-2207-4407-9E09-64E2FE2FCB7C}" srcOrd="7" destOrd="0" presId="urn:microsoft.com/office/officeart/2018/2/layout/IconVerticalSolidList"/>
    <dgm:cxn modelId="{12B6B45C-841C-4C19-8C5B-7CD9CE9B418D}" type="presParOf" srcId="{7693E268-7979-4219-96C3-0EFC87ADF18C}" destId="{03402C59-73EF-4A1D-BD68-E21285EEECEE}" srcOrd="8" destOrd="0" presId="urn:microsoft.com/office/officeart/2018/2/layout/IconVerticalSolidList"/>
    <dgm:cxn modelId="{63D72A73-486E-4C61-8063-9763D80F3021}" type="presParOf" srcId="{03402C59-73EF-4A1D-BD68-E21285EEECEE}" destId="{3F9EE06F-4626-47E9-92AA-96576E63AAA9}" srcOrd="0" destOrd="0" presId="urn:microsoft.com/office/officeart/2018/2/layout/IconVerticalSolidList"/>
    <dgm:cxn modelId="{C9158E98-34E2-4A4A-BF0A-FF5A1F1C0616}" type="presParOf" srcId="{03402C59-73EF-4A1D-BD68-E21285EEECEE}" destId="{11FB3FA6-4FD8-40C4-8612-8558445AF67C}" srcOrd="1" destOrd="0" presId="urn:microsoft.com/office/officeart/2018/2/layout/IconVerticalSolidList"/>
    <dgm:cxn modelId="{171E21B2-2D11-43CA-827D-FC41D78F0503}" type="presParOf" srcId="{03402C59-73EF-4A1D-BD68-E21285EEECEE}" destId="{EFD20B6F-4B90-48BB-90AF-82FFF35980AB}" srcOrd="2" destOrd="0" presId="urn:microsoft.com/office/officeart/2018/2/layout/IconVerticalSolidList"/>
    <dgm:cxn modelId="{9ED62AA8-1F00-4B99-B88A-A5396794A1D6}" type="presParOf" srcId="{03402C59-73EF-4A1D-BD68-E21285EEECEE}" destId="{926D1C97-E120-4AD8-8E30-89D73934087E}" srcOrd="3" destOrd="0" presId="urn:microsoft.com/office/officeart/2018/2/layout/IconVerticalSolidList"/>
    <dgm:cxn modelId="{BFD661EB-E52C-4515-8C89-98F8D490DE56}" type="presParOf" srcId="{7693E268-7979-4219-96C3-0EFC87ADF18C}" destId="{50CB3425-5BCC-48FB-9569-3AE308BDE2F1}" srcOrd="9" destOrd="0" presId="urn:microsoft.com/office/officeart/2018/2/layout/IconVerticalSolidList"/>
    <dgm:cxn modelId="{C8BC40B4-6832-4CD6-A270-1205D25E580A}" type="presParOf" srcId="{7693E268-7979-4219-96C3-0EFC87ADF18C}" destId="{6DA875C4-5086-4C2C-9135-9ED9D852406D}" srcOrd="10" destOrd="0" presId="urn:microsoft.com/office/officeart/2018/2/layout/IconVerticalSolidList"/>
    <dgm:cxn modelId="{59B79BCF-E011-4417-9325-65056EECC4A8}" type="presParOf" srcId="{6DA875C4-5086-4C2C-9135-9ED9D852406D}" destId="{8704DF36-D659-4676-AC9F-D52E9BF38CB7}" srcOrd="0" destOrd="0" presId="urn:microsoft.com/office/officeart/2018/2/layout/IconVerticalSolidList"/>
    <dgm:cxn modelId="{8D56B0E9-B04F-47D9-B569-EB979376315A}" type="presParOf" srcId="{6DA875C4-5086-4C2C-9135-9ED9D852406D}" destId="{350EA2D7-E83A-483E-B742-B9FB0B13AAD0}" srcOrd="1" destOrd="0" presId="urn:microsoft.com/office/officeart/2018/2/layout/IconVerticalSolidList"/>
    <dgm:cxn modelId="{24057274-804D-41F4-883A-B157D648EAA9}" type="presParOf" srcId="{6DA875C4-5086-4C2C-9135-9ED9D852406D}" destId="{F0C008A4-A306-4807-97E0-6DC4E3DAA931}" srcOrd="2" destOrd="0" presId="urn:microsoft.com/office/officeart/2018/2/layout/IconVerticalSolidList"/>
    <dgm:cxn modelId="{97195586-A0CF-426F-9289-91ACF040BB18}" type="presParOf" srcId="{6DA875C4-5086-4C2C-9135-9ED9D852406D}" destId="{2CCC186B-0190-4965-91E4-F7631BD068A2}" srcOrd="3" destOrd="0" presId="urn:microsoft.com/office/officeart/2018/2/layout/IconVerticalSolidList"/>
    <dgm:cxn modelId="{1F1E6583-67D4-4321-8A6B-06CEA1E901A3}" type="presParOf" srcId="{7693E268-7979-4219-96C3-0EFC87ADF18C}" destId="{7972B6D7-1D5E-48EF-8EB9-52A2C57425D8}" srcOrd="11" destOrd="0" presId="urn:microsoft.com/office/officeart/2018/2/layout/IconVerticalSolidList"/>
    <dgm:cxn modelId="{16F32264-A3F8-4729-AC33-02916FB49159}" type="presParOf" srcId="{7693E268-7979-4219-96C3-0EFC87ADF18C}" destId="{7C999931-32C0-4BCD-BB96-7852941FCC2A}" srcOrd="12" destOrd="0" presId="urn:microsoft.com/office/officeart/2018/2/layout/IconVerticalSolidList"/>
    <dgm:cxn modelId="{87C2893F-A149-4F39-9661-C1D9B4011CBC}" type="presParOf" srcId="{7C999931-32C0-4BCD-BB96-7852941FCC2A}" destId="{CE3848C3-68A1-4439-BC02-3566D91BADD3}" srcOrd="0" destOrd="0" presId="urn:microsoft.com/office/officeart/2018/2/layout/IconVerticalSolidList"/>
    <dgm:cxn modelId="{96743A64-B0DC-4AF3-B05D-766FABDE3982}" type="presParOf" srcId="{7C999931-32C0-4BCD-BB96-7852941FCC2A}" destId="{47607456-4D6C-46E6-A0A5-FA1C6B670DD8}" srcOrd="1" destOrd="0" presId="urn:microsoft.com/office/officeart/2018/2/layout/IconVerticalSolidList"/>
    <dgm:cxn modelId="{BD6C1972-4D66-4383-9D27-33A0966D3C7C}" type="presParOf" srcId="{7C999931-32C0-4BCD-BB96-7852941FCC2A}" destId="{C9432348-A661-444D-B37A-5CB015AE74B5}" srcOrd="2" destOrd="0" presId="urn:microsoft.com/office/officeart/2018/2/layout/IconVerticalSolidList"/>
    <dgm:cxn modelId="{C3360C4F-D29C-405C-8114-326E1A0DF5AA}" type="presParOf" srcId="{7C999931-32C0-4BCD-BB96-7852941FCC2A}" destId="{78D1B7F3-1426-4E58-A8DB-9A880CE1AC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9F3219-71A5-4F2F-9475-FAC8A7BB989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69E2A0-64ED-4BD1-A403-896D1DB75478}">
      <dgm:prSet/>
      <dgm:spPr/>
      <dgm:t>
        <a:bodyPr/>
        <a:lstStyle/>
        <a:p>
          <a:pPr>
            <a:lnSpc>
              <a:spcPct val="100000"/>
            </a:lnSpc>
          </a:pPr>
          <a:r>
            <a:rPr lang="en-GB" dirty="0"/>
            <a:t>Supply false information/hopes</a:t>
          </a:r>
          <a:endParaRPr lang="en-US" dirty="0"/>
        </a:p>
      </dgm:t>
    </dgm:pt>
    <dgm:pt modelId="{9C2FA929-2C59-45E2-8317-C60DB3C120BB}" type="parTrans" cxnId="{9D01215B-114C-4C0E-9278-C0B8E2DE974C}">
      <dgm:prSet/>
      <dgm:spPr/>
      <dgm:t>
        <a:bodyPr/>
        <a:lstStyle/>
        <a:p>
          <a:endParaRPr lang="en-US"/>
        </a:p>
      </dgm:t>
    </dgm:pt>
    <dgm:pt modelId="{4B3C0E4D-2D8A-4337-B8A4-D1F243C95D38}" type="sibTrans" cxnId="{9D01215B-114C-4C0E-9278-C0B8E2DE974C}">
      <dgm:prSet/>
      <dgm:spPr/>
      <dgm:t>
        <a:bodyPr/>
        <a:lstStyle/>
        <a:p>
          <a:endParaRPr lang="en-US"/>
        </a:p>
      </dgm:t>
    </dgm:pt>
    <dgm:pt modelId="{3C561C16-DA56-43DE-81F3-5FC12F291277}">
      <dgm:prSet/>
      <dgm:spPr/>
      <dgm:t>
        <a:bodyPr/>
        <a:lstStyle/>
        <a:p>
          <a:pPr>
            <a:lnSpc>
              <a:spcPct val="100000"/>
            </a:lnSpc>
          </a:pPr>
          <a:r>
            <a:rPr lang="en-GB" dirty="0"/>
            <a:t>Include too much of theoretical content</a:t>
          </a:r>
          <a:endParaRPr lang="en-US" dirty="0"/>
        </a:p>
      </dgm:t>
    </dgm:pt>
    <dgm:pt modelId="{4E15E930-261C-408B-802C-20BBAA287EDA}" type="parTrans" cxnId="{56E9FCF2-DC00-4BDF-8187-A665529133CB}">
      <dgm:prSet/>
      <dgm:spPr/>
      <dgm:t>
        <a:bodyPr/>
        <a:lstStyle/>
        <a:p>
          <a:endParaRPr lang="en-US"/>
        </a:p>
      </dgm:t>
    </dgm:pt>
    <dgm:pt modelId="{66BB6F76-E9A4-4876-81AD-665B445C91F1}" type="sibTrans" cxnId="{56E9FCF2-DC00-4BDF-8187-A665529133CB}">
      <dgm:prSet/>
      <dgm:spPr/>
      <dgm:t>
        <a:bodyPr/>
        <a:lstStyle/>
        <a:p>
          <a:endParaRPr lang="en-US"/>
        </a:p>
      </dgm:t>
    </dgm:pt>
    <dgm:pt modelId="{DB41B89D-DB4D-4A06-919C-D2775EE5E4F2}">
      <dgm:prSet/>
      <dgm:spPr/>
      <dgm:t>
        <a:bodyPr/>
        <a:lstStyle/>
        <a:p>
          <a:pPr>
            <a:lnSpc>
              <a:spcPct val="100000"/>
            </a:lnSpc>
          </a:pPr>
          <a:r>
            <a:rPr lang="en-GB" dirty="0"/>
            <a:t>Use fancy titles that do not match the content</a:t>
          </a:r>
          <a:endParaRPr lang="en-US" dirty="0"/>
        </a:p>
      </dgm:t>
    </dgm:pt>
    <dgm:pt modelId="{0D099163-9152-4E25-8EFD-04351DAFE70E}" type="parTrans" cxnId="{81393D02-A12A-468C-9C00-317C8DE45DDF}">
      <dgm:prSet/>
      <dgm:spPr/>
      <dgm:t>
        <a:bodyPr/>
        <a:lstStyle/>
        <a:p>
          <a:endParaRPr lang="en-US"/>
        </a:p>
      </dgm:t>
    </dgm:pt>
    <dgm:pt modelId="{6EC3144F-47D9-47AB-92DE-2796C993A914}" type="sibTrans" cxnId="{81393D02-A12A-468C-9C00-317C8DE45DDF}">
      <dgm:prSet/>
      <dgm:spPr/>
      <dgm:t>
        <a:bodyPr/>
        <a:lstStyle/>
        <a:p>
          <a:endParaRPr lang="en-US"/>
        </a:p>
      </dgm:t>
    </dgm:pt>
    <dgm:pt modelId="{E2CD7AA1-A179-4228-A931-E204C4760B97}" type="pres">
      <dgm:prSet presAssocID="{A99F3219-71A5-4F2F-9475-FAC8A7BB9899}" presName="root" presStyleCnt="0">
        <dgm:presLayoutVars>
          <dgm:dir/>
          <dgm:resizeHandles val="exact"/>
        </dgm:presLayoutVars>
      </dgm:prSet>
      <dgm:spPr/>
    </dgm:pt>
    <dgm:pt modelId="{35D45E1D-73F8-433D-9B51-1C9B661D8F12}" type="pres">
      <dgm:prSet presAssocID="{7D69E2A0-64ED-4BD1-A403-896D1DB75478}" presName="compNode" presStyleCnt="0"/>
      <dgm:spPr/>
    </dgm:pt>
    <dgm:pt modelId="{745A8662-BED7-47DB-A03A-1390724B022A}" type="pres">
      <dgm:prSet presAssocID="{7D69E2A0-64ED-4BD1-A403-896D1DB75478}" presName="bgRect" presStyleLbl="bgShp" presStyleIdx="0" presStyleCnt="3"/>
      <dgm:spPr/>
    </dgm:pt>
    <dgm:pt modelId="{BAEC633A-66D3-4593-B4A6-14A3692E3827}" type="pres">
      <dgm:prSet presAssocID="{7D69E2A0-64ED-4BD1-A403-896D1DB754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A5EFEB-860F-4DE3-A307-C350901B5643}" type="pres">
      <dgm:prSet presAssocID="{7D69E2A0-64ED-4BD1-A403-896D1DB75478}" presName="spaceRect" presStyleCnt="0"/>
      <dgm:spPr/>
    </dgm:pt>
    <dgm:pt modelId="{A315E20B-F896-40E9-A1BC-6364CA3ADF60}" type="pres">
      <dgm:prSet presAssocID="{7D69E2A0-64ED-4BD1-A403-896D1DB75478}" presName="parTx" presStyleLbl="revTx" presStyleIdx="0" presStyleCnt="3">
        <dgm:presLayoutVars>
          <dgm:chMax val="0"/>
          <dgm:chPref val="0"/>
        </dgm:presLayoutVars>
      </dgm:prSet>
      <dgm:spPr/>
    </dgm:pt>
    <dgm:pt modelId="{65848E34-9674-4C26-9C22-3B729CE79A4B}" type="pres">
      <dgm:prSet presAssocID="{4B3C0E4D-2D8A-4337-B8A4-D1F243C95D38}" presName="sibTrans" presStyleCnt="0"/>
      <dgm:spPr/>
    </dgm:pt>
    <dgm:pt modelId="{ABF7CAA1-D4FD-443D-98AE-F8D0035EB82F}" type="pres">
      <dgm:prSet presAssocID="{3C561C16-DA56-43DE-81F3-5FC12F291277}" presName="compNode" presStyleCnt="0"/>
      <dgm:spPr/>
    </dgm:pt>
    <dgm:pt modelId="{7F01D459-B8BC-4874-BB58-3121C8778883}" type="pres">
      <dgm:prSet presAssocID="{3C561C16-DA56-43DE-81F3-5FC12F291277}" presName="bgRect" presStyleLbl="bgShp" presStyleIdx="1" presStyleCnt="3"/>
      <dgm:spPr/>
    </dgm:pt>
    <dgm:pt modelId="{F69F7595-E0D1-4FBF-863A-36A67EB41123}" type="pres">
      <dgm:prSet presAssocID="{3C561C16-DA56-43DE-81F3-5FC12F2912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E9F7738-C044-463A-885D-C5AF9B55E8A6}" type="pres">
      <dgm:prSet presAssocID="{3C561C16-DA56-43DE-81F3-5FC12F291277}" presName="spaceRect" presStyleCnt="0"/>
      <dgm:spPr/>
    </dgm:pt>
    <dgm:pt modelId="{EB1280E2-9DC8-49F5-946B-0082AB0B1A23}" type="pres">
      <dgm:prSet presAssocID="{3C561C16-DA56-43DE-81F3-5FC12F291277}" presName="parTx" presStyleLbl="revTx" presStyleIdx="1" presStyleCnt="3">
        <dgm:presLayoutVars>
          <dgm:chMax val="0"/>
          <dgm:chPref val="0"/>
        </dgm:presLayoutVars>
      </dgm:prSet>
      <dgm:spPr/>
    </dgm:pt>
    <dgm:pt modelId="{154173BA-9F4F-4CDD-A8BD-6407383047E2}" type="pres">
      <dgm:prSet presAssocID="{66BB6F76-E9A4-4876-81AD-665B445C91F1}" presName="sibTrans" presStyleCnt="0"/>
      <dgm:spPr/>
    </dgm:pt>
    <dgm:pt modelId="{8DAD06D0-4830-4EF8-9E4F-28BC440F2915}" type="pres">
      <dgm:prSet presAssocID="{DB41B89D-DB4D-4A06-919C-D2775EE5E4F2}" presName="compNode" presStyleCnt="0"/>
      <dgm:spPr/>
    </dgm:pt>
    <dgm:pt modelId="{B49A800C-BA64-4110-8D86-CC9AAA746984}" type="pres">
      <dgm:prSet presAssocID="{DB41B89D-DB4D-4A06-919C-D2775EE5E4F2}" presName="bgRect" presStyleLbl="bgShp" presStyleIdx="2" presStyleCnt="3"/>
      <dgm:spPr/>
    </dgm:pt>
    <dgm:pt modelId="{513DF54F-080C-4A6C-8201-E5C5C8A6F033}" type="pres">
      <dgm:prSet presAssocID="{DB41B89D-DB4D-4A06-919C-D2775EE5E4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7DF566BF-30B7-4577-A8AF-D4B55EE676A0}" type="pres">
      <dgm:prSet presAssocID="{DB41B89D-DB4D-4A06-919C-D2775EE5E4F2}" presName="spaceRect" presStyleCnt="0"/>
      <dgm:spPr/>
    </dgm:pt>
    <dgm:pt modelId="{C1A38CFE-1882-4955-8ACE-6643A01273B2}" type="pres">
      <dgm:prSet presAssocID="{DB41B89D-DB4D-4A06-919C-D2775EE5E4F2}" presName="parTx" presStyleLbl="revTx" presStyleIdx="2" presStyleCnt="3">
        <dgm:presLayoutVars>
          <dgm:chMax val="0"/>
          <dgm:chPref val="0"/>
        </dgm:presLayoutVars>
      </dgm:prSet>
      <dgm:spPr/>
    </dgm:pt>
  </dgm:ptLst>
  <dgm:cxnLst>
    <dgm:cxn modelId="{81393D02-A12A-468C-9C00-317C8DE45DDF}" srcId="{A99F3219-71A5-4F2F-9475-FAC8A7BB9899}" destId="{DB41B89D-DB4D-4A06-919C-D2775EE5E4F2}" srcOrd="2" destOrd="0" parTransId="{0D099163-9152-4E25-8EFD-04351DAFE70E}" sibTransId="{6EC3144F-47D9-47AB-92DE-2796C993A914}"/>
    <dgm:cxn modelId="{9D01215B-114C-4C0E-9278-C0B8E2DE974C}" srcId="{A99F3219-71A5-4F2F-9475-FAC8A7BB9899}" destId="{7D69E2A0-64ED-4BD1-A403-896D1DB75478}" srcOrd="0" destOrd="0" parTransId="{9C2FA929-2C59-45E2-8317-C60DB3C120BB}" sibTransId="{4B3C0E4D-2D8A-4337-B8A4-D1F243C95D38}"/>
    <dgm:cxn modelId="{FF120965-3065-4754-84A8-26FD69EF1687}" type="presOf" srcId="{DB41B89D-DB4D-4A06-919C-D2775EE5E4F2}" destId="{C1A38CFE-1882-4955-8ACE-6643A01273B2}" srcOrd="0" destOrd="0" presId="urn:microsoft.com/office/officeart/2018/2/layout/IconVerticalSolidList"/>
    <dgm:cxn modelId="{D2379F4F-617B-4D3E-B1DE-B769401605A5}" type="presOf" srcId="{3C561C16-DA56-43DE-81F3-5FC12F291277}" destId="{EB1280E2-9DC8-49F5-946B-0082AB0B1A23}" srcOrd="0" destOrd="0" presId="urn:microsoft.com/office/officeart/2018/2/layout/IconVerticalSolidList"/>
    <dgm:cxn modelId="{CE96B283-20D8-48A2-9298-FBA23EDEF7F3}" type="presOf" srcId="{A99F3219-71A5-4F2F-9475-FAC8A7BB9899}" destId="{E2CD7AA1-A179-4228-A931-E204C4760B97}" srcOrd="0" destOrd="0" presId="urn:microsoft.com/office/officeart/2018/2/layout/IconVerticalSolidList"/>
    <dgm:cxn modelId="{56E9FCF2-DC00-4BDF-8187-A665529133CB}" srcId="{A99F3219-71A5-4F2F-9475-FAC8A7BB9899}" destId="{3C561C16-DA56-43DE-81F3-5FC12F291277}" srcOrd="1" destOrd="0" parTransId="{4E15E930-261C-408B-802C-20BBAA287EDA}" sibTransId="{66BB6F76-E9A4-4876-81AD-665B445C91F1}"/>
    <dgm:cxn modelId="{AFE3DBF4-66C4-43DF-9932-0440C34DE90A}" type="presOf" srcId="{7D69E2A0-64ED-4BD1-A403-896D1DB75478}" destId="{A315E20B-F896-40E9-A1BC-6364CA3ADF60}" srcOrd="0" destOrd="0" presId="urn:microsoft.com/office/officeart/2018/2/layout/IconVerticalSolidList"/>
    <dgm:cxn modelId="{1220C6A0-87A4-41D6-A617-FD34FA2D586A}" type="presParOf" srcId="{E2CD7AA1-A179-4228-A931-E204C4760B97}" destId="{35D45E1D-73F8-433D-9B51-1C9B661D8F12}" srcOrd="0" destOrd="0" presId="urn:microsoft.com/office/officeart/2018/2/layout/IconVerticalSolidList"/>
    <dgm:cxn modelId="{3CBBFB66-6E26-406F-99AA-B46DA65FEC41}" type="presParOf" srcId="{35D45E1D-73F8-433D-9B51-1C9B661D8F12}" destId="{745A8662-BED7-47DB-A03A-1390724B022A}" srcOrd="0" destOrd="0" presId="urn:microsoft.com/office/officeart/2018/2/layout/IconVerticalSolidList"/>
    <dgm:cxn modelId="{853E92EE-20EA-4C2C-A317-C81B3FDAEC6B}" type="presParOf" srcId="{35D45E1D-73F8-433D-9B51-1C9B661D8F12}" destId="{BAEC633A-66D3-4593-B4A6-14A3692E3827}" srcOrd="1" destOrd="0" presId="urn:microsoft.com/office/officeart/2018/2/layout/IconVerticalSolidList"/>
    <dgm:cxn modelId="{FF75153F-58B1-4850-B23E-77A3C75A29DB}" type="presParOf" srcId="{35D45E1D-73F8-433D-9B51-1C9B661D8F12}" destId="{ACA5EFEB-860F-4DE3-A307-C350901B5643}" srcOrd="2" destOrd="0" presId="urn:microsoft.com/office/officeart/2018/2/layout/IconVerticalSolidList"/>
    <dgm:cxn modelId="{D0FCFF9F-EBC3-4AA0-9D92-233CD336D480}" type="presParOf" srcId="{35D45E1D-73F8-433D-9B51-1C9B661D8F12}" destId="{A315E20B-F896-40E9-A1BC-6364CA3ADF60}" srcOrd="3" destOrd="0" presId="urn:microsoft.com/office/officeart/2018/2/layout/IconVerticalSolidList"/>
    <dgm:cxn modelId="{B1FFA83A-64AF-441E-8C7E-FF908FBAC225}" type="presParOf" srcId="{E2CD7AA1-A179-4228-A931-E204C4760B97}" destId="{65848E34-9674-4C26-9C22-3B729CE79A4B}" srcOrd="1" destOrd="0" presId="urn:microsoft.com/office/officeart/2018/2/layout/IconVerticalSolidList"/>
    <dgm:cxn modelId="{A81E91D7-6B6E-4652-ADFF-6459032DDF01}" type="presParOf" srcId="{E2CD7AA1-A179-4228-A931-E204C4760B97}" destId="{ABF7CAA1-D4FD-443D-98AE-F8D0035EB82F}" srcOrd="2" destOrd="0" presId="urn:microsoft.com/office/officeart/2018/2/layout/IconVerticalSolidList"/>
    <dgm:cxn modelId="{260E0B05-136E-461B-B2F1-AB45B1EDBCCF}" type="presParOf" srcId="{ABF7CAA1-D4FD-443D-98AE-F8D0035EB82F}" destId="{7F01D459-B8BC-4874-BB58-3121C8778883}" srcOrd="0" destOrd="0" presId="urn:microsoft.com/office/officeart/2018/2/layout/IconVerticalSolidList"/>
    <dgm:cxn modelId="{CC0F1704-2513-4A64-8569-41E3E6A16B0F}" type="presParOf" srcId="{ABF7CAA1-D4FD-443D-98AE-F8D0035EB82F}" destId="{F69F7595-E0D1-4FBF-863A-36A67EB41123}" srcOrd="1" destOrd="0" presId="urn:microsoft.com/office/officeart/2018/2/layout/IconVerticalSolidList"/>
    <dgm:cxn modelId="{17B5F6C0-C55D-418A-B737-DDC7D878F7DC}" type="presParOf" srcId="{ABF7CAA1-D4FD-443D-98AE-F8D0035EB82F}" destId="{4E9F7738-C044-463A-885D-C5AF9B55E8A6}" srcOrd="2" destOrd="0" presId="urn:microsoft.com/office/officeart/2018/2/layout/IconVerticalSolidList"/>
    <dgm:cxn modelId="{F180E4E3-A276-4892-9113-325DA9B88202}" type="presParOf" srcId="{ABF7CAA1-D4FD-443D-98AE-F8D0035EB82F}" destId="{EB1280E2-9DC8-49F5-946B-0082AB0B1A23}" srcOrd="3" destOrd="0" presId="urn:microsoft.com/office/officeart/2018/2/layout/IconVerticalSolidList"/>
    <dgm:cxn modelId="{631AF279-85F4-45C9-88DB-7391E0562DC4}" type="presParOf" srcId="{E2CD7AA1-A179-4228-A931-E204C4760B97}" destId="{154173BA-9F4F-4CDD-A8BD-6407383047E2}" srcOrd="3" destOrd="0" presId="urn:microsoft.com/office/officeart/2018/2/layout/IconVerticalSolidList"/>
    <dgm:cxn modelId="{A11CF760-BF67-46DD-A961-8D1AD8ED5AF5}" type="presParOf" srcId="{E2CD7AA1-A179-4228-A931-E204C4760B97}" destId="{8DAD06D0-4830-4EF8-9E4F-28BC440F2915}" srcOrd="4" destOrd="0" presId="urn:microsoft.com/office/officeart/2018/2/layout/IconVerticalSolidList"/>
    <dgm:cxn modelId="{E970D171-7FD4-492D-84DB-8C85769074C7}" type="presParOf" srcId="{8DAD06D0-4830-4EF8-9E4F-28BC440F2915}" destId="{B49A800C-BA64-4110-8D86-CC9AAA746984}" srcOrd="0" destOrd="0" presId="urn:microsoft.com/office/officeart/2018/2/layout/IconVerticalSolidList"/>
    <dgm:cxn modelId="{78614683-F163-474B-BF3C-929B0B8B32D4}" type="presParOf" srcId="{8DAD06D0-4830-4EF8-9E4F-28BC440F2915}" destId="{513DF54F-080C-4A6C-8201-E5C5C8A6F033}" srcOrd="1" destOrd="0" presId="urn:microsoft.com/office/officeart/2018/2/layout/IconVerticalSolidList"/>
    <dgm:cxn modelId="{F63FC622-B104-4A9F-9EAE-47518FE0B37A}" type="presParOf" srcId="{8DAD06D0-4830-4EF8-9E4F-28BC440F2915}" destId="{7DF566BF-30B7-4577-A8AF-D4B55EE676A0}" srcOrd="2" destOrd="0" presId="urn:microsoft.com/office/officeart/2018/2/layout/IconVerticalSolidList"/>
    <dgm:cxn modelId="{0AD596A3-5F45-4A4E-BA85-254F4267DE05}" type="presParOf" srcId="{8DAD06D0-4830-4EF8-9E4F-28BC440F2915}" destId="{C1A38CFE-1882-4955-8ACE-6643A01273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54BAB-8110-4940-8D28-D2D68F57EFBC}">
      <dsp:nvSpPr>
        <dsp:cNvPr id="0" name=""/>
        <dsp:cNvSpPr/>
      </dsp:nvSpPr>
      <dsp:spPr>
        <a:xfrm>
          <a:off x="5148" y="0"/>
          <a:ext cx="4952595" cy="4459621"/>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ZA" sz="5800" kern="1200" dirty="0"/>
            <a:t>Synchronous</a:t>
          </a:r>
        </a:p>
      </dsp:txBody>
      <dsp:txXfrm>
        <a:off x="5148" y="0"/>
        <a:ext cx="4952595" cy="1337886"/>
      </dsp:txXfrm>
    </dsp:sp>
    <dsp:sp modelId="{36180909-DD43-4434-827A-91CED762EC15}">
      <dsp:nvSpPr>
        <dsp:cNvPr id="0" name=""/>
        <dsp:cNvSpPr/>
      </dsp:nvSpPr>
      <dsp:spPr>
        <a:xfrm>
          <a:off x="500408" y="1338267"/>
          <a:ext cx="3962076" cy="8761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Takes place in real time</a:t>
          </a:r>
        </a:p>
      </dsp:txBody>
      <dsp:txXfrm>
        <a:off x="526069" y="1363928"/>
        <a:ext cx="3910754" cy="824814"/>
      </dsp:txXfrm>
    </dsp:sp>
    <dsp:sp modelId="{AF0C62D3-66AD-4E1F-8262-B93D2541B2AB}">
      <dsp:nvSpPr>
        <dsp:cNvPr id="0" name=""/>
        <dsp:cNvSpPr/>
      </dsp:nvSpPr>
      <dsp:spPr>
        <a:xfrm>
          <a:off x="500408" y="2349194"/>
          <a:ext cx="3962076" cy="876136"/>
        </a:xfrm>
        <a:prstGeom prst="roundRect">
          <a:avLst>
            <a:gd name="adj" fmla="val 1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Immediate</a:t>
          </a:r>
        </a:p>
      </dsp:txBody>
      <dsp:txXfrm>
        <a:off x="526069" y="2374855"/>
        <a:ext cx="3910754" cy="824814"/>
      </dsp:txXfrm>
    </dsp:sp>
    <dsp:sp modelId="{D7A141F3-E020-43BA-80AA-91CECAC60735}">
      <dsp:nvSpPr>
        <dsp:cNvPr id="0" name=""/>
        <dsp:cNvSpPr/>
      </dsp:nvSpPr>
      <dsp:spPr>
        <a:xfrm>
          <a:off x="500408" y="3360121"/>
          <a:ext cx="3962076" cy="876136"/>
        </a:xfrm>
        <a:prstGeom prst="roundRect">
          <a:avLst>
            <a:gd name="adj" fmla="val 1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e.g. Phone call, web meeting</a:t>
          </a:r>
        </a:p>
      </dsp:txBody>
      <dsp:txXfrm>
        <a:off x="526069" y="3385782"/>
        <a:ext cx="3910754" cy="824814"/>
      </dsp:txXfrm>
    </dsp:sp>
    <dsp:sp modelId="{D4CCE56C-2593-45AA-8632-EB9DA16614E4}">
      <dsp:nvSpPr>
        <dsp:cNvPr id="0" name=""/>
        <dsp:cNvSpPr/>
      </dsp:nvSpPr>
      <dsp:spPr>
        <a:xfrm>
          <a:off x="5329188" y="0"/>
          <a:ext cx="4952595" cy="4459621"/>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ZA" sz="5800" kern="1200" dirty="0"/>
            <a:t>Asynchronous</a:t>
          </a:r>
        </a:p>
      </dsp:txBody>
      <dsp:txXfrm>
        <a:off x="5329188" y="0"/>
        <a:ext cx="4952595" cy="1337886"/>
      </dsp:txXfrm>
    </dsp:sp>
    <dsp:sp modelId="{B8AD09FE-1A1B-4BE0-A80C-03BF2707BB50}">
      <dsp:nvSpPr>
        <dsp:cNvPr id="0" name=""/>
        <dsp:cNvSpPr/>
      </dsp:nvSpPr>
      <dsp:spPr>
        <a:xfrm>
          <a:off x="5824447" y="1338267"/>
          <a:ext cx="3962076" cy="876136"/>
        </a:xfrm>
        <a:prstGeom prst="roundRect">
          <a:avLst>
            <a:gd name="adj" fmla="val 1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Takes place over periods of time</a:t>
          </a:r>
        </a:p>
      </dsp:txBody>
      <dsp:txXfrm>
        <a:off x="5850108" y="1363928"/>
        <a:ext cx="3910754" cy="824814"/>
      </dsp:txXfrm>
    </dsp:sp>
    <dsp:sp modelId="{8F419C0A-88A4-4AC3-8C9F-60B55D94F405}">
      <dsp:nvSpPr>
        <dsp:cNvPr id="0" name=""/>
        <dsp:cNvSpPr/>
      </dsp:nvSpPr>
      <dsp:spPr>
        <a:xfrm>
          <a:off x="5824447" y="2349194"/>
          <a:ext cx="3962076" cy="876136"/>
        </a:xfrm>
        <a:prstGeom prst="roundRect">
          <a:avLst>
            <a:gd name="adj" fmla="val 1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Not immediate</a:t>
          </a:r>
        </a:p>
      </dsp:txBody>
      <dsp:txXfrm>
        <a:off x="5850108" y="2374855"/>
        <a:ext cx="3910754" cy="824814"/>
      </dsp:txXfrm>
    </dsp:sp>
    <dsp:sp modelId="{3DFFC79A-FF07-455B-9EF6-769DE8D642B6}">
      <dsp:nvSpPr>
        <dsp:cNvPr id="0" name=""/>
        <dsp:cNvSpPr/>
      </dsp:nvSpPr>
      <dsp:spPr>
        <a:xfrm>
          <a:off x="5824447" y="3360121"/>
          <a:ext cx="3962076" cy="87613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ZA" sz="2600" kern="1200" dirty="0"/>
            <a:t>e.g. Blog posts, emails</a:t>
          </a:r>
        </a:p>
      </dsp:txBody>
      <dsp:txXfrm>
        <a:off x="5850108" y="3385782"/>
        <a:ext cx="3910754" cy="8248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582F-952B-4022-8F5C-B997872EE692}">
      <dsp:nvSpPr>
        <dsp:cNvPr id="0" name=""/>
        <dsp:cNvSpPr/>
      </dsp:nvSpPr>
      <dsp:spPr>
        <a:xfrm>
          <a:off x="0" y="2388"/>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Visualization of output before preparation of a schedule</a:t>
          </a:r>
          <a:endParaRPr lang="en-US" sz="1800" kern="1200" dirty="0"/>
        </a:p>
      </dsp:txBody>
      <dsp:txXfrm>
        <a:off x="27533" y="29921"/>
        <a:ext cx="6583859" cy="508940"/>
      </dsp:txXfrm>
    </dsp:sp>
    <dsp:sp modelId="{0C75557B-0A45-4346-A88C-55B4F36BAD5C}">
      <dsp:nvSpPr>
        <dsp:cNvPr id="0" name=""/>
        <dsp:cNvSpPr/>
      </dsp:nvSpPr>
      <dsp:spPr>
        <a:xfrm>
          <a:off x="0" y="577940"/>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Precise, clear and concise questions</a:t>
          </a:r>
          <a:endParaRPr lang="en-US" sz="1800" kern="1200" dirty="0"/>
        </a:p>
      </dsp:txBody>
      <dsp:txXfrm>
        <a:off x="27533" y="605473"/>
        <a:ext cx="6583859" cy="508940"/>
      </dsp:txXfrm>
    </dsp:sp>
    <dsp:sp modelId="{F6E5D495-2352-4173-A8E6-B748925F3A45}">
      <dsp:nvSpPr>
        <dsp:cNvPr id="0" name=""/>
        <dsp:cNvSpPr/>
      </dsp:nvSpPr>
      <dsp:spPr>
        <a:xfrm>
          <a:off x="0" y="1153492"/>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Choice of online data collection tools should be based on the type of questions to be posed</a:t>
          </a:r>
          <a:endParaRPr lang="en-US" sz="1800" kern="1200" dirty="0"/>
        </a:p>
      </dsp:txBody>
      <dsp:txXfrm>
        <a:off x="27533" y="1181025"/>
        <a:ext cx="6583859" cy="508940"/>
      </dsp:txXfrm>
    </dsp:sp>
    <dsp:sp modelId="{B7CDEF5A-32B4-4915-9E0B-910401BBAB3F}">
      <dsp:nvSpPr>
        <dsp:cNvPr id="0" name=""/>
        <dsp:cNvSpPr/>
      </dsp:nvSpPr>
      <dsp:spPr>
        <a:xfrm>
          <a:off x="0" y="1729043"/>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Page breaks should be incorporated instead of long scrolling surveys</a:t>
          </a:r>
          <a:endParaRPr lang="en-US" sz="1800" kern="1200" dirty="0"/>
        </a:p>
      </dsp:txBody>
      <dsp:txXfrm>
        <a:off x="27533" y="1756576"/>
        <a:ext cx="6583859" cy="508940"/>
      </dsp:txXfrm>
    </dsp:sp>
    <dsp:sp modelId="{286CB5CB-3BCB-4E37-B8DB-2741B3253A47}">
      <dsp:nvSpPr>
        <dsp:cNvPr id="0" name=""/>
        <dsp:cNvSpPr/>
      </dsp:nvSpPr>
      <dsp:spPr>
        <a:xfrm>
          <a:off x="0" y="2304595"/>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Sequence of questions should be logical</a:t>
          </a:r>
          <a:endParaRPr lang="en-US" sz="1800" kern="1200" dirty="0"/>
        </a:p>
      </dsp:txBody>
      <dsp:txXfrm>
        <a:off x="27533" y="2332128"/>
        <a:ext cx="6583859" cy="508940"/>
      </dsp:txXfrm>
    </dsp:sp>
    <dsp:sp modelId="{F57D2133-8FCE-4E1C-BB07-4456F6E37D12}">
      <dsp:nvSpPr>
        <dsp:cNvPr id="0" name=""/>
        <dsp:cNvSpPr/>
      </dsp:nvSpPr>
      <dsp:spPr>
        <a:xfrm>
          <a:off x="0" y="2880147"/>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Mention tentative time required to take the survey</a:t>
          </a:r>
          <a:endParaRPr lang="en-US" sz="1800" kern="1200" dirty="0"/>
        </a:p>
      </dsp:txBody>
      <dsp:txXfrm>
        <a:off x="27533" y="2907680"/>
        <a:ext cx="6583859" cy="508940"/>
      </dsp:txXfrm>
    </dsp:sp>
    <dsp:sp modelId="{468ACD8C-7593-415F-A778-CF0DF13D3B81}">
      <dsp:nvSpPr>
        <dsp:cNvPr id="0" name=""/>
        <dsp:cNvSpPr/>
      </dsp:nvSpPr>
      <dsp:spPr>
        <a:xfrm>
          <a:off x="0" y="3455699"/>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Leading questions should be avoided</a:t>
          </a:r>
          <a:endParaRPr lang="en-US" sz="1800" kern="1200" dirty="0"/>
        </a:p>
      </dsp:txBody>
      <dsp:txXfrm>
        <a:off x="27533" y="3483232"/>
        <a:ext cx="6583859" cy="508940"/>
      </dsp:txXfrm>
    </dsp:sp>
    <dsp:sp modelId="{11217C30-4880-4618-A6ED-47C173EE1A67}">
      <dsp:nvSpPr>
        <dsp:cNvPr id="0" name=""/>
        <dsp:cNvSpPr/>
      </dsp:nvSpPr>
      <dsp:spPr>
        <a:xfrm>
          <a:off x="0" y="4031251"/>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If options are non-exhaustive, “other” option should be incorporated</a:t>
          </a:r>
          <a:endParaRPr lang="en-US" sz="1800" kern="1200" dirty="0"/>
        </a:p>
      </dsp:txBody>
      <dsp:txXfrm>
        <a:off x="27533" y="4058784"/>
        <a:ext cx="6583859" cy="508940"/>
      </dsp:txXfrm>
    </dsp:sp>
    <dsp:sp modelId="{7B611338-9504-4CE5-871A-5C5A45CA4E30}">
      <dsp:nvSpPr>
        <dsp:cNvPr id="0" name=""/>
        <dsp:cNvSpPr/>
      </dsp:nvSpPr>
      <dsp:spPr>
        <a:xfrm>
          <a:off x="0" y="4606803"/>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Long questions need to be avoided</a:t>
          </a:r>
          <a:endParaRPr lang="en-US" sz="1800" kern="1200" dirty="0"/>
        </a:p>
      </dsp:txBody>
      <dsp:txXfrm>
        <a:off x="27533" y="4634336"/>
        <a:ext cx="6583859" cy="508940"/>
      </dsp:txXfrm>
    </dsp:sp>
    <dsp:sp modelId="{08102E88-D8B2-4A26-998C-AF3B77DDC110}">
      <dsp:nvSpPr>
        <dsp:cNvPr id="0" name=""/>
        <dsp:cNvSpPr/>
      </dsp:nvSpPr>
      <dsp:spPr>
        <a:xfrm>
          <a:off x="0" y="5182355"/>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Privacy protection measures need special attention</a:t>
          </a:r>
          <a:endParaRPr lang="en-US" sz="1800" kern="1200" dirty="0"/>
        </a:p>
      </dsp:txBody>
      <dsp:txXfrm>
        <a:off x="27533" y="5209888"/>
        <a:ext cx="6583859" cy="508940"/>
      </dsp:txXfrm>
    </dsp:sp>
    <dsp:sp modelId="{23396C34-7CD0-46B7-ACA6-050DF40B5D1B}">
      <dsp:nvSpPr>
        <dsp:cNvPr id="0" name=""/>
        <dsp:cNvSpPr/>
      </dsp:nvSpPr>
      <dsp:spPr>
        <a:xfrm>
          <a:off x="0" y="5757907"/>
          <a:ext cx="6638925" cy="5640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Communication of survey results to respondents is necessary</a:t>
          </a:r>
          <a:endParaRPr lang="en-US" sz="1800" kern="1200" dirty="0"/>
        </a:p>
      </dsp:txBody>
      <dsp:txXfrm>
        <a:off x="27533" y="5785440"/>
        <a:ext cx="6583859" cy="508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A3EB3-C5A0-4A59-8356-56581ED168DB}">
      <dsp:nvSpPr>
        <dsp:cNvPr id="0" name=""/>
        <dsp:cNvSpPr/>
      </dsp:nvSpPr>
      <dsp:spPr>
        <a:xfrm>
          <a:off x="0" y="706834"/>
          <a:ext cx="10287000" cy="1304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8ECD2-8EEC-48BF-83B9-4C2F0A9FDC5D}">
      <dsp:nvSpPr>
        <dsp:cNvPr id="0" name=""/>
        <dsp:cNvSpPr/>
      </dsp:nvSpPr>
      <dsp:spPr>
        <a:xfrm>
          <a:off x="394739" y="1000442"/>
          <a:ext cx="717708" cy="717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73F8B-0FD8-4180-803A-2C7467FBA03F}">
      <dsp:nvSpPr>
        <dsp:cNvPr id="0" name=""/>
        <dsp:cNvSpPr/>
      </dsp:nvSpPr>
      <dsp:spPr>
        <a:xfrm>
          <a:off x="1507188" y="706834"/>
          <a:ext cx="8779811" cy="130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05" tIns="138105" rIns="138105" bIns="138105" numCol="1" spcCol="1270" anchor="ctr" anchorCtr="0">
          <a:noAutofit/>
        </a:bodyPr>
        <a:lstStyle/>
        <a:p>
          <a:pPr marL="0" lvl="0" indent="0" algn="l" defTabSz="933450">
            <a:lnSpc>
              <a:spcPct val="90000"/>
            </a:lnSpc>
            <a:spcBef>
              <a:spcPct val="0"/>
            </a:spcBef>
            <a:spcAft>
              <a:spcPct val="35000"/>
            </a:spcAft>
            <a:buNone/>
          </a:pPr>
          <a:r>
            <a:rPr lang="en-GB" sz="2100" kern="1200" dirty="0"/>
            <a:t>Agricultural information service has traditionally been provided to farmers for free. As a result, farmers do not expect to have to pay for agricultural advice.</a:t>
          </a:r>
          <a:endParaRPr lang="en-US" sz="2100" kern="1200" dirty="0"/>
        </a:p>
      </dsp:txBody>
      <dsp:txXfrm>
        <a:off x="1507188" y="706834"/>
        <a:ext cx="8779811" cy="1304925"/>
      </dsp:txXfrm>
    </dsp:sp>
    <dsp:sp modelId="{FF839E25-4E33-44CE-AE80-E00D6AF89444}">
      <dsp:nvSpPr>
        <dsp:cNvPr id="0" name=""/>
        <dsp:cNvSpPr/>
      </dsp:nvSpPr>
      <dsp:spPr>
        <a:xfrm>
          <a:off x="0" y="2337990"/>
          <a:ext cx="10287000" cy="1304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99B34-8EC8-4537-88E7-B934C8B43E7A}">
      <dsp:nvSpPr>
        <dsp:cNvPr id="0" name=""/>
        <dsp:cNvSpPr/>
      </dsp:nvSpPr>
      <dsp:spPr>
        <a:xfrm>
          <a:off x="394739" y="2631598"/>
          <a:ext cx="717708" cy="717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CEA25B-30B5-4747-8258-67089644B28C}">
      <dsp:nvSpPr>
        <dsp:cNvPr id="0" name=""/>
        <dsp:cNvSpPr/>
      </dsp:nvSpPr>
      <dsp:spPr>
        <a:xfrm>
          <a:off x="1507188" y="2337990"/>
          <a:ext cx="8779811" cy="130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05" tIns="138105" rIns="138105" bIns="138105" numCol="1" spcCol="1270" anchor="ctr" anchorCtr="0">
          <a:noAutofit/>
        </a:bodyPr>
        <a:lstStyle/>
        <a:p>
          <a:pPr marL="0" lvl="0" indent="0" algn="l" defTabSz="933450">
            <a:lnSpc>
              <a:spcPct val="90000"/>
            </a:lnSpc>
            <a:spcBef>
              <a:spcPct val="0"/>
            </a:spcBef>
            <a:spcAft>
              <a:spcPct val="35000"/>
            </a:spcAft>
            <a:buNone/>
          </a:pPr>
          <a:r>
            <a:rPr lang="en-GB" sz="2100" kern="1200" dirty="0"/>
            <a:t>In an effort to commercialize FQS and to make the service sustainable, they are looking to create a business model where they can cross-subsidize services to farmers from revenue earned elsewhere.</a:t>
          </a:r>
          <a:endParaRPr lang="en-US" sz="2100" kern="1200" dirty="0"/>
        </a:p>
      </dsp:txBody>
      <dsp:txXfrm>
        <a:off x="1507188" y="2337990"/>
        <a:ext cx="8779811" cy="1304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E693-F875-4E4D-A1B5-B32C786A9DD4}">
      <dsp:nvSpPr>
        <dsp:cNvPr id="0" name=""/>
        <dsp:cNvSpPr/>
      </dsp:nvSpPr>
      <dsp:spPr>
        <a:xfrm>
          <a:off x="0" y="0"/>
          <a:ext cx="3214687" cy="434975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30" tIns="330200" rIns="250630" bIns="330200" numCol="1" spcCol="1270" anchor="t" anchorCtr="0">
          <a:noAutofit/>
        </a:bodyPr>
        <a:lstStyle/>
        <a:p>
          <a:pPr marL="0" lvl="0" indent="0" algn="l" defTabSz="800100">
            <a:lnSpc>
              <a:spcPct val="90000"/>
            </a:lnSpc>
            <a:spcBef>
              <a:spcPct val="0"/>
            </a:spcBef>
            <a:spcAft>
              <a:spcPct val="35000"/>
            </a:spcAft>
            <a:buNone/>
          </a:pPr>
          <a:r>
            <a:rPr lang="en-GB" sz="1800" kern="1200" dirty="0"/>
            <a:t>The agriculture expert reviews all the information on a web dashboard and sends recommendations and solutions to the infomediaries through a variety of digital channels.</a:t>
          </a:r>
          <a:endParaRPr lang="en-US" sz="1800" kern="1200" dirty="0"/>
        </a:p>
      </dsp:txBody>
      <dsp:txXfrm>
        <a:off x="0" y="1652905"/>
        <a:ext cx="3214687" cy="2609850"/>
      </dsp:txXfrm>
    </dsp:sp>
    <dsp:sp modelId="{3205759D-0FC5-4EDD-94D3-577EA76F3140}">
      <dsp:nvSpPr>
        <dsp:cNvPr id="0" name=""/>
        <dsp:cNvSpPr/>
      </dsp:nvSpPr>
      <dsp:spPr>
        <a:xfrm>
          <a:off x="954881" y="434974"/>
          <a:ext cx="1304925" cy="130492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737" tIns="12700" rIns="10173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45983" y="626076"/>
        <a:ext cx="922721" cy="922721"/>
      </dsp:txXfrm>
    </dsp:sp>
    <dsp:sp modelId="{4FF30E9A-84F9-43D5-A008-8C06FF3EBE9D}">
      <dsp:nvSpPr>
        <dsp:cNvPr id="0" name=""/>
        <dsp:cNvSpPr/>
      </dsp:nvSpPr>
      <dsp:spPr>
        <a:xfrm>
          <a:off x="0" y="4349678"/>
          <a:ext cx="3214687"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4A03F76-6882-4D12-BCA0-FBF1CA7192A3}">
      <dsp:nvSpPr>
        <dsp:cNvPr id="0" name=""/>
        <dsp:cNvSpPr/>
      </dsp:nvSpPr>
      <dsp:spPr>
        <a:xfrm>
          <a:off x="3536156" y="0"/>
          <a:ext cx="3214687" cy="434975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30" tIns="330200" rIns="250630" bIns="330200" numCol="1" spcCol="1270" anchor="t" anchorCtr="0">
          <a:noAutofit/>
        </a:bodyPr>
        <a:lstStyle/>
        <a:p>
          <a:pPr marL="0" lvl="0" indent="0" algn="l" defTabSz="977900">
            <a:lnSpc>
              <a:spcPct val="90000"/>
            </a:lnSpc>
            <a:spcBef>
              <a:spcPct val="0"/>
            </a:spcBef>
            <a:spcAft>
              <a:spcPct val="35000"/>
            </a:spcAft>
            <a:buNone/>
          </a:pPr>
          <a:r>
            <a:rPr lang="en-GB" sz="2200" kern="1200" dirty="0"/>
            <a:t>Digital channels including SMS, voice message, or phone calls, which is passed on to the farmers in 3 - 6 hours.</a:t>
          </a:r>
          <a:endParaRPr lang="en-US" sz="2200" kern="1200" dirty="0"/>
        </a:p>
      </dsp:txBody>
      <dsp:txXfrm>
        <a:off x="3536156" y="1652905"/>
        <a:ext cx="3214687" cy="2609850"/>
      </dsp:txXfrm>
    </dsp:sp>
    <dsp:sp modelId="{F47B1BA3-1AB3-4BBF-ACC0-FC57DC7A2A2D}">
      <dsp:nvSpPr>
        <dsp:cNvPr id="0" name=""/>
        <dsp:cNvSpPr/>
      </dsp:nvSpPr>
      <dsp:spPr>
        <a:xfrm>
          <a:off x="4491037" y="434974"/>
          <a:ext cx="1304925" cy="130492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737" tIns="12700" rIns="10173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82139" y="626076"/>
        <a:ext cx="922721" cy="922721"/>
      </dsp:txXfrm>
    </dsp:sp>
    <dsp:sp modelId="{4C47B086-3B44-4EB0-83F4-2A97C6A73B9A}">
      <dsp:nvSpPr>
        <dsp:cNvPr id="0" name=""/>
        <dsp:cNvSpPr/>
      </dsp:nvSpPr>
      <dsp:spPr>
        <a:xfrm>
          <a:off x="3536156" y="4349678"/>
          <a:ext cx="3214687"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2AA67AA-FC51-4AE4-B03C-94EB373938AC}">
      <dsp:nvSpPr>
        <dsp:cNvPr id="0" name=""/>
        <dsp:cNvSpPr/>
      </dsp:nvSpPr>
      <dsp:spPr>
        <a:xfrm>
          <a:off x="7072312" y="0"/>
          <a:ext cx="3214687" cy="434975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30" tIns="330200" rIns="250630" bIns="330200" numCol="1" spcCol="1270" anchor="t" anchorCtr="0">
          <a:noAutofit/>
        </a:bodyPr>
        <a:lstStyle/>
        <a:p>
          <a:pPr marL="0" lvl="0" indent="0" algn="l" defTabSz="889000">
            <a:lnSpc>
              <a:spcPct val="90000"/>
            </a:lnSpc>
            <a:spcBef>
              <a:spcPct val="0"/>
            </a:spcBef>
            <a:spcAft>
              <a:spcPct val="35000"/>
            </a:spcAft>
            <a:buNone/>
          </a:pPr>
          <a:r>
            <a:rPr lang="en-GB" sz="2000" kern="1200" dirty="0"/>
            <a:t>Professional</a:t>
          </a:r>
          <a:r>
            <a:rPr lang="en-GB" sz="1900" kern="1200" dirty="0"/>
            <a:t> experts providing the service are no longer limited by geography and can reach many more farmers on a given day than in traditional circumstances.</a:t>
          </a:r>
          <a:endParaRPr lang="en-US" sz="1900" kern="1200" dirty="0"/>
        </a:p>
      </dsp:txBody>
      <dsp:txXfrm>
        <a:off x="7072312" y="1652905"/>
        <a:ext cx="3214687" cy="2609850"/>
      </dsp:txXfrm>
    </dsp:sp>
    <dsp:sp modelId="{B20BD3E6-44A9-48DB-B1E6-F5E9CDA3BFA4}">
      <dsp:nvSpPr>
        <dsp:cNvPr id="0" name=""/>
        <dsp:cNvSpPr/>
      </dsp:nvSpPr>
      <dsp:spPr>
        <a:xfrm>
          <a:off x="8027193" y="434974"/>
          <a:ext cx="1304925" cy="130492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737" tIns="12700" rIns="10173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218295" y="626076"/>
        <a:ext cx="922721" cy="922721"/>
      </dsp:txXfrm>
    </dsp:sp>
    <dsp:sp modelId="{B7A187CE-CF23-4024-8FAA-29CF3CC5311A}">
      <dsp:nvSpPr>
        <dsp:cNvPr id="0" name=""/>
        <dsp:cNvSpPr/>
      </dsp:nvSpPr>
      <dsp:spPr>
        <a:xfrm>
          <a:off x="7072312" y="4349678"/>
          <a:ext cx="3214687"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0A6B2-9608-44A8-A1F3-F9A3579206FC}">
      <dsp:nvSpPr>
        <dsp:cNvPr id="0" name=""/>
        <dsp:cNvSpPr/>
      </dsp:nvSpPr>
      <dsp:spPr>
        <a:xfrm>
          <a:off x="1006958" y="0"/>
          <a:ext cx="2954634" cy="15810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Bring together all stakeholders to agree on techniques to be promoted.</a:t>
          </a:r>
          <a:endParaRPr lang="en-US" sz="2000" kern="1200" dirty="0"/>
        </a:p>
      </dsp:txBody>
      <dsp:txXfrm>
        <a:off x="1053266" y="46308"/>
        <a:ext cx="2862018" cy="1488459"/>
      </dsp:txXfrm>
    </dsp:sp>
    <dsp:sp modelId="{E40A507B-3D1F-48C0-8023-6531DF202B93}">
      <dsp:nvSpPr>
        <dsp:cNvPr id="0" name=""/>
        <dsp:cNvSpPr/>
      </dsp:nvSpPr>
      <dsp:spPr>
        <a:xfrm rot="5400000">
          <a:off x="2187823" y="1620602"/>
          <a:ext cx="592903" cy="71148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270831" y="1679892"/>
        <a:ext cx="426889" cy="415032"/>
      </dsp:txXfrm>
    </dsp:sp>
    <dsp:sp modelId="{67811E90-4087-43F3-B95B-5AD06CEC0C1D}">
      <dsp:nvSpPr>
        <dsp:cNvPr id="0" name=""/>
        <dsp:cNvSpPr/>
      </dsp:nvSpPr>
      <dsp:spPr>
        <a:xfrm>
          <a:off x="1006958" y="2371613"/>
          <a:ext cx="2954634" cy="15810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Ensure that high yielding maize varieties are bred, commercially bulked and released to ensure market availability.</a:t>
          </a:r>
          <a:endParaRPr lang="en-US" sz="1900" kern="1200" dirty="0"/>
        </a:p>
      </dsp:txBody>
      <dsp:txXfrm>
        <a:off x="1053266" y="2417921"/>
        <a:ext cx="2862018" cy="1488459"/>
      </dsp:txXfrm>
    </dsp:sp>
    <dsp:sp modelId="{2AD912EB-8527-42BC-A2E5-8CBE8AD42325}">
      <dsp:nvSpPr>
        <dsp:cNvPr id="0" name=""/>
        <dsp:cNvSpPr/>
      </dsp:nvSpPr>
      <dsp:spPr>
        <a:xfrm rot="5400000">
          <a:off x="2187823" y="3992215"/>
          <a:ext cx="592903" cy="71148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270831" y="4051505"/>
        <a:ext cx="426889" cy="415032"/>
      </dsp:txXfrm>
    </dsp:sp>
    <dsp:sp modelId="{16DAF7E7-49C9-4D50-9054-13E55B05CB37}">
      <dsp:nvSpPr>
        <dsp:cNvPr id="0" name=""/>
        <dsp:cNvSpPr/>
      </dsp:nvSpPr>
      <dsp:spPr>
        <a:xfrm>
          <a:off x="1006958" y="4743226"/>
          <a:ext cx="2954634" cy="15810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Enhance link between research institution and private companies promoting four seed varieties.</a:t>
          </a:r>
          <a:endParaRPr lang="en-US" sz="1900" kern="1200" dirty="0"/>
        </a:p>
      </dsp:txBody>
      <dsp:txXfrm>
        <a:off x="1053266" y="4789534"/>
        <a:ext cx="2862018" cy="1488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39490-15A9-4E0F-AF26-171BF398C667}">
      <dsp:nvSpPr>
        <dsp:cNvPr id="0" name=""/>
        <dsp:cNvSpPr/>
      </dsp:nvSpPr>
      <dsp:spPr>
        <a:xfrm>
          <a:off x="146078" y="226051"/>
          <a:ext cx="2959668" cy="2093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GB" sz="2200" kern="1200" dirty="0"/>
            <a:t>Farmers received information on maize varieties adapted to their geographical areas.</a:t>
          </a:r>
          <a:endParaRPr lang="en-US" sz="2200" kern="1200" dirty="0"/>
        </a:p>
      </dsp:txBody>
      <dsp:txXfrm>
        <a:off x="146078" y="226051"/>
        <a:ext cx="2959668" cy="2093971"/>
      </dsp:txXfrm>
    </dsp:sp>
    <dsp:sp modelId="{76BA3AB5-12C3-4A1B-95B8-FD23A01ACAA6}">
      <dsp:nvSpPr>
        <dsp:cNvPr id="0" name=""/>
        <dsp:cNvSpPr/>
      </dsp:nvSpPr>
      <dsp:spPr>
        <a:xfrm>
          <a:off x="3257153" y="226051"/>
          <a:ext cx="2959668" cy="2093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GB" sz="2200" kern="1200" dirty="0"/>
            <a:t>Farmers learnt the benefits of using improved seeds, how to identify genuine seeds and where to buy them. </a:t>
          </a:r>
          <a:endParaRPr lang="en-US" sz="2200" kern="1200" dirty="0"/>
        </a:p>
      </dsp:txBody>
      <dsp:txXfrm>
        <a:off x="3257153" y="226051"/>
        <a:ext cx="2959668" cy="2093971"/>
      </dsp:txXfrm>
    </dsp:sp>
    <dsp:sp modelId="{679DB9B4-3554-4AE4-9448-35F2CA310220}">
      <dsp:nvSpPr>
        <dsp:cNvPr id="0" name=""/>
        <dsp:cNvSpPr/>
      </dsp:nvSpPr>
      <dsp:spPr>
        <a:xfrm>
          <a:off x="1674895" y="2641259"/>
          <a:ext cx="2959668" cy="19605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GB" sz="2200" kern="1200" dirty="0"/>
            <a:t>Farmers learnt about good agricultural practices covering the entire cropping cycle.</a:t>
          </a:r>
          <a:endParaRPr lang="en-US" sz="2200" kern="1200" dirty="0"/>
        </a:p>
      </dsp:txBody>
      <dsp:txXfrm>
        <a:off x="1674895" y="2641259"/>
        <a:ext cx="2959668" cy="1960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D271-18F0-4BA4-874D-3536D31D2823}">
      <dsp:nvSpPr>
        <dsp:cNvPr id="0" name=""/>
        <dsp:cNvSpPr/>
      </dsp:nvSpPr>
      <dsp:spPr>
        <a:xfrm>
          <a:off x="817819" y="334814"/>
          <a:ext cx="802880" cy="8028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5AAF04-45AA-48CC-AFC9-900E805397BA}">
      <dsp:nvSpPr>
        <dsp:cNvPr id="0" name=""/>
        <dsp:cNvSpPr/>
      </dsp:nvSpPr>
      <dsp:spPr>
        <a:xfrm>
          <a:off x="327153" y="1360145"/>
          <a:ext cx="1784179" cy="165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dirty="0"/>
            <a:t>The effort to bring more female farmers on board should take into account low literacy levels and women’s decision-making roles in farming.</a:t>
          </a:r>
          <a:endParaRPr lang="en-US" sz="1500" kern="1200" dirty="0"/>
        </a:p>
      </dsp:txBody>
      <dsp:txXfrm>
        <a:off x="327153" y="1360145"/>
        <a:ext cx="1784179" cy="1650366"/>
      </dsp:txXfrm>
    </dsp:sp>
    <dsp:sp modelId="{4B40DE18-EC57-41C5-ABB7-B33E4FFCB9B7}">
      <dsp:nvSpPr>
        <dsp:cNvPr id="0" name=""/>
        <dsp:cNvSpPr/>
      </dsp:nvSpPr>
      <dsp:spPr>
        <a:xfrm>
          <a:off x="3191047" y="334341"/>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3DF3E-393F-47C3-B77D-C621611F6688}">
      <dsp:nvSpPr>
        <dsp:cNvPr id="0" name=""/>
        <dsp:cNvSpPr/>
      </dsp:nvSpPr>
      <dsp:spPr>
        <a:xfrm>
          <a:off x="2700398" y="1360145"/>
          <a:ext cx="1784179" cy="165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dirty="0"/>
            <a:t>Backstopping visits should be organized and collaboration with extension agents should be increased to guide on cropping schedules. </a:t>
          </a:r>
          <a:endParaRPr lang="en-US" sz="1500" kern="1200" dirty="0"/>
        </a:p>
      </dsp:txBody>
      <dsp:txXfrm>
        <a:off x="2700398" y="1360145"/>
        <a:ext cx="1784179" cy="1650366"/>
      </dsp:txXfrm>
    </dsp:sp>
    <dsp:sp modelId="{53B2F3EC-9FBA-4F9C-A15C-FFD6F63CAB84}">
      <dsp:nvSpPr>
        <dsp:cNvPr id="0" name=""/>
        <dsp:cNvSpPr/>
      </dsp:nvSpPr>
      <dsp:spPr>
        <a:xfrm>
          <a:off x="719991" y="3427378"/>
          <a:ext cx="802880" cy="8028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50A1F-CCAA-4327-B9F5-FA731129E570}">
      <dsp:nvSpPr>
        <dsp:cNvPr id="0" name=""/>
        <dsp:cNvSpPr/>
      </dsp:nvSpPr>
      <dsp:spPr>
        <a:xfrm>
          <a:off x="252423" y="4479619"/>
          <a:ext cx="1784179" cy="165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dirty="0"/>
            <a:t>SMS delivery to the farmer needs to be separated according to agroecological zones. </a:t>
          </a:r>
          <a:endParaRPr lang="en-US" sz="1500" kern="1200" dirty="0"/>
        </a:p>
      </dsp:txBody>
      <dsp:txXfrm>
        <a:off x="252423" y="4479619"/>
        <a:ext cx="1784179" cy="1650366"/>
      </dsp:txXfrm>
    </dsp:sp>
    <dsp:sp modelId="{317CBA41-BC3A-4BD0-8BB9-284E8DA45FE5}">
      <dsp:nvSpPr>
        <dsp:cNvPr id="0" name=""/>
        <dsp:cNvSpPr/>
      </dsp:nvSpPr>
      <dsp:spPr>
        <a:xfrm>
          <a:off x="3322294" y="3427378"/>
          <a:ext cx="802880" cy="80288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1A5174-1271-4963-AEE6-247DEA0B6A91}">
      <dsp:nvSpPr>
        <dsp:cNvPr id="0" name=""/>
        <dsp:cNvSpPr/>
      </dsp:nvSpPr>
      <dsp:spPr>
        <a:xfrm>
          <a:off x="2719301" y="4479619"/>
          <a:ext cx="2008754" cy="165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dirty="0"/>
            <a:t>The subject matter specialists need to ensure messages contain locally tested/agreed upon technologies according to the technology brief</a:t>
          </a:r>
          <a:endParaRPr lang="en-US" sz="1500" kern="1200" dirty="0"/>
        </a:p>
      </dsp:txBody>
      <dsp:txXfrm>
        <a:off x="2719301" y="4479619"/>
        <a:ext cx="2008754" cy="1650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9A424-3F2D-4B2E-BD8B-4C48F8759B9B}">
      <dsp:nvSpPr>
        <dsp:cNvPr id="0" name=""/>
        <dsp:cNvSpPr/>
      </dsp:nvSpPr>
      <dsp:spPr>
        <a:xfrm>
          <a:off x="0" y="155"/>
          <a:ext cx="10287000" cy="1440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Users dial 7272, numbers chosen because they sound the same as the Urdu words meaning “work together”. </a:t>
          </a:r>
          <a:endParaRPr lang="en-US" sz="2800" kern="1200" dirty="0"/>
        </a:p>
      </dsp:txBody>
      <dsp:txXfrm>
        <a:off x="70337" y="70492"/>
        <a:ext cx="10146326" cy="1300195"/>
      </dsp:txXfrm>
    </dsp:sp>
    <dsp:sp modelId="{3A022A36-172A-4668-BBC9-008AF74E31F5}">
      <dsp:nvSpPr>
        <dsp:cNvPr id="0" name=""/>
        <dsp:cNvSpPr/>
      </dsp:nvSpPr>
      <dsp:spPr>
        <a:xfrm>
          <a:off x="0" y="1454440"/>
          <a:ext cx="10287000" cy="1440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Content is delivered in the form of short conversations between members of a local farming family.</a:t>
          </a:r>
          <a:endParaRPr lang="en-US" sz="2800" kern="1200" dirty="0"/>
        </a:p>
      </dsp:txBody>
      <dsp:txXfrm>
        <a:off x="70337" y="1524777"/>
        <a:ext cx="10146326" cy="1300195"/>
      </dsp:txXfrm>
    </dsp:sp>
    <dsp:sp modelId="{B4DECEC2-3F4A-4E8E-81A1-556D89BEEE98}">
      <dsp:nvSpPr>
        <dsp:cNvPr id="0" name=""/>
        <dsp:cNvSpPr/>
      </dsp:nvSpPr>
      <dsp:spPr>
        <a:xfrm>
          <a:off x="0" y="2908725"/>
          <a:ext cx="10287000" cy="1440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Daily outbound dialling (OBD) and SMS including weather forecasts and agricultural and livestock advisory are also available through IVR.</a:t>
          </a:r>
          <a:endParaRPr lang="en-US" sz="2800" kern="1200" dirty="0"/>
        </a:p>
      </dsp:txBody>
      <dsp:txXfrm>
        <a:off x="70337" y="2979062"/>
        <a:ext cx="10146326" cy="1300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0BE7A-12FE-44D4-A488-8D94B0DC847B}">
      <dsp:nvSpPr>
        <dsp:cNvPr id="0" name=""/>
        <dsp:cNvSpPr/>
      </dsp:nvSpPr>
      <dsp:spPr>
        <a:xfrm>
          <a:off x="0" y="457856"/>
          <a:ext cx="6638925" cy="1521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Farmers are sociable and regularly discuss agricultural issues.</a:t>
          </a:r>
          <a:endParaRPr lang="en-US" sz="2800" kern="1200" dirty="0"/>
        </a:p>
      </dsp:txBody>
      <dsp:txXfrm>
        <a:off x="74249" y="532105"/>
        <a:ext cx="6490427" cy="1372502"/>
      </dsp:txXfrm>
    </dsp:sp>
    <dsp:sp modelId="{A0C7BDB4-1D2C-4E4D-96AC-C183957231DA}">
      <dsp:nvSpPr>
        <dsp:cNvPr id="0" name=""/>
        <dsp:cNvSpPr/>
      </dsp:nvSpPr>
      <dsp:spPr>
        <a:xfrm>
          <a:off x="0" y="2166056"/>
          <a:ext cx="6638925" cy="1521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Middlemen play a key role in the ecosystem as investors.</a:t>
          </a:r>
          <a:endParaRPr lang="en-US" sz="2800" kern="1200" dirty="0"/>
        </a:p>
      </dsp:txBody>
      <dsp:txXfrm>
        <a:off x="74249" y="2240305"/>
        <a:ext cx="6490427" cy="1372502"/>
      </dsp:txXfrm>
    </dsp:sp>
    <dsp:sp modelId="{FD7815D1-D9DC-4D49-A8AD-2E85CED561E7}">
      <dsp:nvSpPr>
        <dsp:cNvPr id="0" name=""/>
        <dsp:cNvSpPr/>
      </dsp:nvSpPr>
      <dsp:spPr>
        <a:xfrm>
          <a:off x="0" y="3874256"/>
          <a:ext cx="6638925" cy="1521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Farmers expect a high level of understanding of their land, especially soil and water analysis.</a:t>
          </a:r>
          <a:endParaRPr lang="en-US" sz="2800" kern="1200" dirty="0"/>
        </a:p>
      </dsp:txBody>
      <dsp:txXfrm>
        <a:off x="74249" y="3948505"/>
        <a:ext cx="6490427" cy="1372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D271-18F0-4BA4-874D-3536D31D2823}">
      <dsp:nvSpPr>
        <dsp:cNvPr id="0" name=""/>
        <dsp:cNvSpPr/>
      </dsp:nvSpPr>
      <dsp:spPr>
        <a:xfrm>
          <a:off x="998283" y="479119"/>
          <a:ext cx="856245" cy="8562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5AAF04-45AA-48CC-AFC9-900E805397BA}">
      <dsp:nvSpPr>
        <dsp:cNvPr id="0" name=""/>
        <dsp:cNvSpPr/>
      </dsp:nvSpPr>
      <dsp:spPr>
        <a:xfrm>
          <a:off x="453159" y="1539384"/>
          <a:ext cx="1946493" cy="908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Not easy to address comments from the general public, especially for the awareness videos posted on the channel, as they held lots of queries. </a:t>
          </a:r>
          <a:endParaRPr lang="en-US" sz="1600" kern="1200" dirty="0"/>
        </a:p>
      </dsp:txBody>
      <dsp:txXfrm>
        <a:off x="453159" y="1539384"/>
        <a:ext cx="1946493" cy="908888"/>
      </dsp:txXfrm>
    </dsp:sp>
    <dsp:sp modelId="{4B40DE18-EC57-41C5-ABB7-B33E4FFCB9B7}">
      <dsp:nvSpPr>
        <dsp:cNvPr id="0" name=""/>
        <dsp:cNvSpPr/>
      </dsp:nvSpPr>
      <dsp:spPr>
        <a:xfrm>
          <a:off x="3255898" y="499311"/>
          <a:ext cx="856245" cy="8562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3DF3E-393F-47C3-B77D-C621611F6688}">
      <dsp:nvSpPr>
        <dsp:cNvPr id="0" name=""/>
        <dsp:cNvSpPr/>
      </dsp:nvSpPr>
      <dsp:spPr>
        <a:xfrm>
          <a:off x="2732637" y="1586187"/>
          <a:ext cx="1902767" cy="82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The platform creates awareness, shares knowledge with the audience, and helps the creator to update their professional knowledge.</a:t>
          </a:r>
          <a:endParaRPr lang="en-US" sz="1600" kern="1200" dirty="0"/>
        </a:p>
      </dsp:txBody>
      <dsp:txXfrm>
        <a:off x="2732637" y="1586187"/>
        <a:ext cx="1902767" cy="828122"/>
      </dsp:txXfrm>
    </dsp:sp>
    <dsp:sp modelId="{53B2F3EC-9FBA-4F9C-A15C-FFD6F63CAB84}">
      <dsp:nvSpPr>
        <dsp:cNvPr id="0" name=""/>
        <dsp:cNvSpPr/>
      </dsp:nvSpPr>
      <dsp:spPr>
        <a:xfrm>
          <a:off x="967411" y="3697587"/>
          <a:ext cx="856245" cy="8562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50A1F-CCAA-4327-B9F5-FA731129E570}">
      <dsp:nvSpPr>
        <dsp:cNvPr id="0" name=""/>
        <dsp:cNvSpPr/>
      </dsp:nvSpPr>
      <dsp:spPr>
        <a:xfrm>
          <a:off x="0" y="4703161"/>
          <a:ext cx="2579544" cy="82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An effective platform must be operated by specialized extension personnel who can communicate messages effectively every day by replying to audience comments and queries.</a:t>
          </a:r>
          <a:endParaRPr lang="en-US" sz="1600" kern="1200" dirty="0"/>
        </a:p>
      </dsp:txBody>
      <dsp:txXfrm>
        <a:off x="0" y="4703161"/>
        <a:ext cx="2579544" cy="828122"/>
      </dsp:txXfrm>
    </dsp:sp>
    <dsp:sp modelId="{317CBA41-BC3A-4BD0-8BB9-284E8DA45FE5}">
      <dsp:nvSpPr>
        <dsp:cNvPr id="0" name=""/>
        <dsp:cNvSpPr/>
      </dsp:nvSpPr>
      <dsp:spPr>
        <a:xfrm>
          <a:off x="3453037" y="3676626"/>
          <a:ext cx="856245" cy="85624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1A5174-1271-4963-AEE6-247DEA0B6A91}">
      <dsp:nvSpPr>
        <dsp:cNvPr id="0" name=""/>
        <dsp:cNvSpPr/>
      </dsp:nvSpPr>
      <dsp:spPr>
        <a:xfrm>
          <a:off x="2946295" y="4703161"/>
          <a:ext cx="2142269" cy="82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Integration is necessary, but requires a lot of time, dedication and commitment from the producer’s side to run the YouTube channel effectively. </a:t>
          </a:r>
          <a:endParaRPr lang="en-US" sz="1600" kern="1200" dirty="0"/>
        </a:p>
      </dsp:txBody>
      <dsp:txXfrm>
        <a:off x="2946295" y="4703161"/>
        <a:ext cx="2142269" cy="828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0A3F-9B52-4029-8265-F6D954CF39E8}">
      <dsp:nvSpPr>
        <dsp:cNvPr id="0" name=""/>
        <dsp:cNvSpPr/>
      </dsp:nvSpPr>
      <dsp:spPr>
        <a:xfrm>
          <a:off x="0" y="371"/>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75648-97A1-465A-868F-3C65224AA93C}">
      <dsp:nvSpPr>
        <dsp:cNvPr id="0" name=""/>
        <dsp:cNvSpPr/>
      </dsp:nvSpPr>
      <dsp:spPr>
        <a:xfrm>
          <a:off x="154773" y="115492"/>
          <a:ext cx="281406" cy="281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910684-CA0F-4D00-B53B-8F7C83E79560}">
      <dsp:nvSpPr>
        <dsp:cNvPr id="0" name=""/>
        <dsp:cNvSpPr/>
      </dsp:nvSpPr>
      <dsp:spPr>
        <a:xfrm>
          <a:off x="590953" y="371"/>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Upload videos based on the need of the audience</a:t>
          </a:r>
        </a:p>
      </dsp:txBody>
      <dsp:txXfrm>
        <a:off x="590953" y="371"/>
        <a:ext cx="9696046" cy="511647"/>
      </dsp:txXfrm>
    </dsp:sp>
    <dsp:sp modelId="{E49D3393-2484-4A0E-B545-C249D79764A7}">
      <dsp:nvSpPr>
        <dsp:cNvPr id="0" name=""/>
        <dsp:cNvSpPr/>
      </dsp:nvSpPr>
      <dsp:spPr>
        <a:xfrm>
          <a:off x="0" y="639931"/>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2357D-251A-4FC8-A144-52DB4482DB07}">
      <dsp:nvSpPr>
        <dsp:cNvPr id="0" name=""/>
        <dsp:cNvSpPr/>
      </dsp:nvSpPr>
      <dsp:spPr>
        <a:xfrm>
          <a:off x="154773" y="755052"/>
          <a:ext cx="281406" cy="281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12BA8-B429-46C5-9852-BC0B128AC2E2}">
      <dsp:nvSpPr>
        <dsp:cNvPr id="0" name=""/>
        <dsp:cNvSpPr/>
      </dsp:nvSpPr>
      <dsp:spPr>
        <a:xfrm>
          <a:off x="590953" y="639931"/>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Use supporting images and videos</a:t>
          </a:r>
        </a:p>
      </dsp:txBody>
      <dsp:txXfrm>
        <a:off x="590953" y="639931"/>
        <a:ext cx="9696046" cy="511647"/>
      </dsp:txXfrm>
    </dsp:sp>
    <dsp:sp modelId="{740C8355-3FD5-49B8-BC03-0BABEF3EB812}">
      <dsp:nvSpPr>
        <dsp:cNvPr id="0" name=""/>
        <dsp:cNvSpPr/>
      </dsp:nvSpPr>
      <dsp:spPr>
        <a:xfrm>
          <a:off x="0" y="1279491"/>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09941-4460-4C24-8BB2-07564B26F25E}">
      <dsp:nvSpPr>
        <dsp:cNvPr id="0" name=""/>
        <dsp:cNvSpPr/>
      </dsp:nvSpPr>
      <dsp:spPr>
        <a:xfrm>
          <a:off x="154773" y="1394612"/>
          <a:ext cx="281406" cy="28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D04308-D688-4A57-8FE9-A19DAB71723C}">
      <dsp:nvSpPr>
        <dsp:cNvPr id="0" name=""/>
        <dsp:cNvSpPr/>
      </dsp:nvSpPr>
      <dsp:spPr>
        <a:xfrm>
          <a:off x="590953" y="1279491"/>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Make simple and effective content that is easy to understand</a:t>
          </a:r>
        </a:p>
      </dsp:txBody>
      <dsp:txXfrm>
        <a:off x="590953" y="1279491"/>
        <a:ext cx="9696046" cy="511647"/>
      </dsp:txXfrm>
    </dsp:sp>
    <dsp:sp modelId="{77C30C67-F9BC-494D-BDB2-4B3C06058C91}">
      <dsp:nvSpPr>
        <dsp:cNvPr id="0" name=""/>
        <dsp:cNvSpPr/>
      </dsp:nvSpPr>
      <dsp:spPr>
        <a:xfrm>
          <a:off x="0" y="1919051"/>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3286E-D204-4141-9134-2F2652EC5157}">
      <dsp:nvSpPr>
        <dsp:cNvPr id="0" name=""/>
        <dsp:cNvSpPr/>
      </dsp:nvSpPr>
      <dsp:spPr>
        <a:xfrm>
          <a:off x="154773" y="2034171"/>
          <a:ext cx="281406" cy="28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60E015-785A-4425-9619-5771D008BD45}">
      <dsp:nvSpPr>
        <dsp:cNvPr id="0" name=""/>
        <dsp:cNvSpPr/>
      </dsp:nvSpPr>
      <dsp:spPr>
        <a:xfrm>
          <a:off x="590953" y="1919051"/>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Regularly answer their comments and queries</a:t>
          </a:r>
        </a:p>
      </dsp:txBody>
      <dsp:txXfrm>
        <a:off x="590953" y="1919051"/>
        <a:ext cx="9696046" cy="511647"/>
      </dsp:txXfrm>
    </dsp:sp>
    <dsp:sp modelId="{3F9EE06F-4626-47E9-92AA-96576E63AAA9}">
      <dsp:nvSpPr>
        <dsp:cNvPr id="0" name=""/>
        <dsp:cNvSpPr/>
      </dsp:nvSpPr>
      <dsp:spPr>
        <a:xfrm>
          <a:off x="0" y="2558610"/>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B3FA6-4FD8-40C4-8612-8558445AF67C}">
      <dsp:nvSpPr>
        <dsp:cNvPr id="0" name=""/>
        <dsp:cNvSpPr/>
      </dsp:nvSpPr>
      <dsp:spPr>
        <a:xfrm>
          <a:off x="154773" y="2673731"/>
          <a:ext cx="281406" cy="281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6D1C97-E120-4AD8-8E30-89D73934087E}">
      <dsp:nvSpPr>
        <dsp:cNvPr id="0" name=""/>
        <dsp:cNvSpPr/>
      </dsp:nvSpPr>
      <dsp:spPr>
        <a:xfrm>
          <a:off x="590953" y="2558610"/>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Validated and practical information gives more credibility</a:t>
          </a:r>
        </a:p>
      </dsp:txBody>
      <dsp:txXfrm>
        <a:off x="590953" y="2558610"/>
        <a:ext cx="9696046" cy="511647"/>
      </dsp:txXfrm>
    </dsp:sp>
    <dsp:sp modelId="{8704DF36-D659-4676-AC9F-D52E9BF38CB7}">
      <dsp:nvSpPr>
        <dsp:cNvPr id="0" name=""/>
        <dsp:cNvSpPr/>
      </dsp:nvSpPr>
      <dsp:spPr>
        <a:xfrm>
          <a:off x="0" y="3198170"/>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EA2D7-E83A-483E-B742-B9FB0B13AAD0}">
      <dsp:nvSpPr>
        <dsp:cNvPr id="0" name=""/>
        <dsp:cNvSpPr/>
      </dsp:nvSpPr>
      <dsp:spPr>
        <a:xfrm>
          <a:off x="154773" y="3313291"/>
          <a:ext cx="281406" cy="281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C186B-0190-4965-91E4-F7631BD068A2}">
      <dsp:nvSpPr>
        <dsp:cNvPr id="0" name=""/>
        <dsp:cNvSpPr/>
      </dsp:nvSpPr>
      <dsp:spPr>
        <a:xfrm>
          <a:off x="590953" y="3198170"/>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Innovative delivery of content</a:t>
          </a:r>
        </a:p>
      </dsp:txBody>
      <dsp:txXfrm>
        <a:off x="590953" y="3198170"/>
        <a:ext cx="9696046" cy="511647"/>
      </dsp:txXfrm>
    </dsp:sp>
    <dsp:sp modelId="{CE3848C3-68A1-4439-BC02-3566D91BADD3}">
      <dsp:nvSpPr>
        <dsp:cNvPr id="0" name=""/>
        <dsp:cNvSpPr/>
      </dsp:nvSpPr>
      <dsp:spPr>
        <a:xfrm>
          <a:off x="0" y="3837730"/>
          <a:ext cx="10287000" cy="511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07456-4D6C-46E6-A0A5-FA1C6B670DD8}">
      <dsp:nvSpPr>
        <dsp:cNvPr id="0" name=""/>
        <dsp:cNvSpPr/>
      </dsp:nvSpPr>
      <dsp:spPr>
        <a:xfrm>
          <a:off x="154773" y="3952851"/>
          <a:ext cx="281406" cy="2814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D1B7F3-1426-4E58-A8DB-9A880CE1ACD5}">
      <dsp:nvSpPr>
        <dsp:cNvPr id="0" name=""/>
        <dsp:cNvSpPr/>
      </dsp:nvSpPr>
      <dsp:spPr>
        <a:xfrm>
          <a:off x="590953" y="3837730"/>
          <a:ext cx="9696046" cy="51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9" tIns="54149" rIns="54149" bIns="54149" numCol="1" spcCol="1270" anchor="ctr" anchorCtr="0">
          <a:noAutofit/>
        </a:bodyPr>
        <a:lstStyle/>
        <a:p>
          <a:pPr marL="0" lvl="0" indent="0" algn="l" defTabSz="711200">
            <a:lnSpc>
              <a:spcPct val="100000"/>
            </a:lnSpc>
            <a:spcBef>
              <a:spcPct val="0"/>
            </a:spcBef>
            <a:spcAft>
              <a:spcPct val="35000"/>
            </a:spcAft>
            <a:buNone/>
          </a:pPr>
          <a:r>
            <a:rPr lang="en-US" sz="1600" kern="1200" dirty="0"/>
            <a:t>Good description/title/thumbnail about the video</a:t>
          </a:r>
        </a:p>
      </dsp:txBody>
      <dsp:txXfrm>
        <a:off x="590953" y="3837730"/>
        <a:ext cx="9696046" cy="511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8662-BED7-47DB-A03A-1390724B022A}">
      <dsp:nvSpPr>
        <dsp:cNvPr id="0" name=""/>
        <dsp:cNvSpPr/>
      </dsp:nvSpPr>
      <dsp:spPr>
        <a:xfrm>
          <a:off x="0" y="530"/>
          <a:ext cx="8496944" cy="1242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C633A-66D3-4593-B4A6-14A3692E3827}">
      <dsp:nvSpPr>
        <dsp:cNvPr id="0" name=""/>
        <dsp:cNvSpPr/>
      </dsp:nvSpPr>
      <dsp:spPr>
        <a:xfrm>
          <a:off x="375793" y="280046"/>
          <a:ext cx="683260" cy="683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15E20B-F896-40E9-A1BC-6364CA3ADF60}">
      <dsp:nvSpPr>
        <dsp:cNvPr id="0" name=""/>
        <dsp:cNvSpPr/>
      </dsp:nvSpPr>
      <dsp:spPr>
        <a:xfrm>
          <a:off x="1434846" y="530"/>
          <a:ext cx="7062097" cy="124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6" tIns="131476" rIns="131476" bIns="131476" numCol="1" spcCol="1270" anchor="ctr" anchorCtr="0">
          <a:noAutofit/>
        </a:bodyPr>
        <a:lstStyle/>
        <a:p>
          <a:pPr marL="0" lvl="0" indent="0" algn="l" defTabSz="1111250">
            <a:lnSpc>
              <a:spcPct val="100000"/>
            </a:lnSpc>
            <a:spcBef>
              <a:spcPct val="0"/>
            </a:spcBef>
            <a:spcAft>
              <a:spcPct val="35000"/>
            </a:spcAft>
            <a:buNone/>
          </a:pPr>
          <a:r>
            <a:rPr lang="en-GB" sz="2500" kern="1200" dirty="0"/>
            <a:t>Supply false information/hopes</a:t>
          </a:r>
          <a:endParaRPr lang="en-US" sz="2500" kern="1200" dirty="0"/>
        </a:p>
      </dsp:txBody>
      <dsp:txXfrm>
        <a:off x="1434846" y="530"/>
        <a:ext cx="7062097" cy="1242290"/>
      </dsp:txXfrm>
    </dsp:sp>
    <dsp:sp modelId="{7F01D459-B8BC-4874-BB58-3121C8778883}">
      <dsp:nvSpPr>
        <dsp:cNvPr id="0" name=""/>
        <dsp:cNvSpPr/>
      </dsp:nvSpPr>
      <dsp:spPr>
        <a:xfrm>
          <a:off x="0" y="1553394"/>
          <a:ext cx="8496944" cy="1242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F7595-E0D1-4FBF-863A-36A67EB41123}">
      <dsp:nvSpPr>
        <dsp:cNvPr id="0" name=""/>
        <dsp:cNvSpPr/>
      </dsp:nvSpPr>
      <dsp:spPr>
        <a:xfrm>
          <a:off x="375793" y="1832909"/>
          <a:ext cx="683260" cy="683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1280E2-9DC8-49F5-946B-0082AB0B1A23}">
      <dsp:nvSpPr>
        <dsp:cNvPr id="0" name=""/>
        <dsp:cNvSpPr/>
      </dsp:nvSpPr>
      <dsp:spPr>
        <a:xfrm>
          <a:off x="1434846" y="1553394"/>
          <a:ext cx="7062097" cy="124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6" tIns="131476" rIns="131476" bIns="131476" numCol="1" spcCol="1270" anchor="ctr" anchorCtr="0">
          <a:noAutofit/>
        </a:bodyPr>
        <a:lstStyle/>
        <a:p>
          <a:pPr marL="0" lvl="0" indent="0" algn="l" defTabSz="1111250">
            <a:lnSpc>
              <a:spcPct val="100000"/>
            </a:lnSpc>
            <a:spcBef>
              <a:spcPct val="0"/>
            </a:spcBef>
            <a:spcAft>
              <a:spcPct val="35000"/>
            </a:spcAft>
            <a:buNone/>
          </a:pPr>
          <a:r>
            <a:rPr lang="en-GB" sz="2500" kern="1200" dirty="0"/>
            <a:t>Include too much of theoretical content</a:t>
          </a:r>
          <a:endParaRPr lang="en-US" sz="2500" kern="1200" dirty="0"/>
        </a:p>
      </dsp:txBody>
      <dsp:txXfrm>
        <a:off x="1434846" y="1553394"/>
        <a:ext cx="7062097" cy="1242290"/>
      </dsp:txXfrm>
    </dsp:sp>
    <dsp:sp modelId="{B49A800C-BA64-4110-8D86-CC9AAA746984}">
      <dsp:nvSpPr>
        <dsp:cNvPr id="0" name=""/>
        <dsp:cNvSpPr/>
      </dsp:nvSpPr>
      <dsp:spPr>
        <a:xfrm>
          <a:off x="0" y="3106258"/>
          <a:ext cx="8496944" cy="1242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DF54F-080C-4A6C-8201-E5C5C8A6F033}">
      <dsp:nvSpPr>
        <dsp:cNvPr id="0" name=""/>
        <dsp:cNvSpPr/>
      </dsp:nvSpPr>
      <dsp:spPr>
        <a:xfrm>
          <a:off x="375793" y="3385773"/>
          <a:ext cx="683260" cy="683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A38CFE-1882-4955-8ACE-6643A01273B2}">
      <dsp:nvSpPr>
        <dsp:cNvPr id="0" name=""/>
        <dsp:cNvSpPr/>
      </dsp:nvSpPr>
      <dsp:spPr>
        <a:xfrm>
          <a:off x="1434846" y="3106258"/>
          <a:ext cx="7062097" cy="124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76" tIns="131476" rIns="131476" bIns="131476" numCol="1" spcCol="1270" anchor="ctr" anchorCtr="0">
          <a:noAutofit/>
        </a:bodyPr>
        <a:lstStyle/>
        <a:p>
          <a:pPr marL="0" lvl="0" indent="0" algn="l" defTabSz="1111250">
            <a:lnSpc>
              <a:spcPct val="100000"/>
            </a:lnSpc>
            <a:spcBef>
              <a:spcPct val="0"/>
            </a:spcBef>
            <a:spcAft>
              <a:spcPct val="35000"/>
            </a:spcAft>
            <a:buNone/>
          </a:pPr>
          <a:r>
            <a:rPr lang="en-GB" sz="2500" kern="1200" dirty="0"/>
            <a:t>Use fancy titles that do not match the content</a:t>
          </a:r>
          <a:endParaRPr lang="en-US" sz="2500" kern="1200" dirty="0"/>
        </a:p>
      </dsp:txBody>
      <dsp:txXfrm>
        <a:off x="1434846" y="3106258"/>
        <a:ext cx="7062097" cy="12422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90EB8-1762-4FB6-BE83-89A3F912A52B}" type="datetimeFigureOut">
              <a:rPr lang="en-ZA" smtClean="0"/>
              <a:t>17 Jun 2021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9F27E-CBF4-464F-BA57-94EB901C9A72}" type="slidenum">
              <a:rPr lang="en-ZA" smtClean="0"/>
              <a:t>‹#›</a:t>
            </a:fld>
            <a:endParaRPr lang="en-ZA"/>
          </a:p>
        </p:txBody>
      </p:sp>
    </p:spTree>
    <p:extLst>
      <p:ext uri="{BB962C8B-B14F-4D97-AF65-F5344CB8AC3E}">
        <p14:creationId xmlns:p14="http://schemas.microsoft.com/office/powerpoint/2010/main" val="64726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799F27E-CBF4-464F-BA57-94EB901C9A72}" type="slidenum">
              <a:rPr lang="en-ZA" smtClean="0"/>
              <a:t>13</a:t>
            </a:fld>
            <a:endParaRPr lang="en-ZA" dirty="0"/>
          </a:p>
        </p:txBody>
      </p:sp>
    </p:spTree>
    <p:extLst>
      <p:ext uri="{BB962C8B-B14F-4D97-AF65-F5344CB8AC3E}">
        <p14:creationId xmlns:p14="http://schemas.microsoft.com/office/powerpoint/2010/main" val="191360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CC image</a:t>
            </a:r>
          </a:p>
        </p:txBody>
      </p:sp>
      <p:sp>
        <p:nvSpPr>
          <p:cNvPr id="4" name="Slide Number Placeholder 3"/>
          <p:cNvSpPr>
            <a:spLocks noGrp="1"/>
          </p:cNvSpPr>
          <p:nvPr>
            <p:ph type="sldNum" sz="quarter" idx="5"/>
          </p:nvPr>
        </p:nvSpPr>
        <p:spPr/>
        <p:txBody>
          <a:bodyPr/>
          <a:lstStyle/>
          <a:p>
            <a:fld id="{6799F27E-CBF4-464F-BA57-94EB901C9A72}" type="slidenum">
              <a:rPr lang="en-ZA" smtClean="0"/>
              <a:t>14</a:t>
            </a:fld>
            <a:endParaRPr lang="en-ZA" dirty="0"/>
          </a:p>
        </p:txBody>
      </p:sp>
    </p:spTree>
    <p:extLst>
      <p:ext uri="{BB962C8B-B14F-4D97-AF65-F5344CB8AC3E}">
        <p14:creationId xmlns:p14="http://schemas.microsoft.com/office/powerpoint/2010/main" val="230468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iTEAMS</a:t>
            </a:r>
            <a:r>
              <a:rPr lang="en-ZA" dirty="0"/>
              <a:t> logo from their Facebook page</a:t>
            </a:r>
          </a:p>
        </p:txBody>
      </p:sp>
      <p:sp>
        <p:nvSpPr>
          <p:cNvPr id="4" name="Slide Number Placeholder 3"/>
          <p:cNvSpPr>
            <a:spLocks noGrp="1"/>
          </p:cNvSpPr>
          <p:nvPr>
            <p:ph type="sldNum" sz="quarter" idx="5"/>
          </p:nvPr>
        </p:nvSpPr>
        <p:spPr/>
        <p:txBody>
          <a:bodyPr/>
          <a:lstStyle/>
          <a:p>
            <a:fld id="{6799F27E-CBF4-464F-BA57-94EB901C9A72}" type="slidenum">
              <a:rPr lang="en-ZA" smtClean="0"/>
              <a:t>33</a:t>
            </a:fld>
            <a:endParaRPr lang="en-ZA"/>
          </a:p>
        </p:txBody>
      </p:sp>
    </p:spTree>
    <p:extLst>
      <p:ext uri="{BB962C8B-B14F-4D97-AF65-F5344CB8AC3E}">
        <p14:creationId xmlns:p14="http://schemas.microsoft.com/office/powerpoint/2010/main" val="18731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CC Image</a:t>
            </a:r>
          </a:p>
        </p:txBody>
      </p:sp>
      <p:sp>
        <p:nvSpPr>
          <p:cNvPr id="4" name="Slide Number Placeholder 3"/>
          <p:cNvSpPr>
            <a:spLocks noGrp="1"/>
          </p:cNvSpPr>
          <p:nvPr>
            <p:ph type="sldNum" sz="quarter" idx="5"/>
          </p:nvPr>
        </p:nvSpPr>
        <p:spPr/>
        <p:txBody>
          <a:bodyPr/>
          <a:lstStyle/>
          <a:p>
            <a:fld id="{6799F27E-CBF4-464F-BA57-94EB901C9A72}" type="slidenum">
              <a:rPr lang="en-ZA" smtClean="0"/>
              <a:t>57</a:t>
            </a:fld>
            <a:endParaRPr lang="en-ZA"/>
          </a:p>
        </p:txBody>
      </p:sp>
    </p:spTree>
    <p:extLst>
      <p:ext uri="{BB962C8B-B14F-4D97-AF65-F5344CB8AC3E}">
        <p14:creationId xmlns:p14="http://schemas.microsoft.com/office/powerpoint/2010/main" val="405760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would have made this image bigger, but it pixelated badly</a:t>
            </a:r>
          </a:p>
        </p:txBody>
      </p:sp>
      <p:sp>
        <p:nvSpPr>
          <p:cNvPr id="4" name="Slide Number Placeholder 3"/>
          <p:cNvSpPr>
            <a:spLocks noGrp="1"/>
          </p:cNvSpPr>
          <p:nvPr>
            <p:ph type="sldNum" sz="quarter" idx="5"/>
          </p:nvPr>
        </p:nvSpPr>
        <p:spPr/>
        <p:txBody>
          <a:bodyPr/>
          <a:lstStyle/>
          <a:p>
            <a:fld id="{6799F27E-CBF4-464F-BA57-94EB901C9A72}" type="slidenum">
              <a:rPr lang="en-ZA" smtClean="0"/>
              <a:t>72</a:t>
            </a:fld>
            <a:endParaRPr lang="en-ZA"/>
          </a:p>
        </p:txBody>
      </p:sp>
    </p:spTree>
    <p:extLst>
      <p:ext uri="{BB962C8B-B14F-4D97-AF65-F5344CB8AC3E}">
        <p14:creationId xmlns:p14="http://schemas.microsoft.com/office/powerpoint/2010/main" val="284217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AgroRuqsat</a:t>
            </a:r>
            <a:r>
              <a:rPr lang="en-ZA" dirty="0"/>
              <a:t> logo</a:t>
            </a:r>
          </a:p>
        </p:txBody>
      </p:sp>
      <p:sp>
        <p:nvSpPr>
          <p:cNvPr id="4" name="Slide Number Placeholder 3"/>
          <p:cNvSpPr>
            <a:spLocks noGrp="1"/>
          </p:cNvSpPr>
          <p:nvPr>
            <p:ph type="sldNum" sz="quarter" idx="5"/>
          </p:nvPr>
        </p:nvSpPr>
        <p:spPr/>
        <p:txBody>
          <a:bodyPr/>
          <a:lstStyle/>
          <a:p>
            <a:fld id="{6799F27E-CBF4-464F-BA57-94EB901C9A72}" type="slidenum">
              <a:rPr lang="en-ZA" smtClean="0"/>
              <a:t>75</a:t>
            </a:fld>
            <a:endParaRPr lang="en-ZA"/>
          </a:p>
        </p:txBody>
      </p:sp>
    </p:spTree>
    <p:extLst>
      <p:ext uri="{BB962C8B-B14F-4D97-AF65-F5344CB8AC3E}">
        <p14:creationId xmlns:p14="http://schemas.microsoft.com/office/powerpoint/2010/main" val="250179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CC image</a:t>
            </a:r>
          </a:p>
        </p:txBody>
      </p:sp>
      <p:sp>
        <p:nvSpPr>
          <p:cNvPr id="4" name="Slide Number Placeholder 3"/>
          <p:cNvSpPr>
            <a:spLocks noGrp="1"/>
          </p:cNvSpPr>
          <p:nvPr>
            <p:ph type="sldNum" sz="quarter" idx="5"/>
          </p:nvPr>
        </p:nvSpPr>
        <p:spPr/>
        <p:txBody>
          <a:bodyPr/>
          <a:lstStyle/>
          <a:p>
            <a:fld id="{6799F27E-CBF4-464F-BA57-94EB901C9A72}" type="slidenum">
              <a:rPr lang="en-ZA" smtClean="0"/>
              <a:t>76</a:t>
            </a:fld>
            <a:endParaRPr lang="en-ZA"/>
          </a:p>
        </p:txBody>
      </p:sp>
    </p:spTree>
    <p:extLst>
      <p:ext uri="{BB962C8B-B14F-4D97-AF65-F5344CB8AC3E}">
        <p14:creationId xmlns:p14="http://schemas.microsoft.com/office/powerpoint/2010/main" val="285110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CC image</a:t>
            </a:r>
          </a:p>
        </p:txBody>
      </p:sp>
      <p:sp>
        <p:nvSpPr>
          <p:cNvPr id="4" name="Slide Number Placeholder 3"/>
          <p:cNvSpPr>
            <a:spLocks noGrp="1"/>
          </p:cNvSpPr>
          <p:nvPr>
            <p:ph type="sldNum" sz="quarter" idx="5"/>
          </p:nvPr>
        </p:nvSpPr>
        <p:spPr/>
        <p:txBody>
          <a:bodyPr/>
          <a:lstStyle/>
          <a:p>
            <a:fld id="{6799F27E-CBF4-464F-BA57-94EB901C9A72}" type="slidenum">
              <a:rPr lang="en-ZA" smtClean="0"/>
              <a:t>79</a:t>
            </a:fld>
            <a:endParaRPr lang="en-ZA"/>
          </a:p>
        </p:txBody>
      </p:sp>
    </p:spTree>
    <p:extLst>
      <p:ext uri="{BB962C8B-B14F-4D97-AF65-F5344CB8AC3E}">
        <p14:creationId xmlns:p14="http://schemas.microsoft.com/office/powerpoint/2010/main" val="100589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CC image</a:t>
            </a:r>
          </a:p>
        </p:txBody>
      </p:sp>
      <p:sp>
        <p:nvSpPr>
          <p:cNvPr id="4" name="Slide Number Placeholder 3"/>
          <p:cNvSpPr>
            <a:spLocks noGrp="1"/>
          </p:cNvSpPr>
          <p:nvPr>
            <p:ph type="sldNum" sz="quarter" idx="5"/>
          </p:nvPr>
        </p:nvSpPr>
        <p:spPr/>
        <p:txBody>
          <a:bodyPr/>
          <a:lstStyle/>
          <a:p>
            <a:fld id="{6799F27E-CBF4-464F-BA57-94EB901C9A72}" type="slidenum">
              <a:rPr lang="en-ZA" smtClean="0"/>
              <a:t>84</a:t>
            </a:fld>
            <a:endParaRPr lang="en-ZA"/>
          </a:p>
        </p:txBody>
      </p:sp>
    </p:spTree>
    <p:extLst>
      <p:ext uri="{BB962C8B-B14F-4D97-AF65-F5344CB8AC3E}">
        <p14:creationId xmlns:p14="http://schemas.microsoft.com/office/powerpoint/2010/main" val="148441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457200">
              <a:defRPr sz="2800"/>
            </a:lvl1pPr>
            <a:lvl2pPr marL="4572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4406902"/>
            <a:ext cx="10030819" cy="1362075"/>
          </a:xfrm>
        </p:spPr>
        <p:txBody>
          <a:bodyPr anchor="t">
            <a:noAutofit/>
          </a:bodyPr>
          <a:lstStyle>
            <a:lvl1pPr algn="l">
              <a:defRPr sz="44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7" y="2906713"/>
            <a:ext cx="10030819" cy="1500187"/>
          </a:xfrm>
        </p:spPr>
        <p:txBody>
          <a:bodyPr anchor="b">
            <a:normAutofit/>
          </a:bodyPr>
          <a:lstStyle>
            <a:lvl1pPr marL="0" indent="0">
              <a:buNone/>
              <a:defRPr sz="2800" b="1">
                <a:solidFill>
                  <a:schemeClr val="accent2"/>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4943872" y="273051"/>
            <a:ext cx="6638528"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699"/>
            <a:ext cx="362704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476672"/>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7"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3"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4" cstate="print"/>
          <a:srcRect/>
          <a:stretch>
            <a:fillRect/>
          </a:stretch>
        </p:blipFill>
        <p:spPr bwMode="auto">
          <a:xfrm>
            <a:off x="-96688" y="-14856"/>
            <a:ext cx="1004400" cy="60134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www.bethsnotesplus.com/2012/01/clip-system.html/caution-sig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1917iteams.i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esanetwork.org/wp-content/uploads/2020/04/AESA-COVID-19-FIELD-NOTES-1-.pdf"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armradio.org/our-work-on-covid-19-so-far/" TargetMode="External"/><Relationship Id="rId2" Type="http://schemas.openxmlformats.org/officeDocument/2006/relationships/hyperlink" Target="https://farmradio.org/" TargetMode="External"/><Relationship Id="rId1" Type="http://schemas.openxmlformats.org/officeDocument/2006/relationships/slideLayout" Target="../slideLayouts/slideLayout2.xml"/><Relationship Id="rId4" Type="http://schemas.openxmlformats.org/officeDocument/2006/relationships/hyperlink" Target="https://farmradio.org/supporting-radio-journalism-during-covid-19/"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biblicalpreaching.net/2020/03/14/a-new-not-new-experience-covid-19-response/"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technofaq.org/posts/2017/07/how-to-use-group-chats/"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regopantes.com/" TargetMode="External"/><Relationship Id="rId2" Type="http://schemas.openxmlformats.org/officeDocument/2006/relationships/hyperlink" Target="http://8villages.com/" TargetMode="Externa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hyperlink" Target="http://iuc.kz/" TargetMode="External"/><Relationship Id="rId2" Type="http://schemas.openxmlformats.org/officeDocument/2006/relationships/hyperlink" Target="https://www.aesanetwork.org/wp-content/uploads/2020/04/AESA-COVID-19-FIELD-NOTES-1-.pdf" TargetMode="External"/><Relationship Id="rId1" Type="http://schemas.openxmlformats.org/officeDocument/2006/relationships/slideLayout" Target="../slideLayouts/slideLayout5.xml"/><Relationship Id="rId4" Type="http://schemas.openxmlformats.org/officeDocument/2006/relationships/hyperlink" Target="https://ruqsat.qoldau.kz/ru/information/"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zimbamart.com/" TargetMode="External"/><Relationship Id="rId2" Type="http://schemas.openxmlformats.org/officeDocument/2006/relationships/hyperlink" Target="https://www.aesanetwork.org/wp-content/uploads/2020/04/AESA-COVID-19-FIELD-NOTES-1-.pdf" TargetMode="External"/><Relationship Id="rId1" Type="http://schemas.openxmlformats.org/officeDocument/2006/relationships/slideLayout" Target="../slideLayouts/slideLayout2.xml"/><Relationship Id="rId4" Type="http://schemas.openxmlformats.org/officeDocument/2006/relationships/hyperlink" Target="https://www.zimbawomen.or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fao.org/3/BU743EN/bu743en.pdf" TargetMode="External"/><Relationship Id="rId2" Type="http://schemas.openxmlformats.org/officeDocument/2006/relationships/hyperlink" Target="https://www.aesanetwork.org/wp-content/uploads/2020/04/AESA-COVID-19-FIELD-NOTES-1-.pdf" TargetMode="Externa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a:t>e-Extension for Extension Professionals</a:t>
            </a:r>
            <a:endParaRPr lang="en-ZA" dirty="0"/>
          </a:p>
        </p:txBody>
      </p:sp>
      <p:sp>
        <p:nvSpPr>
          <p:cNvPr id="3" name="Subtitle 2"/>
          <p:cNvSpPr>
            <a:spLocks noGrp="1"/>
          </p:cNvSpPr>
          <p:nvPr>
            <p:ph type="subTitle" idx="1"/>
          </p:nvPr>
        </p:nvSpPr>
        <p:spPr/>
        <p:txBody>
          <a:bodyPr/>
          <a:lstStyle/>
          <a:p>
            <a:pPr algn="ctr"/>
            <a:r>
              <a:rPr lang="en-ZA" dirty="0"/>
              <a:t>Global Forum for Rural Advisory Services (GFRAS)</a:t>
            </a:r>
          </a:p>
        </p:txBody>
      </p:sp>
      <p:sp>
        <p:nvSpPr>
          <p:cNvPr id="4" name="TextBox 3"/>
          <p:cNvSpPr txBox="1"/>
          <p:nvPr/>
        </p:nvSpPr>
        <p:spPr>
          <a:xfrm>
            <a:off x="3024996" y="5014917"/>
            <a:ext cx="6504280" cy="400110"/>
          </a:xfrm>
          <a:prstGeom prst="rect">
            <a:avLst/>
          </a:prstGeom>
          <a:noFill/>
        </p:spPr>
        <p:txBody>
          <a:bodyPr wrap="square" rtlCol="0">
            <a:spAutoFit/>
          </a:bodyPr>
          <a:lstStyle/>
          <a:p>
            <a:pPr algn="ctr"/>
            <a:r>
              <a:rPr lang="en-ZA" sz="2000" dirty="0">
                <a:solidFill>
                  <a:schemeClr val="accent2"/>
                </a:solidFill>
              </a:rPr>
              <a:t>Part of the </a:t>
            </a:r>
            <a:r>
              <a:rPr lang="en-ZA" sz="2000" i="1" dirty="0">
                <a:solidFill>
                  <a:schemeClr val="accent2"/>
                </a:solidFill>
              </a:rPr>
              <a:t>New Extensionist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Online alternatives</a:t>
            </a:r>
          </a:p>
        </p:txBody>
      </p:sp>
      <p:graphicFrame>
        <p:nvGraphicFramePr>
          <p:cNvPr id="8" name="Table 8">
            <a:extLst>
              <a:ext uri="{FF2B5EF4-FFF2-40B4-BE49-F238E27FC236}">
                <a16:creationId xmlns:a16="http://schemas.microsoft.com/office/drawing/2014/main" id="{C74B535A-708F-4BE5-929F-C84619155B8D}"/>
              </a:ext>
            </a:extLst>
          </p:cNvPr>
          <p:cNvGraphicFramePr>
            <a:graphicFrameLocks noGrp="1"/>
          </p:cNvGraphicFramePr>
          <p:nvPr>
            <p:ph idx="1"/>
            <p:extLst>
              <p:ext uri="{D42A27DB-BD31-4B8C-83A1-F6EECF244321}">
                <p14:modId xmlns:p14="http://schemas.microsoft.com/office/powerpoint/2010/main" val="3529632835"/>
              </p:ext>
            </p:extLst>
          </p:nvPr>
        </p:nvGraphicFramePr>
        <p:xfrm>
          <a:off x="1487488" y="1600200"/>
          <a:ext cx="10286932" cy="3615744"/>
        </p:xfrm>
        <a:graphic>
          <a:graphicData uri="http://schemas.openxmlformats.org/drawingml/2006/table">
            <a:tbl>
              <a:tblPr firstRow="1" bandRow="1">
                <a:tableStyleId>{69012ECD-51FC-41F1-AA8D-1B2483CD663E}</a:tableStyleId>
              </a:tblPr>
              <a:tblGrid>
                <a:gridCol w="2266180">
                  <a:extLst>
                    <a:ext uri="{9D8B030D-6E8A-4147-A177-3AD203B41FA5}">
                      <a16:colId xmlns:a16="http://schemas.microsoft.com/office/drawing/2014/main" val="4039788210"/>
                    </a:ext>
                  </a:extLst>
                </a:gridCol>
                <a:gridCol w="2673584">
                  <a:extLst>
                    <a:ext uri="{9D8B030D-6E8A-4147-A177-3AD203B41FA5}">
                      <a16:colId xmlns:a16="http://schemas.microsoft.com/office/drawing/2014/main" val="1458257650"/>
                    </a:ext>
                  </a:extLst>
                </a:gridCol>
                <a:gridCol w="2673584">
                  <a:extLst>
                    <a:ext uri="{9D8B030D-6E8A-4147-A177-3AD203B41FA5}">
                      <a16:colId xmlns:a16="http://schemas.microsoft.com/office/drawing/2014/main" val="3545482130"/>
                    </a:ext>
                  </a:extLst>
                </a:gridCol>
                <a:gridCol w="2673584">
                  <a:extLst>
                    <a:ext uri="{9D8B030D-6E8A-4147-A177-3AD203B41FA5}">
                      <a16:colId xmlns:a16="http://schemas.microsoft.com/office/drawing/2014/main" val="3875139641"/>
                    </a:ext>
                  </a:extLst>
                </a:gridCol>
              </a:tblGrid>
              <a:tr h="459158">
                <a:tc>
                  <a:txBody>
                    <a:bodyPr/>
                    <a:lstStyle/>
                    <a:p>
                      <a:pPr>
                        <a:lnSpc>
                          <a:spcPct val="115000"/>
                        </a:lnSpc>
                      </a:pPr>
                      <a:r>
                        <a:rPr lang="en-GB" sz="1100" b="1" dirty="0">
                          <a:effectLst/>
                        </a:rPr>
                        <a:t>Traditional physical meeting</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(low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(high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Comments</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02025"/>
                  </a:ext>
                </a:extLst>
              </a:tr>
              <a:tr h="1081610">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Field visits/ excursions</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Conduct a tele-conference where you interview the farmer whose property you would have visited.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Hold a webinar where you interview the farmer and play short videos you have created about the farm.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The webinar recording and its short videos can be uploaded to YouTube for people to watch later.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0651"/>
                  </a:ext>
                </a:extLst>
              </a:tr>
              <a:tr h="1715986">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Small workshop with farmers (up to 15 people) like a farmer field school</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Run a tele-conference with the farmers at their own farms or homes. If necessary, post or deliver workbooks to the farmers ahead of time.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Run a web meeting (using Zoom, WebEx, MS Teams or a similar service) with the farmers at their own farms or homes. If necessary, post or deliver workbooks to the farmers ahead of time, or send them by email.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Online meetings can be interactive and engaging. You can minimise the data used by asking participants to turn off their webcams when they are not needed. The workshop can be recorded for those who cannot attend the live event.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957411"/>
                  </a:ext>
                </a:extLst>
              </a:tr>
            </a:tbl>
          </a:graphicData>
        </a:graphic>
      </p:graphicFrame>
    </p:spTree>
    <p:extLst>
      <p:ext uri="{BB962C8B-B14F-4D97-AF65-F5344CB8AC3E}">
        <p14:creationId xmlns:p14="http://schemas.microsoft.com/office/powerpoint/2010/main" val="277999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Online alternatives</a:t>
            </a:r>
          </a:p>
        </p:txBody>
      </p:sp>
      <p:graphicFrame>
        <p:nvGraphicFramePr>
          <p:cNvPr id="8" name="Table 8">
            <a:extLst>
              <a:ext uri="{FF2B5EF4-FFF2-40B4-BE49-F238E27FC236}">
                <a16:creationId xmlns:a16="http://schemas.microsoft.com/office/drawing/2014/main" id="{C74B535A-708F-4BE5-929F-C84619155B8D}"/>
              </a:ext>
            </a:extLst>
          </p:cNvPr>
          <p:cNvGraphicFramePr>
            <a:graphicFrameLocks noGrp="1"/>
          </p:cNvGraphicFramePr>
          <p:nvPr>
            <p:ph idx="1"/>
            <p:extLst>
              <p:ext uri="{D42A27DB-BD31-4B8C-83A1-F6EECF244321}">
                <p14:modId xmlns:p14="http://schemas.microsoft.com/office/powerpoint/2010/main" val="1609490787"/>
              </p:ext>
            </p:extLst>
          </p:nvPr>
        </p:nvGraphicFramePr>
        <p:xfrm>
          <a:off x="1487488" y="1600200"/>
          <a:ext cx="10286932" cy="4980257"/>
        </p:xfrm>
        <a:graphic>
          <a:graphicData uri="http://schemas.openxmlformats.org/drawingml/2006/table">
            <a:tbl>
              <a:tblPr firstRow="1" bandRow="1">
                <a:tableStyleId>{69012ECD-51FC-41F1-AA8D-1B2483CD663E}</a:tableStyleId>
              </a:tblPr>
              <a:tblGrid>
                <a:gridCol w="2266180">
                  <a:extLst>
                    <a:ext uri="{9D8B030D-6E8A-4147-A177-3AD203B41FA5}">
                      <a16:colId xmlns:a16="http://schemas.microsoft.com/office/drawing/2014/main" val="4039788210"/>
                    </a:ext>
                  </a:extLst>
                </a:gridCol>
                <a:gridCol w="2673584">
                  <a:extLst>
                    <a:ext uri="{9D8B030D-6E8A-4147-A177-3AD203B41FA5}">
                      <a16:colId xmlns:a16="http://schemas.microsoft.com/office/drawing/2014/main" val="1458257650"/>
                    </a:ext>
                  </a:extLst>
                </a:gridCol>
                <a:gridCol w="2673584">
                  <a:extLst>
                    <a:ext uri="{9D8B030D-6E8A-4147-A177-3AD203B41FA5}">
                      <a16:colId xmlns:a16="http://schemas.microsoft.com/office/drawing/2014/main" val="3545482130"/>
                    </a:ext>
                  </a:extLst>
                </a:gridCol>
                <a:gridCol w="2673584">
                  <a:extLst>
                    <a:ext uri="{9D8B030D-6E8A-4147-A177-3AD203B41FA5}">
                      <a16:colId xmlns:a16="http://schemas.microsoft.com/office/drawing/2014/main" val="3875139641"/>
                    </a:ext>
                  </a:extLst>
                </a:gridCol>
              </a:tblGrid>
              <a:tr h="459158">
                <a:tc>
                  <a:txBody>
                    <a:bodyPr/>
                    <a:lstStyle/>
                    <a:p>
                      <a:pPr>
                        <a:lnSpc>
                          <a:spcPct val="115000"/>
                        </a:lnSpc>
                      </a:pPr>
                      <a:r>
                        <a:rPr lang="en-GB" sz="1100" b="1" dirty="0">
                          <a:effectLst/>
                        </a:rPr>
                        <a:t>Traditional physical meeting</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(low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(high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Comments</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02025"/>
                  </a:ext>
                </a:extLst>
              </a:tr>
              <a:tr h="1081610">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Large workshop with farmers (15 to 50)</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Make audio recordings (e.g. on cassette tape, CD, USB stick, and so on) for the farmers to listen to on their own or with others. Distribute workbooks beforehand so the participants can read through them with the audio recording. You can work with a local lead farmer who can facilitate a live event while you provide support on the phone.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Use a web meeting to engage with the farmers at their own farms or homes. Distribute workbooks beforehand by post, delivery or email.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Online meetings can be interactive and engaging. You can minimise the data used by asking participants to turn off their webcams when they are not needed. The workshop can be recorded for those who cannot attend the live event.</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0651"/>
                  </a:ext>
                </a:extLst>
              </a:tr>
              <a:tr h="1715986">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Seminar presentation (one-way communication)</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Distribute pre-recorded audio (on cassette tape, CD, USB stick, and so on) or video (on DVD, USB stick, YouTube video and so on).</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Use a web meeting to present the information to the farmers at their own farms or homes. You can email the presentation slides in PPT or PDF form or a link to download the slides.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If the topic is very detailed, break it into shorter segments of ideally no longer than 20 minutes.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957411"/>
                  </a:ext>
                </a:extLst>
              </a:tr>
            </a:tbl>
          </a:graphicData>
        </a:graphic>
      </p:graphicFrame>
    </p:spTree>
    <p:extLst>
      <p:ext uri="{BB962C8B-B14F-4D97-AF65-F5344CB8AC3E}">
        <p14:creationId xmlns:p14="http://schemas.microsoft.com/office/powerpoint/2010/main" val="134751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Online alternatives</a:t>
            </a:r>
          </a:p>
        </p:txBody>
      </p:sp>
      <p:graphicFrame>
        <p:nvGraphicFramePr>
          <p:cNvPr id="8" name="Table 8">
            <a:extLst>
              <a:ext uri="{FF2B5EF4-FFF2-40B4-BE49-F238E27FC236}">
                <a16:creationId xmlns:a16="http://schemas.microsoft.com/office/drawing/2014/main" id="{C74B535A-708F-4BE5-929F-C84619155B8D}"/>
              </a:ext>
            </a:extLst>
          </p:cNvPr>
          <p:cNvGraphicFramePr>
            <a:graphicFrameLocks noGrp="1"/>
          </p:cNvGraphicFramePr>
          <p:nvPr>
            <p:ph idx="1"/>
            <p:extLst>
              <p:ext uri="{D42A27DB-BD31-4B8C-83A1-F6EECF244321}">
                <p14:modId xmlns:p14="http://schemas.microsoft.com/office/powerpoint/2010/main" val="2786567591"/>
              </p:ext>
            </p:extLst>
          </p:nvPr>
        </p:nvGraphicFramePr>
        <p:xfrm>
          <a:off x="1487488" y="1600200"/>
          <a:ext cx="10286932" cy="3998801"/>
        </p:xfrm>
        <a:graphic>
          <a:graphicData uri="http://schemas.openxmlformats.org/drawingml/2006/table">
            <a:tbl>
              <a:tblPr firstRow="1" bandRow="1">
                <a:tableStyleId>{69012ECD-51FC-41F1-AA8D-1B2483CD663E}</a:tableStyleId>
              </a:tblPr>
              <a:tblGrid>
                <a:gridCol w="2266180">
                  <a:extLst>
                    <a:ext uri="{9D8B030D-6E8A-4147-A177-3AD203B41FA5}">
                      <a16:colId xmlns:a16="http://schemas.microsoft.com/office/drawing/2014/main" val="4039788210"/>
                    </a:ext>
                  </a:extLst>
                </a:gridCol>
                <a:gridCol w="2673584">
                  <a:extLst>
                    <a:ext uri="{9D8B030D-6E8A-4147-A177-3AD203B41FA5}">
                      <a16:colId xmlns:a16="http://schemas.microsoft.com/office/drawing/2014/main" val="1458257650"/>
                    </a:ext>
                  </a:extLst>
                </a:gridCol>
                <a:gridCol w="2673584">
                  <a:extLst>
                    <a:ext uri="{9D8B030D-6E8A-4147-A177-3AD203B41FA5}">
                      <a16:colId xmlns:a16="http://schemas.microsoft.com/office/drawing/2014/main" val="3545482130"/>
                    </a:ext>
                  </a:extLst>
                </a:gridCol>
                <a:gridCol w="2673584">
                  <a:extLst>
                    <a:ext uri="{9D8B030D-6E8A-4147-A177-3AD203B41FA5}">
                      <a16:colId xmlns:a16="http://schemas.microsoft.com/office/drawing/2014/main" val="3875139641"/>
                    </a:ext>
                  </a:extLst>
                </a:gridCol>
              </a:tblGrid>
              <a:tr h="459158">
                <a:tc>
                  <a:txBody>
                    <a:bodyPr/>
                    <a:lstStyle/>
                    <a:p>
                      <a:pPr>
                        <a:lnSpc>
                          <a:spcPct val="115000"/>
                        </a:lnSpc>
                      </a:pPr>
                      <a:r>
                        <a:rPr lang="en-GB" sz="1100" b="1" dirty="0">
                          <a:effectLst/>
                        </a:rPr>
                        <a:t>Traditional physical meeting</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(low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(high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Comments</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02025"/>
                  </a:ext>
                </a:extLst>
              </a:tr>
              <a:tr h="1081610">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Highly interactive small group discussion (like focus groups)</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Run a tele-conference call and ask specific questions of the participants one by one. Summarise the responses for each question, ask if there are any comments and if not, move to the next question.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Use a text-based online discussion forum (like WhatsApp, Messenger, or a Facebook group) or a web meeting to ask questions of the group.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This works better if group members have already met and know each other and the advisor.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0651"/>
                  </a:ext>
                </a:extLst>
              </a:tr>
              <a:tr h="1715986">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Paper-based survey</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Phone each farmer and ask them the questions and record their responses.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a:effectLst/>
                          <a:latin typeface="Arial" panose="020B0604020202020204" pitchFamily="34" charset="0"/>
                          <a:ea typeface="Arial" panose="020B0604020202020204" pitchFamily="34" charset="0"/>
                        </a:rPr>
                        <a:t>Create an online survey (using SurveyMonkey, Google forms or a similar service) and distribute the link by email, QR code or SMS. </a:t>
                      </a:r>
                      <a:endParaRPr lang="en-ZA" sz="14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Keep the survey short and simple, only covering required questions. Start with the easy-to-answer questions.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957411"/>
                  </a:ext>
                </a:extLst>
              </a:tr>
            </a:tbl>
          </a:graphicData>
        </a:graphic>
      </p:graphicFrame>
    </p:spTree>
    <p:extLst>
      <p:ext uri="{BB962C8B-B14F-4D97-AF65-F5344CB8AC3E}">
        <p14:creationId xmlns:p14="http://schemas.microsoft.com/office/powerpoint/2010/main" val="412164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Advantages of e-extension</a:t>
            </a:r>
          </a:p>
        </p:txBody>
      </p:sp>
      <p:sp>
        <p:nvSpPr>
          <p:cNvPr id="4" name="Content Placeholder 3">
            <a:extLst>
              <a:ext uri="{FF2B5EF4-FFF2-40B4-BE49-F238E27FC236}">
                <a16:creationId xmlns:a16="http://schemas.microsoft.com/office/drawing/2014/main" id="{E2B277CB-DFDA-4980-BECD-FC3FD6D52F99}"/>
              </a:ext>
            </a:extLst>
          </p:cNvPr>
          <p:cNvSpPr>
            <a:spLocks noGrp="1"/>
          </p:cNvSpPr>
          <p:nvPr>
            <p:ph idx="1"/>
          </p:nvPr>
        </p:nvSpPr>
        <p:spPr>
          <a:xfrm>
            <a:off x="1295467" y="1600201"/>
            <a:ext cx="10286933" cy="4349080"/>
          </a:xfrm>
        </p:spPr>
        <p:txBody>
          <a:bodyPr>
            <a:normAutofit/>
          </a:bodyPr>
          <a:lstStyle/>
          <a:p>
            <a:r>
              <a:rPr lang="en-GB" dirty="0"/>
              <a:t>Webinars make it possible for you to speak to your clients face-to-face without physically meeting them.</a:t>
            </a:r>
          </a:p>
          <a:p>
            <a:r>
              <a:rPr lang="en-GB" dirty="0"/>
              <a:t>Spend less time travelling to your clients and colleagues.</a:t>
            </a:r>
          </a:p>
          <a:p>
            <a:r>
              <a:rPr lang="en-GB" dirty="0"/>
              <a:t>Save the time and money that you would have spent on transport and accommodation.</a:t>
            </a:r>
          </a:p>
          <a:p>
            <a:r>
              <a:rPr lang="en-GB" dirty="0"/>
              <a:t>Many e-extension tools are affordable or even free.</a:t>
            </a:r>
          </a:p>
        </p:txBody>
      </p:sp>
    </p:spTree>
    <p:extLst>
      <p:ext uri="{BB962C8B-B14F-4D97-AF65-F5344CB8AC3E}">
        <p14:creationId xmlns:p14="http://schemas.microsoft.com/office/powerpoint/2010/main" val="248226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Disadvantages of e-extension</a:t>
            </a:r>
          </a:p>
        </p:txBody>
      </p:sp>
      <p:sp>
        <p:nvSpPr>
          <p:cNvPr id="4" name="Content Placeholder 3">
            <a:extLst>
              <a:ext uri="{FF2B5EF4-FFF2-40B4-BE49-F238E27FC236}">
                <a16:creationId xmlns:a16="http://schemas.microsoft.com/office/drawing/2014/main" id="{E2B277CB-DFDA-4980-BECD-FC3FD6D52F99}"/>
              </a:ext>
            </a:extLst>
          </p:cNvPr>
          <p:cNvSpPr>
            <a:spLocks noGrp="1"/>
          </p:cNvSpPr>
          <p:nvPr>
            <p:ph sz="half" idx="1"/>
          </p:nvPr>
        </p:nvSpPr>
        <p:spPr>
          <a:xfrm>
            <a:off x="1295467" y="1600201"/>
            <a:ext cx="5952661" cy="4525963"/>
          </a:xfrm>
        </p:spPr>
        <p:txBody>
          <a:bodyPr>
            <a:normAutofit fontScale="92500"/>
          </a:bodyPr>
          <a:lstStyle/>
          <a:p>
            <a:r>
              <a:rPr lang="en-GB" dirty="0"/>
              <a:t>Not everyone has access to the internet.</a:t>
            </a:r>
          </a:p>
          <a:p>
            <a:r>
              <a:rPr lang="en-GB" dirty="0"/>
              <a:t>Not everyone has the devices required. </a:t>
            </a:r>
          </a:p>
          <a:p>
            <a:r>
              <a:rPr lang="en-GB" dirty="0"/>
              <a:t>Steep learning curve with using e-extension tools for the first time.</a:t>
            </a:r>
          </a:p>
          <a:p>
            <a:r>
              <a:rPr lang="en-GB" dirty="0"/>
              <a:t>Takes longer to build trust and rapport. </a:t>
            </a:r>
          </a:p>
          <a:p>
            <a:r>
              <a:rPr lang="en-GB" dirty="0"/>
              <a:t>Overwhelming use of new technologies at the moment.</a:t>
            </a:r>
          </a:p>
          <a:p>
            <a:endParaRPr lang="en-GB" dirty="0"/>
          </a:p>
        </p:txBody>
      </p:sp>
      <p:pic>
        <p:nvPicPr>
          <p:cNvPr id="8" name="Content Placeholder 7">
            <a:extLst>
              <a:ext uri="{FF2B5EF4-FFF2-40B4-BE49-F238E27FC236}">
                <a16:creationId xmlns:a16="http://schemas.microsoft.com/office/drawing/2014/main" id="{56180462-DB3C-4F13-99AC-CFB49C14922E}"/>
              </a:ext>
            </a:extLst>
          </p:cNvPr>
          <p:cNvPicPr>
            <a:picLocks noGrp="1" noChangeAspect="1"/>
          </p:cNvPicPr>
          <p:nvPr>
            <p:ph sz="half"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6787" y="2148681"/>
            <a:ext cx="3429000" cy="3429000"/>
          </a:xfrm>
        </p:spPr>
      </p:pic>
      <p:sp>
        <p:nvSpPr>
          <p:cNvPr id="9" name="TextBox 8">
            <a:extLst>
              <a:ext uri="{FF2B5EF4-FFF2-40B4-BE49-F238E27FC236}">
                <a16:creationId xmlns:a16="http://schemas.microsoft.com/office/drawing/2014/main" id="{13DDAEB5-560E-4F06-A690-C54002BAAFE5}"/>
              </a:ext>
            </a:extLst>
          </p:cNvPr>
          <p:cNvSpPr txBox="1"/>
          <p:nvPr/>
        </p:nvSpPr>
        <p:spPr>
          <a:xfrm>
            <a:off x="7316787" y="5577681"/>
            <a:ext cx="3429000" cy="230832"/>
          </a:xfrm>
          <a:prstGeom prst="rect">
            <a:avLst/>
          </a:prstGeom>
          <a:noFill/>
        </p:spPr>
        <p:txBody>
          <a:bodyPr wrap="square" rtlCol="0">
            <a:spAutoFit/>
          </a:bodyPr>
          <a:lstStyle/>
          <a:p>
            <a:r>
              <a:rPr lang="en-ZA" sz="900">
                <a:hlinkClick r:id="rId4" tooltip="http://www.bethsnotesplus.com/2012/01/clip-system.html/caution-sign"/>
              </a:rPr>
              <a:t>This Photo</a:t>
            </a:r>
            <a:r>
              <a:rPr lang="en-ZA" sz="900"/>
              <a:t> by Unknown Author is licensed under </a:t>
            </a:r>
            <a:r>
              <a:rPr lang="en-ZA" sz="900">
                <a:hlinkClick r:id="rId5" tooltip="https://creativecommons.org/licenses/by-nc-nd/3.0/"/>
              </a:rPr>
              <a:t>CC BY-NC-ND</a:t>
            </a:r>
            <a:endParaRPr lang="en-ZA" sz="900"/>
          </a:p>
        </p:txBody>
      </p:sp>
    </p:spTree>
    <p:extLst>
      <p:ext uri="{BB962C8B-B14F-4D97-AF65-F5344CB8AC3E}">
        <p14:creationId xmlns:p14="http://schemas.microsoft.com/office/powerpoint/2010/main" val="277919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a:bodyPr>
          <a:lstStyle/>
          <a:p>
            <a:r>
              <a:rPr lang="en-US" dirty="0"/>
              <a:t>Undertaking e-extension activities</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2</a:t>
            </a:r>
          </a:p>
        </p:txBody>
      </p:sp>
    </p:spTree>
    <p:extLst>
      <p:ext uri="{BB962C8B-B14F-4D97-AF65-F5344CB8AC3E}">
        <p14:creationId xmlns:p14="http://schemas.microsoft.com/office/powerpoint/2010/main" val="170889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normAutofit/>
          </a:bodyPr>
          <a:lstStyle/>
          <a:p>
            <a:pPr marL="0" indent="0">
              <a:buNone/>
            </a:pPr>
            <a:r>
              <a:rPr lang="en-ZA" dirty="0"/>
              <a:t>Study Unit 2 covers the following:</a:t>
            </a:r>
          </a:p>
          <a:p>
            <a:r>
              <a:rPr lang="en-GB" dirty="0"/>
              <a:t>Trends of extension professionals moving from physical to online activities</a:t>
            </a:r>
          </a:p>
          <a:p>
            <a:r>
              <a:rPr lang="en-GB" dirty="0"/>
              <a:t>Importance of developing an e-extension strategy</a:t>
            </a:r>
          </a:p>
          <a:p>
            <a:r>
              <a:rPr lang="en-GB" dirty="0"/>
              <a:t>Differences between synchronous and asynchronous tools </a:t>
            </a:r>
          </a:p>
          <a:p>
            <a:r>
              <a:rPr lang="en-GB" dirty="0"/>
              <a:t>Key synchronous e-extension tools</a:t>
            </a:r>
          </a:p>
          <a:p>
            <a:r>
              <a:rPr lang="en-GB" dirty="0"/>
              <a:t>Key asynchronous e-extension tools. </a:t>
            </a:r>
          </a:p>
          <a:p>
            <a:pPr lvl="1"/>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145406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Moving from physical to online activities</a:t>
            </a:r>
          </a:p>
        </p:txBody>
      </p:sp>
      <p:sp>
        <p:nvSpPr>
          <p:cNvPr id="3" name="Content Placeholder 2"/>
          <p:cNvSpPr>
            <a:spLocks noGrp="1"/>
          </p:cNvSpPr>
          <p:nvPr>
            <p:ph idx="1"/>
          </p:nvPr>
        </p:nvSpPr>
        <p:spPr>
          <a:xfrm>
            <a:off x="1295467" y="1600201"/>
            <a:ext cx="10286933" cy="4349080"/>
          </a:xfrm>
        </p:spPr>
        <p:txBody>
          <a:bodyPr>
            <a:normAutofit/>
          </a:bodyPr>
          <a:lstStyle/>
          <a:p>
            <a:pPr lvl="0"/>
            <a:r>
              <a:rPr lang="en-GB" dirty="0"/>
              <a:t>Many extension practitioners around the world use e-extension approaches in their daily work. </a:t>
            </a:r>
          </a:p>
          <a:p>
            <a:pPr lvl="0"/>
            <a:r>
              <a:rPr lang="en-GB" dirty="0"/>
              <a:t>Some people are worried that e-extension will replace the need for human involvement in extension. That is unlikely to happen for many decades, if at all.</a:t>
            </a:r>
          </a:p>
          <a:p>
            <a:pPr lvl="0"/>
            <a:r>
              <a:rPr lang="en-GB" dirty="0"/>
              <a:t>Examples include: Electronic surveys compared to paper surveys.</a:t>
            </a:r>
            <a:endParaRPr lang="en-Z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ZA" dirty="0"/>
              <a:t>Differences between paper surveys and e-surveys</a:t>
            </a:r>
          </a:p>
        </p:txBody>
      </p:sp>
      <p:sp>
        <p:nvSpPr>
          <p:cNvPr id="3" name="Content Placeholder 2"/>
          <p:cNvSpPr>
            <a:spLocks noGrp="1"/>
          </p:cNvSpPr>
          <p:nvPr>
            <p:ph idx="1"/>
          </p:nvPr>
        </p:nvSpPr>
        <p:spPr>
          <a:xfrm>
            <a:off x="1295467" y="1600201"/>
            <a:ext cx="10286933" cy="4349080"/>
          </a:xfrm>
        </p:spPr>
        <p:txBody>
          <a:bodyPr>
            <a:normAutofit/>
          </a:bodyPr>
          <a:lstStyle/>
          <a:p>
            <a:pPr lvl="0"/>
            <a:endParaRPr lang="en-GB" dirty="0"/>
          </a:p>
          <a:p>
            <a:endParaRPr lang="en-ZA" dirty="0"/>
          </a:p>
          <a:p>
            <a:pPr lvl="1"/>
            <a:endParaRPr lang="en-ZA" dirty="0"/>
          </a:p>
        </p:txBody>
      </p:sp>
      <p:graphicFrame>
        <p:nvGraphicFramePr>
          <p:cNvPr id="4" name="Table 4">
            <a:extLst>
              <a:ext uri="{FF2B5EF4-FFF2-40B4-BE49-F238E27FC236}">
                <a16:creationId xmlns:a16="http://schemas.microsoft.com/office/drawing/2014/main" id="{4A9A2FE8-3AD2-4AAF-AFDD-002D4BFBB3E9}"/>
              </a:ext>
            </a:extLst>
          </p:cNvPr>
          <p:cNvGraphicFramePr>
            <a:graphicFrameLocks noGrp="1"/>
          </p:cNvGraphicFramePr>
          <p:nvPr>
            <p:extLst>
              <p:ext uri="{D42A27DB-BD31-4B8C-83A1-F6EECF244321}">
                <p14:modId xmlns:p14="http://schemas.microsoft.com/office/powerpoint/2010/main" val="2591777733"/>
              </p:ext>
            </p:extLst>
          </p:nvPr>
        </p:nvGraphicFramePr>
        <p:xfrm>
          <a:off x="1295466" y="1772816"/>
          <a:ext cx="10286934" cy="4047112"/>
        </p:xfrm>
        <a:graphic>
          <a:graphicData uri="http://schemas.openxmlformats.org/drawingml/2006/table">
            <a:tbl>
              <a:tblPr firstRow="1" bandRow="1">
                <a:tableStyleId>{5C22544A-7EE6-4342-B048-85BDC9FD1C3A}</a:tableStyleId>
              </a:tblPr>
              <a:tblGrid>
                <a:gridCol w="1200134">
                  <a:extLst>
                    <a:ext uri="{9D8B030D-6E8A-4147-A177-3AD203B41FA5}">
                      <a16:colId xmlns:a16="http://schemas.microsoft.com/office/drawing/2014/main" val="2204470660"/>
                    </a:ext>
                  </a:extLst>
                </a:gridCol>
                <a:gridCol w="4543400">
                  <a:extLst>
                    <a:ext uri="{9D8B030D-6E8A-4147-A177-3AD203B41FA5}">
                      <a16:colId xmlns:a16="http://schemas.microsoft.com/office/drawing/2014/main" val="1582264829"/>
                    </a:ext>
                  </a:extLst>
                </a:gridCol>
                <a:gridCol w="4543400">
                  <a:extLst>
                    <a:ext uri="{9D8B030D-6E8A-4147-A177-3AD203B41FA5}">
                      <a16:colId xmlns:a16="http://schemas.microsoft.com/office/drawing/2014/main" val="1376352922"/>
                    </a:ext>
                  </a:extLst>
                </a:gridCol>
              </a:tblGrid>
              <a:tr h="370840">
                <a:tc>
                  <a:txBody>
                    <a:bodyPr/>
                    <a:lstStyle/>
                    <a:p>
                      <a:pPr>
                        <a:lnSpc>
                          <a:spcPct val="115000"/>
                        </a:lnSpc>
                      </a:pPr>
                      <a:r>
                        <a:rPr lang="en-GB" sz="1400" dirty="0">
                          <a:effectLst/>
                          <a:latin typeface="+mj-lt"/>
                          <a:ea typeface="Arial" panose="020B0604020202020204" pitchFamily="34" charset="0"/>
                        </a:rPr>
                        <a:t> </a:t>
                      </a:r>
                      <a:endParaRPr lang="en-ZA" sz="1400" dirty="0">
                        <a:effectLst/>
                        <a:latin typeface="+mj-lt"/>
                        <a:ea typeface="Arial" panose="020B0604020202020204" pitchFamily="34" charset="0"/>
                      </a:endParaRPr>
                    </a:p>
                  </a:txBody>
                  <a:tcPr marL="63500" marR="63500" marT="63500" marB="63500"/>
                </a:tc>
                <a:tc>
                  <a:txBody>
                    <a:bodyPr/>
                    <a:lstStyle/>
                    <a:p>
                      <a:pPr>
                        <a:lnSpc>
                          <a:spcPct val="115000"/>
                        </a:lnSpc>
                      </a:pPr>
                      <a:r>
                        <a:rPr lang="en-GB" sz="1400" b="1" dirty="0">
                          <a:effectLst/>
                          <a:latin typeface="+mj-lt"/>
                          <a:ea typeface="Arial" panose="020B0604020202020204" pitchFamily="34" charset="0"/>
                        </a:rPr>
                        <a:t>Paper-based survey</a:t>
                      </a:r>
                      <a:endParaRPr lang="en-ZA" sz="1400" dirty="0">
                        <a:effectLst/>
                        <a:latin typeface="+mj-lt"/>
                        <a:ea typeface="Arial" panose="020B0604020202020204" pitchFamily="34" charset="0"/>
                      </a:endParaRPr>
                    </a:p>
                  </a:txBody>
                  <a:tcPr marL="63500" marR="63500" marT="63500" marB="63500"/>
                </a:tc>
                <a:tc>
                  <a:txBody>
                    <a:bodyPr/>
                    <a:lstStyle/>
                    <a:p>
                      <a:pPr>
                        <a:lnSpc>
                          <a:spcPct val="115000"/>
                        </a:lnSpc>
                      </a:pPr>
                      <a:r>
                        <a:rPr lang="en-GB" sz="1400" b="1" dirty="0" err="1">
                          <a:effectLst/>
                          <a:latin typeface="+mj-lt"/>
                          <a:ea typeface="Arial" panose="020B0604020202020204" pitchFamily="34" charset="0"/>
                        </a:rPr>
                        <a:t>eSurvey</a:t>
                      </a:r>
                      <a:endParaRPr lang="en-ZA" sz="140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2830773887"/>
                  </a:ext>
                </a:extLst>
              </a:tr>
              <a:tr h="370840">
                <a:tc>
                  <a:txBody>
                    <a:bodyPr/>
                    <a:lstStyle/>
                    <a:p>
                      <a:pPr>
                        <a:lnSpc>
                          <a:spcPct val="115000"/>
                        </a:lnSpc>
                      </a:pPr>
                      <a:r>
                        <a:rPr lang="en-GB" sz="1600" b="1" dirty="0">
                          <a:effectLst/>
                          <a:latin typeface="+mj-lt"/>
                          <a:ea typeface="Arial" panose="020B0604020202020204" pitchFamily="34" charset="0"/>
                        </a:rPr>
                        <a:t>Design </a:t>
                      </a:r>
                      <a:endParaRPr lang="en-ZA" sz="1600" dirty="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2 hours</a:t>
                      </a:r>
                      <a:endParaRPr lang="en-ZA" sz="1600" dirty="0">
                        <a:effectLst/>
                        <a:latin typeface="+mj-lt"/>
                        <a:ea typeface="Arial" panose="020B0604020202020204" pitchFamily="34" charset="0"/>
                      </a:endParaRPr>
                    </a:p>
                  </a:txBody>
                  <a:tcPr marL="63500" marR="63500" marT="63500" marB="63500"/>
                </a:tc>
                <a:tc>
                  <a:txBody>
                    <a:bodyPr/>
                    <a:lstStyle/>
                    <a:p>
                      <a:pPr>
                        <a:lnSpc>
                          <a:spcPct val="115000"/>
                        </a:lnSpc>
                      </a:pPr>
                      <a:r>
                        <a:rPr lang="en-GB" sz="1600">
                          <a:effectLst/>
                          <a:latin typeface="+mj-lt"/>
                          <a:ea typeface="Arial" panose="020B0604020202020204" pitchFamily="34" charset="0"/>
                        </a:rPr>
                        <a:t>2 hours</a:t>
                      </a:r>
                      <a:endParaRPr lang="en-ZA" sz="160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2061883055"/>
                  </a:ext>
                </a:extLst>
              </a:tr>
              <a:tr h="370840">
                <a:tc>
                  <a:txBody>
                    <a:bodyPr/>
                    <a:lstStyle/>
                    <a:p>
                      <a:pPr>
                        <a:lnSpc>
                          <a:spcPct val="115000"/>
                        </a:lnSpc>
                      </a:pPr>
                      <a:r>
                        <a:rPr lang="en-GB" sz="1600" b="1">
                          <a:effectLst/>
                          <a:latin typeface="+mj-lt"/>
                          <a:ea typeface="Arial" panose="020B0604020202020204" pitchFamily="34" charset="0"/>
                        </a:rPr>
                        <a:t>Create </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4 hours</a:t>
                      </a:r>
                      <a:endParaRPr lang="en-ZA" sz="1600" dirty="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1 hour</a:t>
                      </a:r>
                      <a:endParaRPr lang="en-ZA" sz="1600" dirty="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3579446505"/>
                  </a:ext>
                </a:extLst>
              </a:tr>
              <a:tr h="370840">
                <a:tc>
                  <a:txBody>
                    <a:bodyPr/>
                    <a:lstStyle/>
                    <a:p>
                      <a:pPr>
                        <a:lnSpc>
                          <a:spcPct val="115000"/>
                        </a:lnSpc>
                      </a:pPr>
                      <a:r>
                        <a:rPr lang="en-GB" sz="1600" b="1">
                          <a:effectLst/>
                          <a:latin typeface="+mj-lt"/>
                          <a:ea typeface="Arial" panose="020B0604020202020204" pitchFamily="34" charset="0"/>
                        </a:rPr>
                        <a:t>Test </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10 working days (print survey, address and stamp envelopes, post, complete,</a:t>
                      </a:r>
                      <a:endParaRPr lang="en-ZA" sz="1600" dirty="0">
                        <a:effectLst/>
                        <a:latin typeface="+mj-lt"/>
                        <a:ea typeface="Arial" panose="020B0604020202020204" pitchFamily="34" charset="0"/>
                      </a:endParaRPr>
                    </a:p>
                    <a:p>
                      <a:pPr>
                        <a:lnSpc>
                          <a:spcPct val="115000"/>
                        </a:lnSpc>
                      </a:pPr>
                      <a:r>
                        <a:rPr lang="en-GB" sz="1600" dirty="0">
                          <a:effectLst/>
                          <a:latin typeface="+mj-lt"/>
                          <a:ea typeface="Arial" panose="020B0604020202020204" pitchFamily="34" charset="0"/>
                        </a:rPr>
                        <a:t>return post, data entry, analysis, modifications, possible retest)</a:t>
                      </a:r>
                      <a:endParaRPr lang="en-ZA" sz="1600" dirty="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1 hour</a:t>
                      </a:r>
                      <a:endParaRPr lang="en-ZA" sz="1600" dirty="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537296508"/>
                  </a:ext>
                </a:extLst>
              </a:tr>
              <a:tr h="370840">
                <a:tc>
                  <a:txBody>
                    <a:bodyPr/>
                    <a:lstStyle/>
                    <a:p>
                      <a:pPr>
                        <a:lnSpc>
                          <a:spcPct val="115000"/>
                        </a:lnSpc>
                      </a:pPr>
                      <a:r>
                        <a:rPr lang="en-GB" sz="1600" b="1">
                          <a:effectLst/>
                          <a:latin typeface="+mj-lt"/>
                          <a:ea typeface="Arial" panose="020B0604020202020204" pitchFamily="34" charset="0"/>
                        </a:rPr>
                        <a:t>Distribute </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20 working days (print survey, address and stamp envelopes, post, send</a:t>
                      </a:r>
                      <a:endParaRPr lang="en-ZA" sz="1600" dirty="0">
                        <a:effectLst/>
                        <a:latin typeface="+mj-lt"/>
                        <a:ea typeface="Arial" panose="020B0604020202020204" pitchFamily="34" charset="0"/>
                      </a:endParaRPr>
                    </a:p>
                    <a:p>
                      <a:pPr>
                        <a:lnSpc>
                          <a:spcPct val="115000"/>
                        </a:lnSpc>
                      </a:pPr>
                      <a:r>
                        <a:rPr lang="en-GB" sz="1600" dirty="0">
                          <a:effectLst/>
                          <a:latin typeface="+mj-lt"/>
                          <a:ea typeface="Arial" panose="020B0604020202020204" pitchFamily="34" charset="0"/>
                        </a:rPr>
                        <a:t>reminder, complete, return post)</a:t>
                      </a:r>
                      <a:endParaRPr lang="en-ZA" sz="1600" dirty="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5 days</a:t>
                      </a:r>
                      <a:endParaRPr lang="en-ZA" sz="1600" dirty="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246927870"/>
                  </a:ext>
                </a:extLst>
              </a:tr>
              <a:tr h="370840">
                <a:tc>
                  <a:txBody>
                    <a:bodyPr/>
                    <a:lstStyle/>
                    <a:p>
                      <a:pPr>
                        <a:lnSpc>
                          <a:spcPct val="115000"/>
                        </a:lnSpc>
                      </a:pPr>
                      <a:r>
                        <a:rPr lang="en-GB" sz="1600" b="1">
                          <a:effectLst/>
                          <a:latin typeface="+mj-lt"/>
                          <a:ea typeface="Arial" panose="020B0604020202020204" pitchFamily="34" charset="0"/>
                        </a:rPr>
                        <a:t>Analyse </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a:effectLst/>
                          <a:latin typeface="+mj-lt"/>
                          <a:ea typeface="Arial" panose="020B0604020202020204" pitchFamily="34" charset="0"/>
                        </a:rPr>
                        <a:t>2 days (data entry, analysis)</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dirty="0">
                          <a:effectLst/>
                          <a:latin typeface="+mj-lt"/>
                          <a:ea typeface="Arial" panose="020B0604020202020204" pitchFamily="34" charset="0"/>
                        </a:rPr>
                        <a:t>1 hour</a:t>
                      </a:r>
                      <a:endParaRPr lang="en-ZA" sz="1600" dirty="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1477421714"/>
                  </a:ext>
                </a:extLst>
              </a:tr>
              <a:tr h="370840">
                <a:tc>
                  <a:txBody>
                    <a:bodyPr/>
                    <a:lstStyle/>
                    <a:p>
                      <a:pPr>
                        <a:lnSpc>
                          <a:spcPct val="115000"/>
                        </a:lnSpc>
                      </a:pPr>
                      <a:r>
                        <a:rPr lang="en-GB" sz="1600" b="1">
                          <a:effectLst/>
                          <a:latin typeface="+mj-lt"/>
                          <a:ea typeface="Arial" panose="020B0604020202020204" pitchFamily="34" charset="0"/>
                        </a:rPr>
                        <a:t>Total time</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b="1">
                          <a:effectLst/>
                          <a:latin typeface="+mj-lt"/>
                          <a:ea typeface="Arial" panose="020B0604020202020204" pitchFamily="34" charset="0"/>
                        </a:rPr>
                        <a:t>33 days</a:t>
                      </a:r>
                      <a:endParaRPr lang="en-ZA" sz="1600">
                        <a:effectLst/>
                        <a:latin typeface="+mj-lt"/>
                        <a:ea typeface="Arial" panose="020B0604020202020204" pitchFamily="34" charset="0"/>
                      </a:endParaRPr>
                    </a:p>
                  </a:txBody>
                  <a:tcPr marL="63500" marR="63500" marT="63500" marB="63500"/>
                </a:tc>
                <a:tc>
                  <a:txBody>
                    <a:bodyPr/>
                    <a:lstStyle/>
                    <a:p>
                      <a:pPr>
                        <a:lnSpc>
                          <a:spcPct val="115000"/>
                        </a:lnSpc>
                      </a:pPr>
                      <a:r>
                        <a:rPr lang="en-GB" sz="1600" b="1" dirty="0">
                          <a:effectLst/>
                          <a:latin typeface="+mj-lt"/>
                          <a:ea typeface="Arial" panose="020B0604020202020204" pitchFamily="34" charset="0"/>
                        </a:rPr>
                        <a:t>6 days</a:t>
                      </a:r>
                      <a:endParaRPr lang="en-ZA" sz="1600" dirty="0">
                        <a:effectLst/>
                        <a:latin typeface="+mj-lt"/>
                        <a:ea typeface="Arial" panose="020B0604020202020204" pitchFamily="34" charset="0"/>
                      </a:endParaRPr>
                    </a:p>
                  </a:txBody>
                  <a:tcPr marL="63500" marR="63500" marT="63500" marB="63500"/>
                </a:tc>
                <a:extLst>
                  <a:ext uri="{0D108BD9-81ED-4DB2-BD59-A6C34878D82A}">
                    <a16:rowId xmlns:a16="http://schemas.microsoft.com/office/drawing/2014/main" val="3177946425"/>
                  </a:ext>
                </a:extLst>
              </a:tr>
            </a:tbl>
          </a:graphicData>
        </a:graphic>
      </p:graphicFrame>
    </p:spTree>
    <p:extLst>
      <p:ext uri="{BB962C8B-B14F-4D97-AF65-F5344CB8AC3E}">
        <p14:creationId xmlns:p14="http://schemas.microsoft.com/office/powerpoint/2010/main" val="235113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rmAutofit/>
          </a:bodyPr>
          <a:lstStyle/>
          <a:p>
            <a:r>
              <a:rPr lang="en-ZA"/>
              <a:t>Developing a strategy</a:t>
            </a:r>
          </a:p>
        </p:txBody>
      </p:sp>
      <p:sp>
        <p:nvSpPr>
          <p:cNvPr id="3" name="Content Placeholder 2"/>
          <p:cNvSpPr>
            <a:spLocks noGrp="1"/>
          </p:cNvSpPr>
          <p:nvPr>
            <p:ph idx="1"/>
          </p:nvPr>
        </p:nvSpPr>
        <p:spPr>
          <a:xfrm>
            <a:off x="5519936" y="273051"/>
            <a:ext cx="6062464" cy="5853113"/>
          </a:xfrm>
        </p:spPr>
        <p:txBody>
          <a:bodyPr>
            <a:normAutofit/>
          </a:bodyPr>
          <a:lstStyle/>
          <a:p>
            <a:pPr marL="0" indent="0">
              <a:buNone/>
            </a:pPr>
            <a:r>
              <a:rPr lang="en-GB" dirty="0"/>
              <a:t>Process for designing an extension strategy:</a:t>
            </a:r>
            <a:endParaRPr lang="en-ZA" dirty="0"/>
          </a:p>
        </p:txBody>
      </p:sp>
      <p:sp>
        <p:nvSpPr>
          <p:cNvPr id="8" name="Text Placeholder 3">
            <a:extLst>
              <a:ext uri="{FF2B5EF4-FFF2-40B4-BE49-F238E27FC236}">
                <a16:creationId xmlns:a16="http://schemas.microsoft.com/office/drawing/2014/main" id="{B225BBEB-6E3A-4FCF-B40B-0D3752E0EACB}"/>
              </a:ext>
            </a:extLst>
          </p:cNvPr>
          <p:cNvSpPr>
            <a:spLocks noGrp="1"/>
          </p:cNvSpPr>
          <p:nvPr>
            <p:ph type="body" sz="half" idx="2"/>
          </p:nvPr>
        </p:nvSpPr>
        <p:spPr>
          <a:xfrm>
            <a:off x="1199456" y="1422699"/>
            <a:ext cx="3627040" cy="4691063"/>
          </a:xfrm>
        </p:spPr>
        <p:txBody>
          <a:bodyPr>
            <a:normAutofit/>
          </a:bodyPr>
          <a:lstStyle/>
          <a:p>
            <a:r>
              <a:rPr lang="en-GB" dirty="0"/>
              <a:t>Before using an e-extension tool, know why you are using it. Start with an overall extension strategy that includes both physical and online activities. </a:t>
            </a:r>
            <a:endParaRPr lang="en-US" dirty="0"/>
          </a:p>
        </p:txBody>
      </p:sp>
      <p:sp>
        <p:nvSpPr>
          <p:cNvPr id="11" name="Rectangle 10">
            <a:extLst>
              <a:ext uri="{FF2B5EF4-FFF2-40B4-BE49-F238E27FC236}">
                <a16:creationId xmlns:a16="http://schemas.microsoft.com/office/drawing/2014/main" id="{E82A7356-90C2-4BA1-A516-E5F289769176}"/>
              </a:ext>
            </a:extLst>
          </p:cNvPr>
          <p:cNvSpPr/>
          <p:nvPr/>
        </p:nvSpPr>
        <p:spPr>
          <a:xfrm>
            <a:off x="6085656" y="1484784"/>
            <a:ext cx="4474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Define desired outcomes</a:t>
            </a:r>
          </a:p>
        </p:txBody>
      </p:sp>
      <p:sp>
        <p:nvSpPr>
          <p:cNvPr id="12" name="Rectangle 11">
            <a:extLst>
              <a:ext uri="{FF2B5EF4-FFF2-40B4-BE49-F238E27FC236}">
                <a16:creationId xmlns:a16="http://schemas.microsoft.com/office/drawing/2014/main" id="{1EFCE152-9E53-4EC9-B829-AD860907EEC6}"/>
              </a:ext>
            </a:extLst>
          </p:cNvPr>
          <p:cNvSpPr/>
          <p:nvPr/>
        </p:nvSpPr>
        <p:spPr>
          <a:xfrm>
            <a:off x="6085656" y="2474894"/>
            <a:ext cx="4474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Identify target audience</a:t>
            </a:r>
          </a:p>
        </p:txBody>
      </p:sp>
      <p:sp>
        <p:nvSpPr>
          <p:cNvPr id="13" name="Rectangle 12">
            <a:extLst>
              <a:ext uri="{FF2B5EF4-FFF2-40B4-BE49-F238E27FC236}">
                <a16:creationId xmlns:a16="http://schemas.microsoft.com/office/drawing/2014/main" id="{19E8EB86-B240-491A-BC05-185E29963F9E}"/>
              </a:ext>
            </a:extLst>
          </p:cNvPr>
          <p:cNvSpPr/>
          <p:nvPr/>
        </p:nvSpPr>
        <p:spPr>
          <a:xfrm>
            <a:off x="6085656" y="3465004"/>
            <a:ext cx="4474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Define SMART objectives</a:t>
            </a:r>
          </a:p>
        </p:txBody>
      </p:sp>
      <p:sp>
        <p:nvSpPr>
          <p:cNvPr id="14" name="Rectangle 13">
            <a:extLst>
              <a:ext uri="{FF2B5EF4-FFF2-40B4-BE49-F238E27FC236}">
                <a16:creationId xmlns:a16="http://schemas.microsoft.com/office/drawing/2014/main" id="{EAD952B4-8E98-4D26-97F2-94F3A7EEBFD1}"/>
              </a:ext>
            </a:extLst>
          </p:cNvPr>
          <p:cNvSpPr/>
          <p:nvPr/>
        </p:nvSpPr>
        <p:spPr>
          <a:xfrm>
            <a:off x="6085656" y="4455114"/>
            <a:ext cx="4474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Determine activities</a:t>
            </a:r>
          </a:p>
        </p:txBody>
      </p:sp>
      <p:sp>
        <p:nvSpPr>
          <p:cNvPr id="15" name="Rectangle 14">
            <a:extLst>
              <a:ext uri="{FF2B5EF4-FFF2-40B4-BE49-F238E27FC236}">
                <a16:creationId xmlns:a16="http://schemas.microsoft.com/office/drawing/2014/main" id="{C8891BD5-7E3A-4A08-8038-EFAC1B64C60F}"/>
              </a:ext>
            </a:extLst>
          </p:cNvPr>
          <p:cNvSpPr/>
          <p:nvPr/>
        </p:nvSpPr>
        <p:spPr>
          <a:xfrm>
            <a:off x="6085656" y="5445224"/>
            <a:ext cx="4474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Design monitoring/evaluation framework</a:t>
            </a:r>
          </a:p>
        </p:txBody>
      </p:sp>
    </p:spTree>
    <p:extLst>
      <p:ext uri="{BB962C8B-B14F-4D97-AF65-F5344CB8AC3E}">
        <p14:creationId xmlns:p14="http://schemas.microsoft.com/office/powerpoint/2010/main" val="64124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US" dirty="0"/>
              <a:t>Why learn about e-Extension?</a:t>
            </a:r>
            <a:endParaRPr lang="en-ZA" dirty="0"/>
          </a:p>
        </p:txBody>
      </p:sp>
      <p:sp>
        <p:nvSpPr>
          <p:cNvPr id="3" name="Content Placeholder 2"/>
          <p:cNvSpPr>
            <a:spLocks noGrp="1"/>
          </p:cNvSpPr>
          <p:nvPr>
            <p:ph sz="half" idx="1"/>
          </p:nvPr>
        </p:nvSpPr>
        <p:spPr>
          <a:xfrm>
            <a:off x="1295467" y="1600201"/>
            <a:ext cx="5088565" cy="4525963"/>
          </a:xfrm>
        </p:spPr>
        <p:txBody>
          <a:bodyPr>
            <a:normAutofit/>
          </a:bodyPr>
          <a:lstStyle/>
          <a:p>
            <a:r>
              <a:rPr lang="en-GB" dirty="0"/>
              <a:t>Use electronic approaches complement physical face-to-face activities and paper-based approaches</a:t>
            </a:r>
          </a:p>
          <a:p>
            <a:r>
              <a:rPr lang="en-GB" dirty="0"/>
              <a:t>Know the advantages and disadvantages of several useful e-tools</a:t>
            </a:r>
          </a:p>
          <a:p>
            <a:r>
              <a:rPr lang="en-ZA" dirty="0"/>
              <a:t>Observe best practice examples of e-extension</a:t>
            </a:r>
          </a:p>
        </p:txBody>
      </p:sp>
      <p:pic>
        <p:nvPicPr>
          <p:cNvPr id="8" name="Content Placeholder 7">
            <a:extLst>
              <a:ext uri="{FF2B5EF4-FFF2-40B4-BE49-F238E27FC236}">
                <a16:creationId xmlns:a16="http://schemas.microsoft.com/office/drawing/2014/main" id="{4ADF2E73-6470-4AC9-9889-054818D11C90}"/>
              </a:ext>
            </a:extLst>
          </p:cNvPr>
          <p:cNvPicPr>
            <a:picLocks noGrp="1"/>
          </p:cNvPicPr>
          <p:nvPr>
            <p:ph sz="half" idx="13"/>
          </p:nvPr>
        </p:nvPicPr>
        <p:blipFill>
          <a:blip r:embed="rId2" cstate="email">
            <a:extLst>
              <a:ext uri="{28A0092B-C50C-407E-A947-70E740481C1C}">
                <a14:useLocalDpi xmlns:a14="http://schemas.microsoft.com/office/drawing/2010/main"/>
              </a:ext>
            </a:extLst>
          </a:blip>
          <a:srcRect/>
          <a:stretch>
            <a:fillRect/>
          </a:stretch>
        </p:blipFill>
        <p:spPr bwMode="auto">
          <a:xfrm>
            <a:off x="7069383" y="1901277"/>
            <a:ext cx="3923809" cy="39238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SMART</a:t>
            </a:r>
          </a:p>
        </p:txBody>
      </p:sp>
      <p:sp>
        <p:nvSpPr>
          <p:cNvPr id="3" name="Content Placeholder 2"/>
          <p:cNvSpPr>
            <a:spLocks noGrp="1"/>
          </p:cNvSpPr>
          <p:nvPr>
            <p:ph idx="1"/>
          </p:nvPr>
        </p:nvSpPr>
        <p:spPr>
          <a:xfrm>
            <a:off x="1295467" y="1600201"/>
            <a:ext cx="10286933" cy="4349080"/>
          </a:xfrm>
        </p:spPr>
        <p:txBody>
          <a:bodyPr>
            <a:normAutofit/>
          </a:bodyPr>
          <a:lstStyle/>
          <a:p>
            <a:pPr marL="0" indent="0">
              <a:buNone/>
            </a:pPr>
            <a:r>
              <a:rPr lang="en-GB" dirty="0"/>
              <a:t>A SMART objective is:</a:t>
            </a:r>
          </a:p>
          <a:p>
            <a:pPr lvl="0"/>
            <a:endParaRPr lang="en-GB" dirty="0"/>
          </a:p>
        </p:txBody>
      </p:sp>
      <p:pic>
        <p:nvPicPr>
          <p:cNvPr id="1026" name="Picture 2">
            <a:extLst>
              <a:ext uri="{FF2B5EF4-FFF2-40B4-BE49-F238E27FC236}">
                <a16:creationId xmlns:a16="http://schemas.microsoft.com/office/drawing/2014/main" id="{3412EAFA-ECCC-49AE-92F5-02ECD6D40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204865"/>
            <a:ext cx="754380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1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Synchronous and asynchronous communication</a:t>
            </a:r>
          </a:p>
        </p:txBody>
      </p:sp>
      <p:sp>
        <p:nvSpPr>
          <p:cNvPr id="10" name="Text Placeholder 9">
            <a:extLst>
              <a:ext uri="{FF2B5EF4-FFF2-40B4-BE49-F238E27FC236}">
                <a16:creationId xmlns:a16="http://schemas.microsoft.com/office/drawing/2014/main" id="{4AC358F0-FED5-44AD-946D-57843C513D98}"/>
              </a:ext>
            </a:extLst>
          </p:cNvPr>
          <p:cNvSpPr>
            <a:spLocks noGrp="1"/>
          </p:cNvSpPr>
          <p:nvPr>
            <p:ph type="body" idx="1"/>
          </p:nvPr>
        </p:nvSpPr>
        <p:spPr>
          <a:xfrm>
            <a:off x="1295467" y="1535113"/>
            <a:ext cx="5088565" cy="639762"/>
          </a:xfrm>
        </p:spPr>
        <p:txBody>
          <a:bodyPr/>
          <a:lstStyle/>
          <a:p>
            <a:r>
              <a:rPr lang="en-ZA" dirty="0"/>
              <a:t>Synchronous</a:t>
            </a:r>
          </a:p>
        </p:txBody>
      </p:sp>
      <p:sp>
        <p:nvSpPr>
          <p:cNvPr id="4" name="Content Placeholder 3">
            <a:extLst>
              <a:ext uri="{FF2B5EF4-FFF2-40B4-BE49-F238E27FC236}">
                <a16:creationId xmlns:a16="http://schemas.microsoft.com/office/drawing/2014/main" id="{D3F29358-DF66-4122-A8CF-48867775AB80}"/>
              </a:ext>
            </a:extLst>
          </p:cNvPr>
          <p:cNvSpPr>
            <a:spLocks noGrp="1"/>
          </p:cNvSpPr>
          <p:nvPr>
            <p:ph sz="half" idx="2"/>
          </p:nvPr>
        </p:nvSpPr>
        <p:spPr>
          <a:xfrm>
            <a:off x="1295467" y="2174876"/>
            <a:ext cx="5088565" cy="3951288"/>
          </a:xfrm>
        </p:spPr>
        <p:txBody>
          <a:bodyPr>
            <a:normAutofit/>
          </a:bodyPr>
          <a:lstStyle/>
          <a:p>
            <a:pPr marL="0" indent="0">
              <a:buNone/>
            </a:pPr>
            <a:r>
              <a:rPr lang="en-GB" dirty="0"/>
              <a:t>Synchronous communication tools allow you to interact with your target audience in real time so there is no lag time in the conversation. These can often be arranged quickly and finish as soon as the activity is over.</a:t>
            </a:r>
          </a:p>
        </p:txBody>
      </p:sp>
      <p:sp>
        <p:nvSpPr>
          <p:cNvPr id="11" name="Text Placeholder 10">
            <a:extLst>
              <a:ext uri="{FF2B5EF4-FFF2-40B4-BE49-F238E27FC236}">
                <a16:creationId xmlns:a16="http://schemas.microsoft.com/office/drawing/2014/main" id="{B1CB5C05-72E2-4778-843A-BB62BB2B4619}"/>
              </a:ext>
            </a:extLst>
          </p:cNvPr>
          <p:cNvSpPr>
            <a:spLocks noGrp="1"/>
          </p:cNvSpPr>
          <p:nvPr>
            <p:ph type="body" idx="13"/>
          </p:nvPr>
        </p:nvSpPr>
        <p:spPr>
          <a:xfrm>
            <a:off x="6493835" y="1535113"/>
            <a:ext cx="5088565" cy="639762"/>
          </a:xfrm>
        </p:spPr>
        <p:txBody>
          <a:bodyPr/>
          <a:lstStyle/>
          <a:p>
            <a:r>
              <a:rPr lang="en-ZA" dirty="0"/>
              <a:t>Asynchronous</a:t>
            </a:r>
          </a:p>
        </p:txBody>
      </p:sp>
      <p:sp>
        <p:nvSpPr>
          <p:cNvPr id="12" name="Content Placeholder 11">
            <a:extLst>
              <a:ext uri="{FF2B5EF4-FFF2-40B4-BE49-F238E27FC236}">
                <a16:creationId xmlns:a16="http://schemas.microsoft.com/office/drawing/2014/main" id="{5C6D3622-E49B-47E4-9B38-11E006E1889F}"/>
              </a:ext>
            </a:extLst>
          </p:cNvPr>
          <p:cNvSpPr>
            <a:spLocks noGrp="1"/>
          </p:cNvSpPr>
          <p:nvPr>
            <p:ph sz="half" idx="14"/>
          </p:nvPr>
        </p:nvSpPr>
        <p:spPr>
          <a:xfrm>
            <a:off x="6493835" y="2174876"/>
            <a:ext cx="5088565" cy="3951288"/>
          </a:xfrm>
        </p:spPr>
        <p:txBody>
          <a:bodyPr>
            <a:normAutofit/>
          </a:bodyPr>
          <a:lstStyle/>
          <a:p>
            <a:pPr marL="0" indent="0">
              <a:buNone/>
            </a:pPr>
            <a:r>
              <a:rPr lang="en-GB" dirty="0"/>
              <a:t>Asynchronous events allow people to participate in the discussion at different times. These events usually need to be planned in advance. </a:t>
            </a:r>
            <a:endParaRPr lang="en-Z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ZA" dirty="0"/>
              <a:t>Synchronous and asynchronous communication</a:t>
            </a:r>
          </a:p>
        </p:txBody>
      </p:sp>
      <p:graphicFrame>
        <p:nvGraphicFramePr>
          <p:cNvPr id="3" name="Diagram 2">
            <a:extLst>
              <a:ext uri="{FF2B5EF4-FFF2-40B4-BE49-F238E27FC236}">
                <a16:creationId xmlns:a16="http://schemas.microsoft.com/office/drawing/2014/main" id="{1125578E-6FB1-4860-8E4A-FD56303DAA01}"/>
              </a:ext>
            </a:extLst>
          </p:cNvPr>
          <p:cNvGraphicFramePr/>
          <p:nvPr>
            <p:extLst>
              <p:ext uri="{D42A27DB-BD31-4B8C-83A1-F6EECF244321}">
                <p14:modId xmlns:p14="http://schemas.microsoft.com/office/powerpoint/2010/main" val="2898833181"/>
              </p:ext>
            </p:extLst>
          </p:nvPr>
        </p:nvGraphicFramePr>
        <p:xfrm>
          <a:off x="1559496" y="1678712"/>
          <a:ext cx="10286932" cy="445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01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Synchronous e-extension tools</a:t>
            </a:r>
          </a:p>
        </p:txBody>
      </p:sp>
      <p:pic>
        <p:nvPicPr>
          <p:cNvPr id="16" name="Content Placeholder 15">
            <a:extLst>
              <a:ext uri="{FF2B5EF4-FFF2-40B4-BE49-F238E27FC236}">
                <a16:creationId xmlns:a16="http://schemas.microsoft.com/office/drawing/2014/main" id="{FBF7442D-30D1-48B2-A15C-A2471607E02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141" t="8777" r="5588" b="15444"/>
          <a:stretch/>
        </p:blipFill>
        <p:spPr>
          <a:xfrm>
            <a:off x="983432" y="1417638"/>
            <a:ext cx="6994098" cy="4243610"/>
          </a:xfrm>
        </p:spPr>
      </p:pic>
      <p:sp>
        <p:nvSpPr>
          <p:cNvPr id="4" name="Content Placeholder 3">
            <a:extLst>
              <a:ext uri="{FF2B5EF4-FFF2-40B4-BE49-F238E27FC236}">
                <a16:creationId xmlns:a16="http://schemas.microsoft.com/office/drawing/2014/main" id="{D3F29358-DF66-4122-A8CF-48867775AB80}"/>
              </a:ext>
            </a:extLst>
          </p:cNvPr>
          <p:cNvSpPr>
            <a:spLocks noGrp="1"/>
          </p:cNvSpPr>
          <p:nvPr>
            <p:ph sz="half" idx="13"/>
          </p:nvPr>
        </p:nvSpPr>
        <p:spPr>
          <a:xfrm>
            <a:off x="8112224" y="1600200"/>
            <a:ext cx="3470176" cy="4525963"/>
          </a:xfrm>
        </p:spPr>
        <p:txBody>
          <a:bodyPr>
            <a:normAutofit/>
          </a:bodyPr>
          <a:lstStyle/>
          <a:p>
            <a:r>
              <a:rPr lang="en-GB" dirty="0"/>
              <a:t>One-on-one phone call</a:t>
            </a:r>
          </a:p>
          <a:p>
            <a:r>
              <a:rPr lang="en-GB" dirty="0"/>
              <a:t>Tele-conference call</a:t>
            </a:r>
          </a:p>
          <a:p>
            <a:r>
              <a:rPr lang="en-GB" dirty="0"/>
              <a:t>Web meeting</a:t>
            </a:r>
          </a:p>
          <a:p>
            <a:r>
              <a:rPr lang="en-GB" dirty="0"/>
              <a:t>Radio</a:t>
            </a:r>
          </a:p>
          <a:p>
            <a:r>
              <a:rPr lang="en-GB" dirty="0"/>
              <a:t>Online polling</a:t>
            </a:r>
          </a:p>
          <a:p>
            <a:endParaRPr lang="en-GB" dirty="0"/>
          </a:p>
        </p:txBody>
      </p:sp>
    </p:spTree>
    <p:extLst>
      <p:ext uri="{BB962C8B-B14F-4D97-AF65-F5344CB8AC3E}">
        <p14:creationId xmlns:p14="http://schemas.microsoft.com/office/powerpoint/2010/main" val="334761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Asynchronous e-extension tools</a:t>
            </a:r>
          </a:p>
        </p:txBody>
      </p:sp>
      <p:sp>
        <p:nvSpPr>
          <p:cNvPr id="4" name="Content Placeholder 3">
            <a:extLst>
              <a:ext uri="{FF2B5EF4-FFF2-40B4-BE49-F238E27FC236}">
                <a16:creationId xmlns:a16="http://schemas.microsoft.com/office/drawing/2014/main" id="{D3F29358-DF66-4122-A8CF-48867775AB80}"/>
              </a:ext>
            </a:extLst>
          </p:cNvPr>
          <p:cNvSpPr>
            <a:spLocks noGrp="1"/>
          </p:cNvSpPr>
          <p:nvPr>
            <p:ph sz="half" idx="1"/>
          </p:nvPr>
        </p:nvSpPr>
        <p:spPr>
          <a:xfrm>
            <a:off x="1295467" y="1600201"/>
            <a:ext cx="5088565" cy="4525963"/>
          </a:xfrm>
        </p:spPr>
        <p:txBody>
          <a:bodyPr>
            <a:normAutofit fontScale="92500"/>
          </a:bodyPr>
          <a:lstStyle/>
          <a:p>
            <a:r>
              <a:rPr lang="en-GB" dirty="0"/>
              <a:t>Social media</a:t>
            </a:r>
          </a:p>
          <a:p>
            <a:r>
              <a:rPr lang="en-GB" dirty="0"/>
              <a:t>Direct messaging</a:t>
            </a:r>
          </a:p>
          <a:p>
            <a:r>
              <a:rPr lang="en-GB" dirty="0"/>
              <a:t>Mobile apps</a:t>
            </a:r>
          </a:p>
          <a:p>
            <a:r>
              <a:rPr lang="en-GB" dirty="0"/>
              <a:t>Short videos</a:t>
            </a:r>
          </a:p>
          <a:p>
            <a:r>
              <a:rPr lang="en-GB" dirty="0"/>
              <a:t>Podcasts</a:t>
            </a:r>
          </a:p>
          <a:p>
            <a:r>
              <a:rPr lang="en-GB" dirty="0"/>
              <a:t>Blogs</a:t>
            </a:r>
          </a:p>
          <a:p>
            <a:r>
              <a:rPr lang="en-GB" dirty="0"/>
              <a:t>Online document collaboration</a:t>
            </a:r>
          </a:p>
          <a:p>
            <a:r>
              <a:rPr lang="en-GB" dirty="0"/>
              <a:t>e-Surveys</a:t>
            </a:r>
          </a:p>
          <a:p>
            <a:r>
              <a:rPr lang="en-GB" dirty="0"/>
              <a:t>e-Bulletins</a:t>
            </a:r>
          </a:p>
          <a:p>
            <a:endParaRPr lang="en-GB" dirty="0"/>
          </a:p>
        </p:txBody>
      </p:sp>
      <p:pic>
        <p:nvPicPr>
          <p:cNvPr id="6" name="Content Placeholder 5">
            <a:extLst>
              <a:ext uri="{FF2B5EF4-FFF2-40B4-BE49-F238E27FC236}">
                <a16:creationId xmlns:a16="http://schemas.microsoft.com/office/drawing/2014/main" id="{248B6821-EEF9-4F89-BB71-9559EAA70C6C}"/>
              </a:ext>
            </a:extLst>
          </p:cNvPr>
          <p:cNvPicPr>
            <a:picLocks noGrp="1" noChangeAspect="1"/>
          </p:cNvPicPr>
          <p:nvPr>
            <p:ph sz="half" idx="13"/>
          </p:nvPr>
        </p:nvPicPr>
        <p:blipFill rotWithShape="1">
          <a:blip r:embed="rId2" cstate="print">
            <a:extLst>
              <a:ext uri="{28A0092B-C50C-407E-A947-70E740481C1C}">
                <a14:useLocalDpi xmlns:a14="http://schemas.microsoft.com/office/drawing/2010/main" val="0"/>
              </a:ext>
            </a:extLst>
          </a:blip>
          <a:srcRect l="19338"/>
          <a:stretch/>
        </p:blipFill>
        <p:spPr>
          <a:xfrm>
            <a:off x="6740709" y="1853802"/>
            <a:ext cx="4862417" cy="4018760"/>
          </a:xfrm>
        </p:spPr>
      </p:pic>
    </p:spTree>
    <p:extLst>
      <p:ext uri="{BB962C8B-B14F-4D97-AF65-F5344CB8AC3E}">
        <p14:creationId xmlns:p14="http://schemas.microsoft.com/office/powerpoint/2010/main" val="423599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GB" dirty="0"/>
              <a:t>e-extension case studies and COVID-19 experiences</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3</a:t>
            </a:r>
          </a:p>
        </p:txBody>
      </p:sp>
    </p:spTree>
    <p:extLst>
      <p:ext uri="{BB962C8B-B14F-4D97-AF65-F5344CB8AC3E}">
        <p14:creationId xmlns:p14="http://schemas.microsoft.com/office/powerpoint/2010/main" val="246645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3 covers the following</a:t>
            </a:r>
          </a:p>
          <a:p>
            <a:r>
              <a:rPr lang="en-GB" dirty="0"/>
              <a:t>Several real-life applications of e-extension, and how they were used to achieve the desired project outcomes</a:t>
            </a:r>
          </a:p>
          <a:p>
            <a:r>
              <a:rPr lang="en-GB" dirty="0"/>
              <a:t>Different challenges and solutions that were used to overcome them</a:t>
            </a:r>
          </a:p>
          <a:p>
            <a:r>
              <a:rPr lang="en-GB" dirty="0"/>
              <a:t>COVID-19 challenges and how the wise use of e-extension tools helped overcome them</a:t>
            </a:r>
          </a:p>
          <a:p>
            <a:pPr lvl="1"/>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171711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nchor="ctr">
            <a:normAutofit/>
          </a:bodyPr>
          <a:lstStyle/>
          <a:p>
            <a:r>
              <a:rPr lang="en-ZA" dirty="0"/>
              <a:t>Case studies</a:t>
            </a:r>
          </a:p>
        </p:txBody>
      </p:sp>
      <p:pic>
        <p:nvPicPr>
          <p:cNvPr id="8" name="Picture 2" descr="Case Studies - Free Creative Commons Keyboard image">
            <a:extLst>
              <a:ext uri="{FF2B5EF4-FFF2-40B4-BE49-F238E27FC236}">
                <a16:creationId xmlns:a16="http://schemas.microsoft.com/office/drawing/2014/main" id="{C75B2B11-5460-4C3F-A2E7-A3227ED6315B}"/>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295400" y="2167202"/>
            <a:ext cx="5087938" cy="3391958"/>
          </a:xfrm>
          <a:solidFill>
            <a:srgbClr val="FFFFFF"/>
          </a:solidFill>
        </p:spPr>
      </p:pic>
      <p:sp>
        <p:nvSpPr>
          <p:cNvPr id="7" name="Text Placeholder 6"/>
          <p:cNvSpPr>
            <a:spLocks noGrp="1"/>
          </p:cNvSpPr>
          <p:nvPr>
            <p:ph sz="half" idx="13"/>
          </p:nvPr>
        </p:nvSpPr>
        <p:spPr>
          <a:xfrm>
            <a:off x="6480043" y="1600201"/>
            <a:ext cx="5102357" cy="4525963"/>
          </a:xfrm>
        </p:spPr>
        <p:txBody>
          <a:bodyPr>
            <a:normAutofit/>
          </a:bodyPr>
          <a:lstStyle/>
          <a:p>
            <a:r>
              <a:rPr lang="en-GB" dirty="0"/>
              <a:t>COVID-19 suddenly and dramatically changed how business is conducted. This unit illustrates various e-extension tools used by extension practitioners to continue their work.</a:t>
            </a:r>
            <a:endParaRPr lang="en-ZA" dirty="0"/>
          </a:p>
        </p:txBody>
      </p:sp>
    </p:spTree>
    <p:extLst>
      <p:ext uri="{BB962C8B-B14F-4D97-AF65-F5344CB8AC3E}">
        <p14:creationId xmlns:p14="http://schemas.microsoft.com/office/powerpoint/2010/main" val="208863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15E7-2E8D-417C-B21A-6832878599EB}"/>
              </a:ext>
            </a:extLst>
          </p:cNvPr>
          <p:cNvSpPr>
            <a:spLocks noGrp="1"/>
          </p:cNvSpPr>
          <p:nvPr>
            <p:ph type="title"/>
          </p:nvPr>
        </p:nvSpPr>
        <p:spPr>
          <a:xfrm>
            <a:off x="1295467" y="476672"/>
            <a:ext cx="10286933" cy="940967"/>
          </a:xfrm>
        </p:spPr>
        <p:txBody>
          <a:bodyPr>
            <a:normAutofit fontScale="90000"/>
          </a:bodyPr>
          <a:lstStyle/>
          <a:p>
            <a:r>
              <a:rPr lang="en-GB" dirty="0"/>
              <a:t>Agricultural Information and Communication Programme (AICP) (Rwanda)</a:t>
            </a:r>
            <a:endParaRPr lang="en-ZA" dirty="0"/>
          </a:p>
        </p:txBody>
      </p:sp>
      <p:sp>
        <p:nvSpPr>
          <p:cNvPr id="11" name="Content Placeholder 10">
            <a:extLst>
              <a:ext uri="{FF2B5EF4-FFF2-40B4-BE49-F238E27FC236}">
                <a16:creationId xmlns:a16="http://schemas.microsoft.com/office/drawing/2014/main" id="{2760FE17-AAD8-41DD-B4E9-8F722D6082B0}"/>
              </a:ext>
            </a:extLst>
          </p:cNvPr>
          <p:cNvSpPr>
            <a:spLocks noGrp="1"/>
          </p:cNvSpPr>
          <p:nvPr>
            <p:ph idx="1"/>
          </p:nvPr>
        </p:nvSpPr>
        <p:spPr>
          <a:xfrm>
            <a:off x="1295467" y="1600201"/>
            <a:ext cx="10286933" cy="4349080"/>
          </a:xfrm>
        </p:spPr>
        <p:txBody>
          <a:bodyPr/>
          <a:lstStyle/>
          <a:p>
            <a:r>
              <a:rPr lang="en-GB" dirty="0"/>
              <a:t>AICP is the main information channel for e-extension material and content.</a:t>
            </a:r>
          </a:p>
          <a:p>
            <a:r>
              <a:rPr lang="en-GB" dirty="0"/>
              <a:t>The program uses already existing extension structures and developed content and avail them to the general public including farmers, private extension and value chain actors.</a:t>
            </a:r>
          </a:p>
          <a:p>
            <a:r>
              <a:rPr lang="en-GB" dirty="0"/>
              <a:t>This is a government supported program that has all potentials to reach a wider audience</a:t>
            </a:r>
            <a:endParaRPr lang="en-ZA" dirty="0"/>
          </a:p>
        </p:txBody>
      </p:sp>
    </p:spTree>
    <p:extLst>
      <p:ext uri="{BB962C8B-B14F-4D97-AF65-F5344CB8AC3E}">
        <p14:creationId xmlns:p14="http://schemas.microsoft.com/office/powerpoint/2010/main" val="131917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4110-29FA-46D7-864A-5EC689FF6649}"/>
              </a:ext>
            </a:extLst>
          </p:cNvPr>
          <p:cNvSpPr>
            <a:spLocks noGrp="1"/>
          </p:cNvSpPr>
          <p:nvPr>
            <p:ph type="title"/>
          </p:nvPr>
        </p:nvSpPr>
        <p:spPr>
          <a:xfrm>
            <a:off x="1295467" y="476672"/>
            <a:ext cx="10286933" cy="940967"/>
          </a:xfrm>
        </p:spPr>
        <p:txBody>
          <a:bodyPr>
            <a:normAutofit fontScale="90000"/>
          </a:bodyPr>
          <a:lstStyle/>
          <a:p>
            <a:r>
              <a:rPr lang="en-GB" dirty="0"/>
              <a:t>Strength, weakness, challenges and opportunities</a:t>
            </a:r>
            <a:endParaRPr lang="en-ZA" dirty="0"/>
          </a:p>
        </p:txBody>
      </p:sp>
      <p:sp>
        <p:nvSpPr>
          <p:cNvPr id="3" name="Content Placeholder 2">
            <a:extLst>
              <a:ext uri="{FF2B5EF4-FFF2-40B4-BE49-F238E27FC236}">
                <a16:creationId xmlns:a16="http://schemas.microsoft.com/office/drawing/2014/main" id="{689CEF11-CBB1-44AC-84B6-D5E52B6723C8}"/>
              </a:ext>
            </a:extLst>
          </p:cNvPr>
          <p:cNvSpPr>
            <a:spLocks noGrp="1"/>
          </p:cNvSpPr>
          <p:nvPr>
            <p:ph idx="1"/>
          </p:nvPr>
        </p:nvSpPr>
        <p:spPr>
          <a:xfrm>
            <a:off x="1295467" y="1600201"/>
            <a:ext cx="10286933" cy="4349080"/>
          </a:xfrm>
        </p:spPr>
        <p:txBody>
          <a:bodyPr>
            <a:normAutofit fontScale="92500" lnSpcReduction="10000"/>
          </a:bodyPr>
          <a:lstStyle/>
          <a:p>
            <a:r>
              <a:rPr lang="en-GB" dirty="0"/>
              <a:t>Potential to reach a wider audience through channels and partners of the Ministry of Agriculture and animal resources (MINAGRI).</a:t>
            </a:r>
          </a:p>
          <a:p>
            <a:r>
              <a:rPr lang="en-GB" dirty="0"/>
              <a:t>Uses different languages spoken in Rwanda including Kinyarwanda, French, English. Kinyarwanda is the main communication language.</a:t>
            </a:r>
          </a:p>
          <a:p>
            <a:r>
              <a:rPr lang="en-GB" dirty="0"/>
              <a:t>Communicates the most updated information in crop production, livestock, market and weather information.</a:t>
            </a:r>
          </a:p>
          <a:p>
            <a:r>
              <a:rPr lang="en-GB" dirty="0"/>
              <a:t>Farmers trust the information provided by the program, as it was certified and validated by the Ministry of Agriculture and animal resources.</a:t>
            </a:r>
            <a:endParaRPr lang="en-ZA" dirty="0"/>
          </a:p>
        </p:txBody>
      </p:sp>
    </p:spTree>
    <p:extLst>
      <p:ext uri="{BB962C8B-B14F-4D97-AF65-F5344CB8AC3E}">
        <p14:creationId xmlns:p14="http://schemas.microsoft.com/office/powerpoint/2010/main" val="17160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a:bodyPr>
          <a:lstStyle/>
          <a:p>
            <a:r>
              <a:rPr lang="en-US" dirty="0"/>
              <a:t>Introduction to e-extension</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E530-E472-46B4-9EDB-3DFC4420A872}"/>
              </a:ext>
            </a:extLst>
          </p:cNvPr>
          <p:cNvSpPr>
            <a:spLocks noGrp="1"/>
          </p:cNvSpPr>
          <p:nvPr>
            <p:ph type="title"/>
          </p:nvPr>
        </p:nvSpPr>
        <p:spPr>
          <a:xfrm>
            <a:off x="1295467" y="476672"/>
            <a:ext cx="10286933" cy="940967"/>
          </a:xfrm>
        </p:spPr>
        <p:txBody>
          <a:bodyPr/>
          <a:lstStyle/>
          <a:p>
            <a:r>
              <a:rPr lang="en-ZA" dirty="0"/>
              <a:t>Solutions</a:t>
            </a:r>
          </a:p>
        </p:txBody>
      </p:sp>
      <p:sp>
        <p:nvSpPr>
          <p:cNvPr id="5" name="Text Placeholder 4">
            <a:extLst>
              <a:ext uri="{FF2B5EF4-FFF2-40B4-BE49-F238E27FC236}">
                <a16:creationId xmlns:a16="http://schemas.microsoft.com/office/drawing/2014/main" id="{7E6BB596-2B4E-4695-81DC-8D2D49D4AB81}"/>
              </a:ext>
            </a:extLst>
          </p:cNvPr>
          <p:cNvSpPr>
            <a:spLocks noGrp="1"/>
          </p:cNvSpPr>
          <p:nvPr>
            <p:ph type="body" idx="1"/>
          </p:nvPr>
        </p:nvSpPr>
        <p:spPr>
          <a:xfrm>
            <a:off x="1295467" y="1535113"/>
            <a:ext cx="5088565" cy="639762"/>
          </a:xfrm>
        </p:spPr>
        <p:txBody>
          <a:bodyPr/>
          <a:lstStyle/>
          <a:p>
            <a:r>
              <a:rPr lang="en-ZA" dirty="0"/>
              <a:t>Communication platforms</a:t>
            </a:r>
          </a:p>
        </p:txBody>
      </p:sp>
      <p:sp>
        <p:nvSpPr>
          <p:cNvPr id="3" name="Content Placeholder 2">
            <a:extLst>
              <a:ext uri="{FF2B5EF4-FFF2-40B4-BE49-F238E27FC236}">
                <a16:creationId xmlns:a16="http://schemas.microsoft.com/office/drawing/2014/main" id="{64C447EB-6AC3-43AA-B835-943F2A5AB0F1}"/>
              </a:ext>
            </a:extLst>
          </p:cNvPr>
          <p:cNvSpPr>
            <a:spLocks noGrp="1"/>
          </p:cNvSpPr>
          <p:nvPr>
            <p:ph sz="half" idx="2"/>
          </p:nvPr>
        </p:nvSpPr>
        <p:spPr>
          <a:xfrm>
            <a:off x="1295467" y="2174876"/>
            <a:ext cx="5088565" cy="3951288"/>
          </a:xfrm>
        </p:spPr>
        <p:txBody>
          <a:bodyPr>
            <a:normAutofit fontScale="85000" lnSpcReduction="20000"/>
          </a:bodyPr>
          <a:lstStyle/>
          <a:p>
            <a:r>
              <a:rPr lang="en-GB" dirty="0"/>
              <a:t>Call </a:t>
            </a:r>
            <a:r>
              <a:rPr lang="en-GB" dirty="0" err="1"/>
              <a:t>center</a:t>
            </a:r>
            <a:r>
              <a:rPr lang="en-GB" dirty="0"/>
              <a:t> (Toll free number: 4127)</a:t>
            </a:r>
          </a:p>
          <a:p>
            <a:r>
              <a:rPr lang="en-GB" dirty="0"/>
              <a:t>Live and recorded radio and TV shows, radio drama and sketches,</a:t>
            </a:r>
          </a:p>
          <a:p>
            <a:r>
              <a:rPr lang="en-GB" dirty="0"/>
              <a:t>Short videos,</a:t>
            </a:r>
          </a:p>
          <a:p>
            <a:r>
              <a:rPr lang="en-GB" dirty="0"/>
              <a:t>Agriculture market information system,</a:t>
            </a:r>
          </a:p>
          <a:p>
            <a:r>
              <a:rPr lang="en-GB" dirty="0"/>
              <a:t>Social media (</a:t>
            </a:r>
            <a:r>
              <a:rPr lang="en-GB" dirty="0" err="1"/>
              <a:t>Youtube</a:t>
            </a:r>
            <a:r>
              <a:rPr lang="en-GB" dirty="0"/>
              <a:t>, twitter, </a:t>
            </a:r>
            <a:r>
              <a:rPr lang="en-GB" dirty="0" err="1"/>
              <a:t>facebook</a:t>
            </a:r>
            <a:r>
              <a:rPr lang="en-GB" dirty="0"/>
              <a:t>, WhatsApp)</a:t>
            </a:r>
          </a:p>
          <a:p>
            <a:r>
              <a:rPr lang="en-GB" dirty="0"/>
              <a:t>Web based extension platforms</a:t>
            </a:r>
            <a:endParaRPr lang="en-ZA" dirty="0"/>
          </a:p>
        </p:txBody>
      </p:sp>
      <p:sp>
        <p:nvSpPr>
          <p:cNvPr id="12" name="Text Placeholder 11">
            <a:extLst>
              <a:ext uri="{FF2B5EF4-FFF2-40B4-BE49-F238E27FC236}">
                <a16:creationId xmlns:a16="http://schemas.microsoft.com/office/drawing/2014/main" id="{B6CF92C4-AF28-4453-BC19-43A458E7F7AD}"/>
              </a:ext>
            </a:extLst>
          </p:cNvPr>
          <p:cNvSpPr>
            <a:spLocks noGrp="1"/>
          </p:cNvSpPr>
          <p:nvPr>
            <p:ph type="body" idx="13"/>
          </p:nvPr>
        </p:nvSpPr>
        <p:spPr>
          <a:xfrm>
            <a:off x="6493835" y="1535113"/>
            <a:ext cx="5088565" cy="639762"/>
          </a:xfrm>
        </p:spPr>
        <p:txBody>
          <a:bodyPr/>
          <a:lstStyle/>
          <a:p>
            <a:r>
              <a:rPr lang="en-ZA" dirty="0"/>
              <a:t>Outcome</a:t>
            </a:r>
          </a:p>
        </p:txBody>
      </p:sp>
      <p:sp>
        <p:nvSpPr>
          <p:cNvPr id="7" name="Content Placeholder 6">
            <a:extLst>
              <a:ext uri="{FF2B5EF4-FFF2-40B4-BE49-F238E27FC236}">
                <a16:creationId xmlns:a16="http://schemas.microsoft.com/office/drawing/2014/main" id="{63B19E5D-730E-44E9-A0E8-0E5245A587DF}"/>
              </a:ext>
            </a:extLst>
          </p:cNvPr>
          <p:cNvSpPr>
            <a:spLocks noGrp="1"/>
          </p:cNvSpPr>
          <p:nvPr>
            <p:ph sz="half" idx="14"/>
          </p:nvPr>
        </p:nvSpPr>
        <p:spPr>
          <a:xfrm>
            <a:off x="6493835" y="2174876"/>
            <a:ext cx="5088565" cy="3951288"/>
          </a:xfrm>
        </p:spPr>
        <p:txBody>
          <a:bodyPr>
            <a:normAutofit fontScale="85000" lnSpcReduction="10000"/>
          </a:bodyPr>
          <a:lstStyle/>
          <a:p>
            <a:r>
              <a:rPr lang="en-GB" dirty="0"/>
              <a:t>Farmers can call the MINAGRI’s call </a:t>
            </a:r>
            <a:r>
              <a:rPr lang="en-GB" dirty="0" err="1"/>
              <a:t>center</a:t>
            </a:r>
            <a:r>
              <a:rPr lang="en-GB" dirty="0"/>
              <a:t> to ask information, report incidents and provide feedback to extension services.</a:t>
            </a:r>
          </a:p>
          <a:p>
            <a:r>
              <a:rPr lang="en-GB" dirty="0"/>
              <a:t>The call </a:t>
            </a:r>
            <a:r>
              <a:rPr lang="en-GB" dirty="0" err="1"/>
              <a:t>center</a:t>
            </a:r>
            <a:r>
              <a:rPr lang="en-GB" dirty="0"/>
              <a:t> agents can call back or respond to farmers if the issue raised was not answered immediately. </a:t>
            </a:r>
            <a:endParaRPr lang="en-ZA" dirty="0"/>
          </a:p>
          <a:p>
            <a:r>
              <a:rPr lang="en-GB" dirty="0"/>
              <a:t>MINAGRI gathers and shares daily market information through the e-</a:t>
            </a:r>
            <a:r>
              <a:rPr lang="en-GB" dirty="0" err="1"/>
              <a:t>soko</a:t>
            </a:r>
            <a:r>
              <a:rPr lang="en-GB" dirty="0"/>
              <a:t> system.</a:t>
            </a:r>
            <a:endParaRPr lang="en-ZA" dirty="0"/>
          </a:p>
          <a:p>
            <a:endParaRPr lang="en-ZA" dirty="0"/>
          </a:p>
        </p:txBody>
      </p:sp>
    </p:spTree>
    <p:extLst>
      <p:ext uri="{BB962C8B-B14F-4D97-AF65-F5344CB8AC3E}">
        <p14:creationId xmlns:p14="http://schemas.microsoft.com/office/powerpoint/2010/main" val="293304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A64A03-3821-4D0F-96B8-AC10E3914490}"/>
              </a:ext>
            </a:extLst>
          </p:cNvPr>
          <p:cNvSpPr>
            <a:spLocks noGrp="1"/>
          </p:cNvSpPr>
          <p:nvPr>
            <p:ph type="title"/>
          </p:nvPr>
        </p:nvSpPr>
        <p:spPr>
          <a:xfrm>
            <a:off x="1295467" y="476672"/>
            <a:ext cx="10286933" cy="940967"/>
          </a:xfrm>
        </p:spPr>
        <p:txBody>
          <a:bodyPr/>
          <a:lstStyle/>
          <a:p>
            <a:r>
              <a:rPr lang="en-GB" dirty="0"/>
              <a:t>Constraints and lessons</a:t>
            </a:r>
            <a:endParaRPr lang="en-ZA" dirty="0"/>
          </a:p>
        </p:txBody>
      </p:sp>
      <p:sp>
        <p:nvSpPr>
          <p:cNvPr id="10" name="Content Placeholder 9">
            <a:extLst>
              <a:ext uri="{FF2B5EF4-FFF2-40B4-BE49-F238E27FC236}">
                <a16:creationId xmlns:a16="http://schemas.microsoft.com/office/drawing/2014/main" id="{4CD03CA1-8EB1-4208-A085-1BA1960A69B4}"/>
              </a:ext>
            </a:extLst>
          </p:cNvPr>
          <p:cNvSpPr>
            <a:spLocks noGrp="1"/>
          </p:cNvSpPr>
          <p:nvPr>
            <p:ph idx="1"/>
          </p:nvPr>
        </p:nvSpPr>
        <p:spPr>
          <a:xfrm>
            <a:off x="1295467" y="1600201"/>
            <a:ext cx="10286933" cy="4349080"/>
          </a:xfrm>
        </p:spPr>
        <p:txBody>
          <a:bodyPr/>
          <a:lstStyle/>
          <a:p>
            <a:r>
              <a:rPr lang="en-GB" dirty="0"/>
              <a:t>The capacity of farmers to consume digital information</a:t>
            </a:r>
          </a:p>
          <a:p>
            <a:pPr lvl="1"/>
            <a:r>
              <a:rPr lang="en-GB" dirty="0"/>
              <a:t>Apart from radios, farmers do not have access to digital tools like smartphones, computers and internet that allows access to digital platforms.</a:t>
            </a:r>
          </a:p>
          <a:p>
            <a:r>
              <a:rPr lang="en-GB" dirty="0"/>
              <a:t>Frontline extension agents must be empowered in digital literacy.</a:t>
            </a:r>
          </a:p>
          <a:p>
            <a:r>
              <a:rPr lang="en-GB" dirty="0"/>
              <a:t>Most Rwandan farmers are old and their capacity to use digital tools and consume digitized information is very limited</a:t>
            </a:r>
          </a:p>
          <a:p>
            <a:pPr lvl="1"/>
            <a:r>
              <a:rPr lang="en-GB" dirty="0"/>
              <a:t>It is important to engage more youth in extension and advisory services provision.  </a:t>
            </a:r>
            <a:endParaRPr lang="en-ZA" dirty="0"/>
          </a:p>
          <a:p>
            <a:endParaRPr lang="en-ZA" dirty="0"/>
          </a:p>
        </p:txBody>
      </p:sp>
    </p:spTree>
    <p:extLst>
      <p:ext uri="{BB962C8B-B14F-4D97-AF65-F5344CB8AC3E}">
        <p14:creationId xmlns:p14="http://schemas.microsoft.com/office/powerpoint/2010/main" val="104733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974-C5FB-4E95-9103-C0BB037DBD4F}"/>
              </a:ext>
            </a:extLst>
          </p:cNvPr>
          <p:cNvSpPr>
            <a:spLocks noGrp="1"/>
          </p:cNvSpPr>
          <p:nvPr>
            <p:ph type="title"/>
          </p:nvPr>
        </p:nvSpPr>
        <p:spPr/>
        <p:txBody>
          <a:bodyPr/>
          <a:lstStyle/>
          <a:p>
            <a:r>
              <a:rPr lang="en-GB" dirty="0"/>
              <a:t>Results</a:t>
            </a:r>
            <a:endParaRPr lang="en-ZA" dirty="0"/>
          </a:p>
        </p:txBody>
      </p:sp>
      <p:sp>
        <p:nvSpPr>
          <p:cNvPr id="9" name="Content Placeholder 8">
            <a:extLst>
              <a:ext uri="{FF2B5EF4-FFF2-40B4-BE49-F238E27FC236}">
                <a16:creationId xmlns:a16="http://schemas.microsoft.com/office/drawing/2014/main" id="{F7F0C16F-9B62-48F7-87BA-E2E74EDCFA9E}"/>
              </a:ext>
            </a:extLst>
          </p:cNvPr>
          <p:cNvSpPr>
            <a:spLocks noGrp="1"/>
          </p:cNvSpPr>
          <p:nvPr>
            <p:ph idx="1"/>
          </p:nvPr>
        </p:nvSpPr>
        <p:spPr/>
        <p:txBody>
          <a:bodyPr>
            <a:normAutofit fontScale="92500" lnSpcReduction="10000"/>
          </a:bodyPr>
          <a:lstStyle/>
          <a:p>
            <a:r>
              <a:rPr lang="en-GB" dirty="0">
                <a:latin typeface="Arial" panose="020B0604020202020204" pitchFamily="34" charset="0"/>
                <a:ea typeface="Arial" panose="020B0604020202020204" pitchFamily="34" charset="0"/>
              </a:rPr>
              <a:t>R</a:t>
            </a:r>
            <a:r>
              <a:rPr lang="en-GB" sz="2800" dirty="0">
                <a:effectLst/>
                <a:latin typeface="Arial" panose="020B0604020202020204" pitchFamily="34" charset="0"/>
                <a:ea typeface="Arial" panose="020B0604020202020204" pitchFamily="34" charset="0"/>
              </a:rPr>
              <a:t>adio was the most widely used channel of communication to disseminate agricultural messages.</a:t>
            </a:r>
          </a:p>
          <a:p>
            <a:r>
              <a:rPr lang="en-GB" sz="2800" dirty="0">
                <a:effectLst/>
                <a:latin typeface="Arial" panose="020B0604020202020204" pitchFamily="34" charset="0"/>
                <a:ea typeface="Arial" panose="020B0604020202020204" pitchFamily="34" charset="0"/>
              </a:rPr>
              <a:t>Community-based radio stations played a great role in reaching out to community farmers in different parts of the country. </a:t>
            </a:r>
          </a:p>
          <a:p>
            <a:r>
              <a:rPr lang="en-GB" dirty="0">
                <a:latin typeface="Arial" panose="020B0604020202020204" pitchFamily="34" charset="0"/>
                <a:ea typeface="Arial" panose="020B0604020202020204" pitchFamily="34" charset="0"/>
              </a:rPr>
              <a:t>F</a:t>
            </a:r>
            <a:r>
              <a:rPr lang="en-GB" sz="2800" dirty="0">
                <a:effectLst/>
                <a:latin typeface="Arial" panose="020B0604020202020204" pitchFamily="34" charset="0"/>
                <a:ea typeface="Arial" panose="020B0604020202020204" pitchFamily="34" charset="0"/>
              </a:rPr>
              <a:t>rom July 2017-June 2018, 312 live radio talk shows were aired on many radio stations.</a:t>
            </a:r>
          </a:p>
          <a:p>
            <a:r>
              <a:rPr lang="en-GB" sz="2800" dirty="0">
                <a:effectLst/>
                <a:latin typeface="Arial" panose="020B0604020202020204" pitchFamily="34" charset="0"/>
                <a:ea typeface="Arial" panose="020B0604020202020204" pitchFamily="34" charset="0"/>
              </a:rPr>
              <a:t>50 pre-recorded radio shows were aired on Radio Rwanda and rebroadcast on many stations.</a:t>
            </a:r>
          </a:p>
          <a:p>
            <a:r>
              <a:rPr lang="en-GB" sz="2800" dirty="0">
                <a:effectLst/>
                <a:latin typeface="Arial" panose="020B0604020202020204" pitchFamily="34" charset="0"/>
                <a:ea typeface="Arial" panose="020B0604020202020204" pitchFamily="34" charset="0"/>
              </a:rPr>
              <a:t>109 digital green projectors were distributed in 8 districts as part of ‘ICT enabled for agricultural development in rural communities’ project.</a:t>
            </a:r>
            <a:endParaRPr lang="en-ZA" dirty="0"/>
          </a:p>
        </p:txBody>
      </p:sp>
    </p:spTree>
    <p:extLst>
      <p:ext uri="{BB962C8B-B14F-4D97-AF65-F5344CB8AC3E}">
        <p14:creationId xmlns:p14="http://schemas.microsoft.com/office/powerpoint/2010/main" val="3170032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Autofit/>
          </a:bodyPr>
          <a:lstStyle/>
          <a:p>
            <a:r>
              <a:rPr lang="en-GB" sz="3600" dirty="0"/>
              <a:t>Integrated Technology Enabled Agri-Management System (</a:t>
            </a:r>
            <a:r>
              <a:rPr lang="en-GB" sz="3600" dirty="0" err="1"/>
              <a:t>iTEAMS</a:t>
            </a:r>
            <a:r>
              <a:rPr lang="en-GB" sz="3600" dirty="0"/>
              <a:t>), Meghalaya State, India</a:t>
            </a:r>
            <a:endParaRPr lang="en-ZA" sz="3600" dirty="0"/>
          </a:p>
        </p:txBody>
      </p:sp>
      <p:sp>
        <p:nvSpPr>
          <p:cNvPr id="3" name="Content Placeholder 2"/>
          <p:cNvSpPr>
            <a:spLocks noGrp="1"/>
          </p:cNvSpPr>
          <p:nvPr>
            <p:ph sz="half" idx="1"/>
          </p:nvPr>
        </p:nvSpPr>
        <p:spPr>
          <a:xfrm>
            <a:off x="1295467" y="1600201"/>
            <a:ext cx="5088565" cy="4525963"/>
          </a:xfrm>
        </p:spPr>
        <p:txBody>
          <a:bodyPr>
            <a:normAutofit/>
          </a:bodyPr>
          <a:lstStyle/>
          <a:p>
            <a:pPr marL="0" indent="0">
              <a:buNone/>
            </a:pPr>
            <a:r>
              <a:rPr lang="en-GB" dirty="0"/>
              <a:t>1917 </a:t>
            </a:r>
            <a:r>
              <a:rPr lang="en-GB" dirty="0" err="1"/>
              <a:t>iTEAMS</a:t>
            </a:r>
            <a:r>
              <a:rPr lang="en-GB" dirty="0"/>
              <a:t> is a market-oriented e-extension programme that connects farmers to markets, and vice versa, through real time </a:t>
            </a:r>
            <a:r>
              <a:rPr lang="en-GB" dirty="0" err="1"/>
              <a:t>agro</a:t>
            </a:r>
            <a:r>
              <a:rPr lang="en-GB" dirty="0"/>
              <a:t> advisories. It uses cloud technology, affordable logistics and market information (</a:t>
            </a:r>
            <a:r>
              <a:rPr lang="en-GB" dirty="0">
                <a:hlinkClick r:id="rId3"/>
              </a:rPr>
              <a:t>www.1917iteams.in</a:t>
            </a:r>
            <a:r>
              <a:rPr lang="en-GB" dirty="0"/>
              <a:t>).</a:t>
            </a:r>
            <a:endParaRPr lang="en-ZA" dirty="0"/>
          </a:p>
        </p:txBody>
      </p:sp>
      <p:pic>
        <p:nvPicPr>
          <p:cNvPr id="7" name="Content Placeholder 6">
            <a:extLst>
              <a:ext uri="{FF2B5EF4-FFF2-40B4-BE49-F238E27FC236}">
                <a16:creationId xmlns:a16="http://schemas.microsoft.com/office/drawing/2014/main" id="{9A24243B-7A36-4EE0-9D9D-D271F49B600C}"/>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7254875" y="2086769"/>
            <a:ext cx="3552825" cy="35528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e-Extension application</a:t>
            </a:r>
          </a:p>
        </p:txBody>
      </p:sp>
      <p:sp>
        <p:nvSpPr>
          <p:cNvPr id="3" name="Content Placeholder 2"/>
          <p:cNvSpPr>
            <a:spLocks noGrp="1"/>
          </p:cNvSpPr>
          <p:nvPr>
            <p:ph idx="1"/>
          </p:nvPr>
        </p:nvSpPr>
        <p:spPr>
          <a:xfrm>
            <a:off x="1295467" y="1600201"/>
            <a:ext cx="10286933" cy="4349080"/>
          </a:xfrm>
        </p:spPr>
        <p:txBody>
          <a:bodyPr>
            <a:normAutofit fontScale="92500" lnSpcReduction="10000"/>
          </a:bodyPr>
          <a:lstStyle/>
          <a:p>
            <a:r>
              <a:rPr lang="en-GB" dirty="0"/>
              <a:t>All the calls made to </a:t>
            </a:r>
            <a:r>
              <a:rPr lang="en-GB" dirty="0" err="1"/>
              <a:t>iTEAMS</a:t>
            </a:r>
            <a:r>
              <a:rPr lang="en-GB" dirty="0"/>
              <a:t> go to an IVR system through a 32 primary rate interface (PRI) line </a:t>
            </a:r>
            <a:r>
              <a:rPr lang="en-GB" dirty="0" err="1"/>
              <a:t>system.Callers</a:t>
            </a:r>
            <a:r>
              <a:rPr lang="en-GB" dirty="0"/>
              <a:t> are routed to different incoming call officials (ICO) based on their reason for calling.</a:t>
            </a:r>
          </a:p>
          <a:p>
            <a:r>
              <a:rPr lang="en-GB" dirty="0"/>
              <a:t>Those who need an </a:t>
            </a:r>
            <a:r>
              <a:rPr lang="en-GB" dirty="0" err="1"/>
              <a:t>agri</a:t>
            </a:r>
            <a:r>
              <a:rPr lang="en-GB" dirty="0"/>
              <a:t>-response vehicle (ARV) are diverted to the vehicle despatch team. Those who need advisories are routed to an ICO level 1 expert. If the query is not resolved by the L1 expert, it is sent to a level 2 domain expert for resolution.</a:t>
            </a:r>
          </a:p>
          <a:p>
            <a:r>
              <a:rPr lang="en-GB" dirty="0"/>
              <a:t>The ARV operations are tracked by a GPS system and vehicle tracking software developed locally, which keeps a tab on the trips, distance, time and location of the vehicles.</a:t>
            </a:r>
            <a:endParaRPr lang="en-Z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Solutions</a:t>
            </a:r>
          </a:p>
        </p:txBody>
      </p:sp>
      <p:sp>
        <p:nvSpPr>
          <p:cNvPr id="3" name="Content Placeholder 2"/>
          <p:cNvSpPr>
            <a:spLocks noGrp="1"/>
          </p:cNvSpPr>
          <p:nvPr>
            <p:ph idx="1"/>
          </p:nvPr>
        </p:nvSpPr>
        <p:spPr>
          <a:xfrm>
            <a:off x="1295467" y="1600201"/>
            <a:ext cx="10286933" cy="4349080"/>
          </a:xfrm>
        </p:spPr>
        <p:txBody>
          <a:bodyPr>
            <a:normAutofit fontScale="92500" lnSpcReduction="10000"/>
          </a:bodyPr>
          <a:lstStyle/>
          <a:p>
            <a:r>
              <a:rPr lang="en-GB" b="1" dirty="0" err="1"/>
              <a:t>Agro</a:t>
            </a:r>
            <a:r>
              <a:rPr lang="en-GB" b="1" dirty="0"/>
              <a:t> Advisory: </a:t>
            </a:r>
            <a:r>
              <a:rPr lang="en-GB" dirty="0"/>
              <a:t>Provide farmers with timely and accurate information for to help them make good decisions. Farmers can call the toll free number (1917) for any queries on agriculture, horticulture, fisheries, animal husbandry, apiculture, and sericulture.</a:t>
            </a:r>
          </a:p>
          <a:p>
            <a:r>
              <a:rPr lang="en-GB" b="1" dirty="0"/>
              <a:t>Logistics Solutions: </a:t>
            </a:r>
            <a:r>
              <a:rPr lang="en-GB" dirty="0"/>
              <a:t>Provide farm produce transportation logistics solutions to farmers and buyers who want to transport their goods to any farms or markets of their choice.</a:t>
            </a:r>
          </a:p>
          <a:p>
            <a:r>
              <a:rPr lang="en-GB" b="1" dirty="0"/>
              <a:t>Market Connection: </a:t>
            </a:r>
            <a:r>
              <a:rPr lang="en-GB" dirty="0"/>
              <a:t>Provide information about potential markets and sellers, and make farmers and buyers aware of the different selling/buying options available to them. </a:t>
            </a:r>
          </a:p>
          <a:p>
            <a:endParaRPr lang="en-ZA" dirty="0"/>
          </a:p>
        </p:txBody>
      </p:sp>
    </p:spTree>
    <p:extLst>
      <p:ext uri="{BB962C8B-B14F-4D97-AF65-F5344CB8AC3E}">
        <p14:creationId xmlns:p14="http://schemas.microsoft.com/office/powerpoint/2010/main" val="191410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Constraints and lessons</a:t>
            </a:r>
            <a:endParaRPr lang="en-ZA" dirty="0"/>
          </a:p>
        </p:txBody>
      </p:sp>
      <p:sp>
        <p:nvSpPr>
          <p:cNvPr id="13" name="Text Placeholder 2">
            <a:extLst>
              <a:ext uri="{FF2B5EF4-FFF2-40B4-BE49-F238E27FC236}">
                <a16:creationId xmlns:a16="http://schemas.microsoft.com/office/drawing/2014/main" id="{E0A8730F-66E4-4A3F-89CA-3FF7814206D0}"/>
              </a:ext>
            </a:extLst>
          </p:cNvPr>
          <p:cNvSpPr>
            <a:spLocks noGrp="1"/>
          </p:cNvSpPr>
          <p:nvPr>
            <p:ph type="body" idx="1"/>
          </p:nvPr>
        </p:nvSpPr>
        <p:spPr>
          <a:xfrm>
            <a:off x="1295467" y="1535113"/>
            <a:ext cx="5088565" cy="639762"/>
          </a:xfrm>
        </p:spPr>
        <p:txBody>
          <a:bodyPr/>
          <a:lstStyle/>
          <a:p>
            <a:r>
              <a:rPr lang="en-US" dirty="0"/>
              <a:t>Constraints</a:t>
            </a:r>
          </a:p>
        </p:txBody>
      </p:sp>
      <p:sp>
        <p:nvSpPr>
          <p:cNvPr id="3" name="Content Placeholder 2"/>
          <p:cNvSpPr>
            <a:spLocks noGrp="1"/>
          </p:cNvSpPr>
          <p:nvPr>
            <p:ph sz="half" idx="2"/>
          </p:nvPr>
        </p:nvSpPr>
        <p:spPr>
          <a:xfrm>
            <a:off x="1295467" y="2174876"/>
            <a:ext cx="5088565" cy="3951288"/>
          </a:xfrm>
        </p:spPr>
        <p:txBody>
          <a:bodyPr>
            <a:normAutofit fontScale="92500" lnSpcReduction="20000"/>
          </a:bodyPr>
          <a:lstStyle/>
          <a:p>
            <a:pPr lvl="0"/>
            <a:r>
              <a:rPr lang="en-GB" dirty="0"/>
              <a:t>Creating awareness among the farmers about the services</a:t>
            </a:r>
            <a:endParaRPr lang="en-ZA" dirty="0"/>
          </a:p>
          <a:p>
            <a:pPr lvl="0"/>
            <a:r>
              <a:rPr lang="en-GB" dirty="0"/>
              <a:t>Registering and collecting farmers’ data</a:t>
            </a:r>
            <a:endParaRPr lang="en-ZA" dirty="0"/>
          </a:p>
          <a:p>
            <a:pPr lvl="0"/>
            <a:r>
              <a:rPr lang="en-GB" dirty="0"/>
              <a:t>Ensuring multi-stakeholder partnership</a:t>
            </a:r>
            <a:endParaRPr lang="en-ZA" dirty="0"/>
          </a:p>
          <a:p>
            <a:pPr lvl="0"/>
            <a:r>
              <a:rPr lang="en-GB" dirty="0"/>
              <a:t>Addressing rural connectivity and language issues</a:t>
            </a:r>
            <a:endParaRPr lang="en-ZA" dirty="0"/>
          </a:p>
          <a:p>
            <a:pPr lvl="0"/>
            <a:r>
              <a:rPr lang="en-GB" dirty="0"/>
              <a:t>Updating the knowledge management system continuously</a:t>
            </a:r>
            <a:endParaRPr lang="en-ZA" dirty="0"/>
          </a:p>
        </p:txBody>
      </p:sp>
      <p:sp>
        <p:nvSpPr>
          <p:cNvPr id="15" name="Text Placeholder 4">
            <a:extLst>
              <a:ext uri="{FF2B5EF4-FFF2-40B4-BE49-F238E27FC236}">
                <a16:creationId xmlns:a16="http://schemas.microsoft.com/office/drawing/2014/main" id="{DF327891-2128-4F7F-942E-FCBCE473720D}"/>
              </a:ext>
            </a:extLst>
          </p:cNvPr>
          <p:cNvSpPr>
            <a:spLocks noGrp="1"/>
          </p:cNvSpPr>
          <p:nvPr>
            <p:ph type="body" idx="13"/>
          </p:nvPr>
        </p:nvSpPr>
        <p:spPr>
          <a:xfrm>
            <a:off x="6493835" y="1535113"/>
            <a:ext cx="5088565" cy="639762"/>
          </a:xfrm>
        </p:spPr>
        <p:txBody>
          <a:bodyPr/>
          <a:lstStyle/>
          <a:p>
            <a:r>
              <a:rPr lang="en-US" dirty="0"/>
              <a:t>Lessons</a:t>
            </a:r>
          </a:p>
        </p:txBody>
      </p:sp>
      <p:sp>
        <p:nvSpPr>
          <p:cNvPr id="17" name="Content Placeholder 5">
            <a:extLst>
              <a:ext uri="{FF2B5EF4-FFF2-40B4-BE49-F238E27FC236}">
                <a16:creationId xmlns:a16="http://schemas.microsoft.com/office/drawing/2014/main" id="{317D3188-C8F7-48BA-97AF-85D14B9F47ED}"/>
              </a:ext>
            </a:extLst>
          </p:cNvPr>
          <p:cNvSpPr>
            <a:spLocks noGrp="1"/>
          </p:cNvSpPr>
          <p:nvPr>
            <p:ph sz="half" idx="14"/>
          </p:nvPr>
        </p:nvSpPr>
        <p:spPr>
          <a:xfrm>
            <a:off x="6493835" y="2174876"/>
            <a:ext cx="5088565" cy="3951288"/>
          </a:xfrm>
        </p:spPr>
        <p:txBody>
          <a:bodyPr>
            <a:normAutofit fontScale="92500"/>
          </a:bodyPr>
          <a:lstStyle/>
          <a:p>
            <a:pPr lvl="0"/>
            <a:r>
              <a:rPr lang="en-GB" dirty="0"/>
              <a:t>Integrating both </a:t>
            </a:r>
            <a:r>
              <a:rPr lang="en-GB" dirty="0" err="1"/>
              <a:t>agri</a:t>
            </a:r>
            <a:r>
              <a:rPr lang="en-GB" dirty="0"/>
              <a:t>-advisory and market linkage are crucial</a:t>
            </a:r>
            <a:endParaRPr lang="en-ZA" dirty="0"/>
          </a:p>
          <a:p>
            <a:pPr lvl="0"/>
            <a:r>
              <a:rPr lang="en-GB" dirty="0"/>
              <a:t>Logistics support is essential for transporting farm produce</a:t>
            </a:r>
            <a:endParaRPr lang="en-ZA" dirty="0"/>
          </a:p>
          <a:p>
            <a:pPr lvl="0"/>
            <a:r>
              <a:rPr lang="en-GB" dirty="0"/>
              <a:t>Entrepreneurs and agri-business firms’ partnership is essential to ensure better market prices for farmers</a:t>
            </a:r>
            <a:endParaRPr lang="en-ZA" dirty="0"/>
          </a:p>
        </p:txBody>
      </p:sp>
      <p:sp>
        <p:nvSpPr>
          <p:cNvPr id="4" name="Rectangle 3">
            <a:extLst>
              <a:ext uri="{FF2B5EF4-FFF2-40B4-BE49-F238E27FC236}">
                <a16:creationId xmlns:a16="http://schemas.microsoft.com/office/drawing/2014/main" id="{FE16B8A6-810F-4AC1-AB2C-D6603E4F0CD9}"/>
              </a:ext>
            </a:extLst>
          </p:cNvPr>
          <p:cNvSpPr/>
          <p:nvPr/>
        </p:nvSpPr>
        <p:spPr>
          <a:xfrm>
            <a:off x="6816080" y="6113011"/>
            <a:ext cx="5256584" cy="63976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GB" sz="1400" dirty="0">
                <a:solidFill>
                  <a:srgbClr val="0000FF"/>
                </a:solidFill>
                <a:latin typeface="+mj-lt"/>
                <a:ea typeface="Arial" panose="020B0604020202020204" pitchFamily="34" charset="0"/>
                <a:hlinkClick r:id="rId2">
                  <a:extLst>
                    <a:ext uri="{A12FA001-AC4F-418D-AE19-62706E023703}">
                      <ahyp:hlinkClr xmlns:ahyp="http://schemas.microsoft.com/office/drawing/2018/hyperlinkcolor" val="tx"/>
                    </a:ext>
                  </a:extLst>
                </a:hlinkClick>
              </a:rPr>
              <a:t>More on this case study:</a:t>
            </a:r>
            <a:r>
              <a:rPr lang="en-GB" sz="1400" dirty="0">
                <a:solidFill>
                  <a:schemeClr val="tx1"/>
                </a:solidFill>
                <a:latin typeface="+mj-lt"/>
                <a:ea typeface="Arial" panose="020B0604020202020204" pitchFamily="34" charset="0"/>
                <a:hlinkClick r:id="rId2">
                  <a:extLst>
                    <a:ext uri="{A12FA001-AC4F-418D-AE19-62706E023703}">
                      <ahyp:hlinkClr xmlns:ahyp="http://schemas.microsoft.com/office/drawing/2018/hyperlinkcolor" val="tx"/>
                    </a:ext>
                  </a:extLst>
                </a:hlinkClick>
              </a:rPr>
              <a:t> </a:t>
            </a:r>
            <a:r>
              <a:rPr lang="en-GB" sz="1400" u="sng" dirty="0">
                <a:solidFill>
                  <a:srgbClr val="0000FF"/>
                </a:solidFill>
                <a:latin typeface="+mj-lt"/>
                <a:ea typeface="Arial" panose="020B0604020202020204" pitchFamily="34" charset="0"/>
                <a:hlinkClick r:id="rId2">
                  <a:extLst>
                    <a:ext uri="{A12FA001-AC4F-418D-AE19-62706E023703}">
                      <ahyp:hlinkClr xmlns:ahyp="http://schemas.microsoft.com/office/drawing/2018/hyperlinkcolor" val="tx"/>
                    </a:ext>
                  </a:extLst>
                </a:hlinkClick>
              </a:rPr>
              <a:t>https://www.aesanetwork.org/wp-content/uploads/2020/04/AESA-COVID-19-FIELD-NOTES-1-.pdf</a:t>
            </a:r>
            <a:endParaRPr lang="en-ZA" sz="1400" dirty="0">
              <a:latin typeface="+mj-lt"/>
            </a:endParaRPr>
          </a:p>
        </p:txBody>
      </p:sp>
    </p:spTree>
    <p:extLst>
      <p:ext uri="{BB962C8B-B14F-4D97-AF65-F5344CB8AC3E}">
        <p14:creationId xmlns:p14="http://schemas.microsoft.com/office/powerpoint/2010/main" val="214701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Farm Radio International, Africa</a:t>
            </a:r>
          </a:p>
        </p:txBody>
      </p:sp>
      <p:sp>
        <p:nvSpPr>
          <p:cNvPr id="3" name="Content Placeholder 2"/>
          <p:cNvSpPr>
            <a:spLocks noGrp="1"/>
          </p:cNvSpPr>
          <p:nvPr>
            <p:ph idx="1"/>
          </p:nvPr>
        </p:nvSpPr>
        <p:spPr>
          <a:xfrm>
            <a:off x="1295467" y="1600201"/>
            <a:ext cx="10286933" cy="4349080"/>
          </a:xfrm>
        </p:spPr>
        <p:txBody>
          <a:bodyPr>
            <a:normAutofit fontScale="92500" lnSpcReduction="10000"/>
          </a:bodyPr>
          <a:lstStyle/>
          <a:p>
            <a:r>
              <a:rPr lang="en-GB" dirty="0"/>
              <a:t>e-extension tool: Radio</a:t>
            </a:r>
          </a:p>
          <a:p>
            <a:r>
              <a:rPr lang="en-GB" dirty="0"/>
              <a:t>Broadcasting relevant information and creating awareness among the community members.</a:t>
            </a:r>
          </a:p>
          <a:p>
            <a:r>
              <a:rPr lang="en-GB" dirty="0"/>
              <a:t>For women farmers, radio on demand approaches may be effective, as they can choose when to listen to the programmes each week through pre-recorded mp3 versions delivered to women’s groups.</a:t>
            </a:r>
          </a:p>
          <a:p>
            <a:r>
              <a:rPr lang="en-GB" dirty="0"/>
              <a:t>For women farmers, radio on demand approaches may be effective, as they can choose when to listen to the programmes each week through pre-recorded mp3 versions delivered to women’s groups.</a:t>
            </a:r>
          </a:p>
        </p:txBody>
      </p:sp>
    </p:spTree>
    <p:extLst>
      <p:ext uri="{BB962C8B-B14F-4D97-AF65-F5344CB8AC3E}">
        <p14:creationId xmlns:p14="http://schemas.microsoft.com/office/powerpoint/2010/main" val="2923297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Advantages </a:t>
            </a:r>
            <a:endParaRPr lang="en-ZA" dirty="0"/>
          </a:p>
        </p:txBody>
      </p:sp>
      <p:sp>
        <p:nvSpPr>
          <p:cNvPr id="3" name="Content Placeholder 2"/>
          <p:cNvSpPr>
            <a:spLocks noGrp="1"/>
          </p:cNvSpPr>
          <p:nvPr>
            <p:ph idx="1"/>
          </p:nvPr>
        </p:nvSpPr>
        <p:spPr>
          <a:xfrm>
            <a:off x="1295467" y="1600201"/>
            <a:ext cx="10286933" cy="4349080"/>
          </a:xfrm>
        </p:spPr>
        <p:txBody>
          <a:bodyPr>
            <a:normAutofit fontScale="77500" lnSpcReduction="20000"/>
          </a:bodyPr>
          <a:lstStyle/>
          <a:p>
            <a:r>
              <a:rPr lang="en-GB" b="1" dirty="0"/>
              <a:t>Accessible to all: </a:t>
            </a:r>
            <a:r>
              <a:rPr lang="en-GB" dirty="0"/>
              <a:t>Broadcast in local languages that everyone can understand and radio reaches everyone.</a:t>
            </a:r>
          </a:p>
          <a:p>
            <a:r>
              <a:rPr lang="en-GB" b="1" dirty="0"/>
              <a:t>Convenient to use: </a:t>
            </a:r>
            <a:r>
              <a:rPr lang="en-GB" dirty="0"/>
              <a:t>Plentiful and portable. People can listen while they do other tasks.</a:t>
            </a:r>
          </a:p>
          <a:p>
            <a:r>
              <a:rPr lang="en-GB" b="1" dirty="0"/>
              <a:t>Inexpensive: </a:t>
            </a:r>
            <a:r>
              <a:rPr lang="en-GB" dirty="0"/>
              <a:t>Affordable for listeners and broadcasters to share important information with a large audience.</a:t>
            </a:r>
            <a:endParaRPr lang="en-ZA" dirty="0"/>
          </a:p>
          <a:p>
            <a:r>
              <a:rPr lang="en-GB" b="1" dirty="0"/>
              <a:t>Nimble: </a:t>
            </a:r>
            <a:r>
              <a:rPr lang="en-GB" dirty="0"/>
              <a:t>Immediate and can deliver information quickly, which is especially useful in emergency situations.</a:t>
            </a:r>
            <a:endParaRPr lang="en-ZA" dirty="0"/>
          </a:p>
          <a:p>
            <a:r>
              <a:rPr lang="en-GB" b="1" dirty="0"/>
              <a:t>Interactive: </a:t>
            </a:r>
            <a:r>
              <a:rPr lang="en-GB" dirty="0"/>
              <a:t>When combined with devices like cell phones, listeners can ask questions, provide feedback and amplify their voices over the airwaves.</a:t>
            </a:r>
            <a:endParaRPr lang="en-ZA" dirty="0"/>
          </a:p>
          <a:p>
            <a:r>
              <a:rPr lang="en-GB" b="1" dirty="0"/>
              <a:t>High adoption rate: </a:t>
            </a:r>
            <a:r>
              <a:rPr lang="en-GB" dirty="0"/>
              <a:t>Forty percent (40%) of farmers who learn about a new practice through a radio program apply it on their farm.</a:t>
            </a:r>
            <a:endParaRPr lang="en-ZA" dirty="0"/>
          </a:p>
          <a:p>
            <a:r>
              <a:rPr lang="en-GB" b="1" dirty="0"/>
              <a:t>Less expensive cost information dissemination: </a:t>
            </a:r>
            <a:r>
              <a:rPr lang="en-GB" dirty="0"/>
              <a:t>Costs about 50 cents to provide one of these programs to a farming family.</a:t>
            </a:r>
            <a:endParaRPr lang="en-ZA" dirty="0"/>
          </a:p>
        </p:txBody>
      </p:sp>
    </p:spTree>
    <p:extLst>
      <p:ext uri="{BB962C8B-B14F-4D97-AF65-F5344CB8AC3E}">
        <p14:creationId xmlns:p14="http://schemas.microsoft.com/office/powerpoint/2010/main" val="123817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b">
            <a:normAutofit fontScale="90000"/>
          </a:bodyPr>
          <a:lstStyle/>
          <a:p>
            <a:r>
              <a:rPr lang="en-GB" dirty="0"/>
              <a:t>COVID-19 response by the Farm Radio International</a:t>
            </a:r>
            <a:endParaRPr lang="en-ZA" dirty="0"/>
          </a:p>
        </p:txBody>
      </p:sp>
      <p:pic>
        <p:nvPicPr>
          <p:cNvPr id="14" name="Picture 2" descr="Supporting radio journalism in the time of COVID-19">
            <a:extLst>
              <a:ext uri="{FF2B5EF4-FFF2-40B4-BE49-F238E27FC236}">
                <a16:creationId xmlns:a16="http://schemas.microsoft.com/office/drawing/2014/main" id="{906D754C-2740-4359-90D4-F4A51188F2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7628" y="1445032"/>
            <a:ext cx="6696744" cy="4936296"/>
          </a:xfrm>
          <a:solidFill>
            <a:srgbClr val="FFFFFF"/>
          </a:solidFill>
        </p:spPr>
      </p:pic>
    </p:spTree>
    <p:extLst>
      <p:ext uri="{BB962C8B-B14F-4D97-AF65-F5344CB8AC3E}">
        <p14:creationId xmlns:p14="http://schemas.microsoft.com/office/powerpoint/2010/main" val="242408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1 covers the following:</a:t>
            </a:r>
          </a:p>
          <a:p>
            <a:r>
              <a:rPr lang="en-GB" dirty="0"/>
              <a:t>Relevance of e-extension in the context of AIS</a:t>
            </a:r>
          </a:p>
          <a:p>
            <a:r>
              <a:rPr lang="en-GB" dirty="0"/>
              <a:t>Definition and evolution of e-extension</a:t>
            </a:r>
          </a:p>
          <a:p>
            <a:r>
              <a:rPr lang="en-GB" dirty="0"/>
              <a:t>Purpose and major functions of e-extension</a:t>
            </a:r>
          </a:p>
          <a:p>
            <a:r>
              <a:rPr lang="en-GB" dirty="0"/>
              <a:t>Advantages/ disadvantages of e-extension</a:t>
            </a:r>
          </a:p>
          <a:p>
            <a:pPr lvl="1"/>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21127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b">
            <a:normAutofit fontScale="90000"/>
          </a:bodyPr>
          <a:lstStyle/>
          <a:p>
            <a:r>
              <a:rPr lang="en-GB" dirty="0"/>
              <a:t>COVID-19 response by the Farm Radio International</a:t>
            </a:r>
            <a:endParaRPr lang="en-ZA" dirty="0"/>
          </a:p>
        </p:txBody>
      </p:sp>
      <p:sp>
        <p:nvSpPr>
          <p:cNvPr id="3" name="Content Placeholder 2"/>
          <p:cNvSpPr>
            <a:spLocks noGrp="1"/>
          </p:cNvSpPr>
          <p:nvPr>
            <p:ph idx="1"/>
          </p:nvPr>
        </p:nvSpPr>
        <p:spPr>
          <a:xfrm>
            <a:off x="1295467" y="1600201"/>
            <a:ext cx="10286933" cy="4349080"/>
          </a:xfrm>
        </p:spPr>
        <p:txBody>
          <a:bodyPr>
            <a:normAutofit fontScale="92500" lnSpcReduction="10000"/>
          </a:bodyPr>
          <a:lstStyle/>
          <a:p>
            <a:r>
              <a:rPr lang="en-GB" dirty="0"/>
              <a:t>Uses trusted sources of information to create awareness among the community members</a:t>
            </a:r>
          </a:p>
          <a:p>
            <a:r>
              <a:rPr lang="en-GB" dirty="0"/>
              <a:t>Developing broadcasting guidelines to support other broadcasters during the emergencies and also to support communities.</a:t>
            </a:r>
          </a:p>
          <a:p>
            <a:r>
              <a:rPr lang="en-GB" dirty="0"/>
              <a:t>Combating fake news about COVID-19 through community connections and moderating WhatsApp groups of the broadcasters from 12 countries.</a:t>
            </a:r>
          </a:p>
          <a:p>
            <a:r>
              <a:rPr lang="en-GB" dirty="0"/>
              <a:t>Questions related to COVID-19 are answered regularly.</a:t>
            </a:r>
          </a:p>
          <a:p>
            <a:r>
              <a:rPr lang="en-GB" dirty="0"/>
              <a:t>Broadcasting regular programmes for the benefit of community members.</a:t>
            </a:r>
          </a:p>
        </p:txBody>
      </p:sp>
      <p:sp>
        <p:nvSpPr>
          <p:cNvPr id="6" name="Rectangle 5">
            <a:extLst>
              <a:ext uri="{FF2B5EF4-FFF2-40B4-BE49-F238E27FC236}">
                <a16:creationId xmlns:a16="http://schemas.microsoft.com/office/drawing/2014/main" id="{28D163F1-9BCD-49CB-B525-4CC56655AF3B}"/>
              </a:ext>
            </a:extLst>
          </p:cNvPr>
          <p:cNvSpPr/>
          <p:nvPr/>
        </p:nvSpPr>
        <p:spPr>
          <a:xfrm>
            <a:off x="6438933" y="5949281"/>
            <a:ext cx="5616624" cy="796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hlinkClick r:id="rId2"/>
              </a:rPr>
              <a:t>https://farmradio.org/</a:t>
            </a:r>
            <a:r>
              <a:rPr lang="en-ZA" sz="1400" dirty="0"/>
              <a:t> </a:t>
            </a:r>
          </a:p>
          <a:p>
            <a:r>
              <a:rPr lang="en-ZA" sz="1400" dirty="0">
                <a:hlinkClick r:id="rId3"/>
              </a:rPr>
              <a:t>https://farmradio.org/our-work-on-covid-19-so-far/</a:t>
            </a:r>
            <a:r>
              <a:rPr lang="en-ZA" sz="1400" dirty="0"/>
              <a:t> </a:t>
            </a:r>
          </a:p>
          <a:p>
            <a:r>
              <a:rPr lang="en-ZA" sz="1400" dirty="0">
                <a:hlinkClick r:id="rId4"/>
              </a:rPr>
              <a:t>https://farmradio.org/supporting-radio-journalism-during-covid-19/</a:t>
            </a:r>
            <a:r>
              <a:rPr lang="en-ZA" sz="1400" dirty="0"/>
              <a:t> </a:t>
            </a:r>
          </a:p>
        </p:txBody>
      </p:sp>
    </p:spTree>
    <p:extLst>
      <p:ext uri="{BB962C8B-B14F-4D97-AF65-F5344CB8AC3E}">
        <p14:creationId xmlns:p14="http://schemas.microsoft.com/office/powerpoint/2010/main" val="1192635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BD266-DAE4-4AD9-A2BA-198C733DC5EA}"/>
              </a:ext>
            </a:extLst>
          </p:cNvPr>
          <p:cNvSpPr>
            <a:spLocks noGrp="1"/>
          </p:cNvSpPr>
          <p:nvPr>
            <p:ph type="title"/>
          </p:nvPr>
        </p:nvSpPr>
        <p:spPr>
          <a:xfrm>
            <a:off x="1295467" y="476672"/>
            <a:ext cx="10286933" cy="940967"/>
          </a:xfrm>
        </p:spPr>
        <p:txBody>
          <a:bodyPr/>
          <a:lstStyle/>
          <a:p>
            <a:r>
              <a:rPr lang="en-GB" dirty="0"/>
              <a:t>YEAN Farmer Platform, Rwanda</a:t>
            </a:r>
            <a:endParaRPr lang="en-ZA" dirty="0"/>
          </a:p>
        </p:txBody>
      </p:sp>
      <p:pic>
        <p:nvPicPr>
          <p:cNvPr id="11" name="Content Placeholder 10">
            <a:extLst>
              <a:ext uri="{FF2B5EF4-FFF2-40B4-BE49-F238E27FC236}">
                <a16:creationId xmlns:a16="http://schemas.microsoft.com/office/drawing/2014/main" id="{8C150D51-131A-46C1-B613-AAA2B35F7F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5400" y="2369475"/>
            <a:ext cx="5087938" cy="2987412"/>
          </a:xfrm>
        </p:spPr>
      </p:pic>
      <p:sp>
        <p:nvSpPr>
          <p:cNvPr id="9" name="Content Placeholder 8">
            <a:extLst>
              <a:ext uri="{FF2B5EF4-FFF2-40B4-BE49-F238E27FC236}">
                <a16:creationId xmlns:a16="http://schemas.microsoft.com/office/drawing/2014/main" id="{E6FDEB53-7188-4B93-8465-5467380CAB12}"/>
              </a:ext>
            </a:extLst>
          </p:cNvPr>
          <p:cNvSpPr>
            <a:spLocks noGrp="1"/>
          </p:cNvSpPr>
          <p:nvPr>
            <p:ph sz="half" idx="13"/>
          </p:nvPr>
        </p:nvSpPr>
        <p:spPr>
          <a:xfrm>
            <a:off x="6480043" y="1600201"/>
            <a:ext cx="5102357" cy="4525963"/>
          </a:xfrm>
        </p:spPr>
        <p:txBody>
          <a:bodyPr>
            <a:normAutofit fontScale="92500"/>
          </a:bodyPr>
          <a:lstStyle/>
          <a:p>
            <a:r>
              <a:rPr lang="en-GB" dirty="0"/>
              <a:t>Created and hosted by Youth Engagement in Agriculture Network (YEAN)</a:t>
            </a:r>
          </a:p>
          <a:p>
            <a:r>
              <a:rPr lang="en-GB" dirty="0"/>
              <a:t>Farmers receive information and tips being shared by experts on various platforms.</a:t>
            </a:r>
          </a:p>
          <a:p>
            <a:r>
              <a:rPr lang="en-GB" dirty="0"/>
              <a:t>Farmers discuss topics, questions and inputs provided to exchange knowledge and learn from their peers.</a:t>
            </a:r>
          </a:p>
        </p:txBody>
      </p:sp>
    </p:spTree>
    <p:extLst>
      <p:ext uri="{BB962C8B-B14F-4D97-AF65-F5344CB8AC3E}">
        <p14:creationId xmlns:p14="http://schemas.microsoft.com/office/powerpoint/2010/main" val="1536143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7179-7172-4F14-AFD6-CFC6D2113B4A}"/>
              </a:ext>
            </a:extLst>
          </p:cNvPr>
          <p:cNvSpPr>
            <a:spLocks noGrp="1"/>
          </p:cNvSpPr>
          <p:nvPr>
            <p:ph type="title"/>
          </p:nvPr>
        </p:nvSpPr>
        <p:spPr>
          <a:xfrm>
            <a:off x="1295467" y="476672"/>
            <a:ext cx="10286933" cy="940967"/>
          </a:xfrm>
        </p:spPr>
        <p:txBody>
          <a:bodyPr/>
          <a:lstStyle/>
          <a:p>
            <a:r>
              <a:rPr lang="en-ZA" dirty="0"/>
              <a:t>e-Extension application</a:t>
            </a:r>
          </a:p>
        </p:txBody>
      </p:sp>
      <p:sp>
        <p:nvSpPr>
          <p:cNvPr id="5" name="Content Placeholder 4">
            <a:extLst>
              <a:ext uri="{FF2B5EF4-FFF2-40B4-BE49-F238E27FC236}">
                <a16:creationId xmlns:a16="http://schemas.microsoft.com/office/drawing/2014/main" id="{08C0AF83-F6C9-400B-846B-A71E65C91CD9}"/>
              </a:ext>
            </a:extLst>
          </p:cNvPr>
          <p:cNvSpPr>
            <a:spLocks noGrp="1"/>
          </p:cNvSpPr>
          <p:nvPr>
            <p:ph idx="1"/>
          </p:nvPr>
        </p:nvSpPr>
        <p:spPr>
          <a:xfrm>
            <a:off x="1295467" y="1600201"/>
            <a:ext cx="10286933" cy="4349080"/>
          </a:xfrm>
        </p:spPr>
        <p:txBody>
          <a:bodyPr>
            <a:normAutofit lnSpcReduction="10000"/>
          </a:bodyPr>
          <a:lstStyle/>
          <a:p>
            <a:r>
              <a:rPr lang="en-GB" dirty="0"/>
              <a:t>Farmers join platforms created on WhatsApp and Facebook to receive information and tips being shared by experts on those platforms.</a:t>
            </a:r>
          </a:p>
          <a:p>
            <a:r>
              <a:rPr lang="en-GB" dirty="0"/>
              <a:t>In addition, farmers discuss with each other about posted topics, questions and inputs provided to exchange knowledge and learn from their peers.</a:t>
            </a:r>
          </a:p>
          <a:p>
            <a:r>
              <a:rPr lang="en-GB" dirty="0"/>
              <a:t>This platform brings together experts from different organizations that work in agriculture and farmers.</a:t>
            </a:r>
          </a:p>
          <a:p>
            <a:r>
              <a:rPr lang="en-GB" dirty="0"/>
              <a:t>Joining the platform is free provided that you have access to the internet either on your computer or smartphone. </a:t>
            </a:r>
            <a:endParaRPr lang="en-ZA" dirty="0"/>
          </a:p>
        </p:txBody>
      </p:sp>
    </p:spTree>
    <p:extLst>
      <p:ext uri="{BB962C8B-B14F-4D97-AF65-F5344CB8AC3E}">
        <p14:creationId xmlns:p14="http://schemas.microsoft.com/office/powerpoint/2010/main" val="1119399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C937-577D-48A0-8C2C-BB949B4DCA5D}"/>
              </a:ext>
            </a:extLst>
          </p:cNvPr>
          <p:cNvSpPr>
            <a:spLocks noGrp="1"/>
          </p:cNvSpPr>
          <p:nvPr>
            <p:ph type="title"/>
          </p:nvPr>
        </p:nvSpPr>
        <p:spPr>
          <a:xfrm>
            <a:off x="1295467" y="476672"/>
            <a:ext cx="10286933" cy="940967"/>
          </a:xfrm>
        </p:spPr>
        <p:txBody>
          <a:bodyPr>
            <a:normAutofit/>
          </a:bodyPr>
          <a:lstStyle/>
          <a:p>
            <a:r>
              <a:rPr lang="en-GB" dirty="0"/>
              <a:t>Advantages and disadvantages</a:t>
            </a:r>
            <a:endParaRPr lang="en-ZA" dirty="0"/>
          </a:p>
        </p:txBody>
      </p:sp>
      <p:sp>
        <p:nvSpPr>
          <p:cNvPr id="6" name="Text Placeholder 5">
            <a:extLst>
              <a:ext uri="{FF2B5EF4-FFF2-40B4-BE49-F238E27FC236}">
                <a16:creationId xmlns:a16="http://schemas.microsoft.com/office/drawing/2014/main" id="{6C4B29A4-C9F0-43E6-B1A8-FC82AC8B0B3C}"/>
              </a:ext>
            </a:extLst>
          </p:cNvPr>
          <p:cNvSpPr>
            <a:spLocks noGrp="1"/>
          </p:cNvSpPr>
          <p:nvPr>
            <p:ph type="body" idx="1"/>
          </p:nvPr>
        </p:nvSpPr>
        <p:spPr>
          <a:xfrm>
            <a:off x="1295467" y="1535113"/>
            <a:ext cx="5088565" cy="639762"/>
          </a:xfrm>
        </p:spPr>
        <p:txBody>
          <a:bodyPr/>
          <a:lstStyle/>
          <a:p>
            <a:r>
              <a:rPr lang="en-ZA" dirty="0"/>
              <a:t>Advantages</a:t>
            </a:r>
          </a:p>
        </p:txBody>
      </p:sp>
      <p:sp>
        <p:nvSpPr>
          <p:cNvPr id="5" name="Content Placeholder 4">
            <a:extLst>
              <a:ext uri="{FF2B5EF4-FFF2-40B4-BE49-F238E27FC236}">
                <a16:creationId xmlns:a16="http://schemas.microsoft.com/office/drawing/2014/main" id="{8C0BF04F-F74C-4A09-BD5B-7456492E14CA}"/>
              </a:ext>
            </a:extLst>
          </p:cNvPr>
          <p:cNvSpPr>
            <a:spLocks noGrp="1"/>
          </p:cNvSpPr>
          <p:nvPr>
            <p:ph sz="half" idx="2"/>
          </p:nvPr>
        </p:nvSpPr>
        <p:spPr>
          <a:xfrm>
            <a:off x="1295467" y="2174876"/>
            <a:ext cx="5088565" cy="3951288"/>
          </a:xfrm>
        </p:spPr>
        <p:txBody>
          <a:bodyPr>
            <a:normAutofit/>
          </a:bodyPr>
          <a:lstStyle/>
          <a:p>
            <a:r>
              <a:rPr lang="en-GB" dirty="0"/>
              <a:t>Using internet and smartphones to get accurate and timely information</a:t>
            </a:r>
          </a:p>
          <a:p>
            <a:r>
              <a:rPr lang="en-GB" dirty="0"/>
              <a:t>Easy to ask a question on the platform and receive hundreds of responses</a:t>
            </a:r>
          </a:p>
        </p:txBody>
      </p:sp>
      <p:sp>
        <p:nvSpPr>
          <p:cNvPr id="7" name="Text Placeholder 6">
            <a:extLst>
              <a:ext uri="{FF2B5EF4-FFF2-40B4-BE49-F238E27FC236}">
                <a16:creationId xmlns:a16="http://schemas.microsoft.com/office/drawing/2014/main" id="{123EFCD2-AFD8-4984-B1A1-13B9B849F4C3}"/>
              </a:ext>
            </a:extLst>
          </p:cNvPr>
          <p:cNvSpPr>
            <a:spLocks noGrp="1"/>
          </p:cNvSpPr>
          <p:nvPr>
            <p:ph type="body" idx="13"/>
          </p:nvPr>
        </p:nvSpPr>
        <p:spPr>
          <a:xfrm>
            <a:off x="6493835" y="1535113"/>
            <a:ext cx="5088565" cy="639762"/>
          </a:xfrm>
        </p:spPr>
        <p:txBody>
          <a:bodyPr/>
          <a:lstStyle/>
          <a:p>
            <a:r>
              <a:rPr lang="en-ZA" dirty="0"/>
              <a:t>Disadvantages</a:t>
            </a:r>
          </a:p>
        </p:txBody>
      </p:sp>
      <p:sp>
        <p:nvSpPr>
          <p:cNvPr id="8" name="Content Placeholder 7">
            <a:extLst>
              <a:ext uri="{FF2B5EF4-FFF2-40B4-BE49-F238E27FC236}">
                <a16:creationId xmlns:a16="http://schemas.microsoft.com/office/drawing/2014/main" id="{D868EDA0-AFBA-4165-905B-80D46A5A3D26}"/>
              </a:ext>
            </a:extLst>
          </p:cNvPr>
          <p:cNvSpPr>
            <a:spLocks noGrp="1"/>
          </p:cNvSpPr>
          <p:nvPr>
            <p:ph sz="half" idx="14"/>
          </p:nvPr>
        </p:nvSpPr>
        <p:spPr>
          <a:xfrm>
            <a:off x="6493835" y="2174876"/>
            <a:ext cx="5088565" cy="3951288"/>
          </a:xfrm>
        </p:spPr>
        <p:txBody>
          <a:bodyPr>
            <a:normAutofit/>
          </a:bodyPr>
          <a:lstStyle/>
          <a:p>
            <a:r>
              <a:rPr lang="en-GB" dirty="0"/>
              <a:t>Not every farmer or extension agent has access to digital tools, especially rural farmers and some frontline extension agents</a:t>
            </a:r>
          </a:p>
          <a:p>
            <a:endParaRPr lang="en-ZA" dirty="0"/>
          </a:p>
        </p:txBody>
      </p:sp>
    </p:spTree>
    <p:extLst>
      <p:ext uri="{BB962C8B-B14F-4D97-AF65-F5344CB8AC3E}">
        <p14:creationId xmlns:p14="http://schemas.microsoft.com/office/powerpoint/2010/main" val="1335386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78D6-8B77-44D7-8704-D277CED28151}"/>
              </a:ext>
            </a:extLst>
          </p:cNvPr>
          <p:cNvSpPr>
            <a:spLocks noGrp="1"/>
          </p:cNvSpPr>
          <p:nvPr>
            <p:ph type="title"/>
          </p:nvPr>
        </p:nvSpPr>
        <p:spPr>
          <a:xfrm>
            <a:off x="1295467" y="476672"/>
            <a:ext cx="10286933" cy="940967"/>
          </a:xfrm>
        </p:spPr>
        <p:txBody>
          <a:bodyPr/>
          <a:lstStyle/>
          <a:p>
            <a:r>
              <a:rPr lang="en-ZA" dirty="0"/>
              <a:t>Solutions</a:t>
            </a:r>
          </a:p>
        </p:txBody>
      </p:sp>
      <p:sp>
        <p:nvSpPr>
          <p:cNvPr id="7" name="Content Placeholder 6">
            <a:extLst>
              <a:ext uri="{FF2B5EF4-FFF2-40B4-BE49-F238E27FC236}">
                <a16:creationId xmlns:a16="http://schemas.microsoft.com/office/drawing/2014/main" id="{C89751BC-C415-44AC-9C84-9056F9F1634D}"/>
              </a:ext>
            </a:extLst>
          </p:cNvPr>
          <p:cNvSpPr>
            <a:spLocks noGrp="1"/>
          </p:cNvSpPr>
          <p:nvPr>
            <p:ph idx="1"/>
          </p:nvPr>
        </p:nvSpPr>
        <p:spPr>
          <a:xfrm>
            <a:off x="1295467" y="1600201"/>
            <a:ext cx="10286933" cy="4349080"/>
          </a:xfrm>
        </p:spPr>
        <p:txBody>
          <a:bodyPr>
            <a:normAutofit/>
          </a:bodyPr>
          <a:lstStyle/>
          <a:p>
            <a:r>
              <a:rPr lang="en-GB" dirty="0"/>
              <a:t>The use of digital tools will increase in rural areas due to increasing government focus on a digital agenda.</a:t>
            </a:r>
          </a:p>
          <a:p>
            <a:r>
              <a:rPr lang="en-GB" dirty="0"/>
              <a:t>WhatsApp:</a:t>
            </a:r>
          </a:p>
          <a:p>
            <a:pPr lvl="1"/>
            <a:r>
              <a:rPr lang="en-GB" dirty="0"/>
              <a:t>WhatsApp has recently gained popularity among farmers given its effectiveness in delivering the message to a wider range of people in a group.</a:t>
            </a:r>
          </a:p>
          <a:p>
            <a:r>
              <a:rPr lang="en-GB" dirty="0"/>
              <a:t>Facebook</a:t>
            </a:r>
          </a:p>
          <a:p>
            <a:pPr lvl="1"/>
            <a:r>
              <a:rPr lang="en-GB" dirty="0"/>
              <a:t>The YEAN Facebook Farmer Platform has reached 18,000 farmers on Facebook in March 2021. Anyone can publish a post but it has to be approved by one of the admins to avoid inappropriate content.</a:t>
            </a:r>
            <a:endParaRPr lang="en-ZA" dirty="0"/>
          </a:p>
          <a:p>
            <a:endParaRPr lang="en-ZA" dirty="0"/>
          </a:p>
        </p:txBody>
      </p:sp>
    </p:spTree>
    <p:extLst>
      <p:ext uri="{BB962C8B-B14F-4D97-AF65-F5344CB8AC3E}">
        <p14:creationId xmlns:p14="http://schemas.microsoft.com/office/powerpoint/2010/main" val="3931971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UPTAKE Project, Tanzania</a:t>
            </a:r>
            <a:endParaRPr lang="en-ZA" dirty="0"/>
          </a:p>
        </p:txBody>
      </p:sp>
      <p:sp>
        <p:nvSpPr>
          <p:cNvPr id="3" name="Content Placeholder 2"/>
          <p:cNvSpPr>
            <a:spLocks noGrp="1"/>
          </p:cNvSpPr>
          <p:nvPr>
            <p:ph idx="1"/>
          </p:nvPr>
        </p:nvSpPr>
        <p:spPr>
          <a:xfrm>
            <a:off x="1295467" y="1600201"/>
            <a:ext cx="10286933" cy="4349080"/>
          </a:xfrm>
        </p:spPr>
        <p:txBody>
          <a:bodyPr>
            <a:normAutofit fontScale="92500"/>
          </a:bodyPr>
          <a:lstStyle/>
          <a:p>
            <a:r>
              <a:rPr lang="en-GB" dirty="0"/>
              <a:t>e-extension tool: Short Messaging Service (SMS)</a:t>
            </a:r>
          </a:p>
          <a:p>
            <a:r>
              <a:rPr lang="en-GB" dirty="0"/>
              <a:t>The project aims to reach at least 1 000 000 smallholder farmers (with 3 ha or less) and facilitate the adoption of good practices by 150 000 farmers. At least 40% of the targeted farmers are women. Inclusion is promoted by deliberately seeking out women during the registration process. </a:t>
            </a:r>
          </a:p>
          <a:p>
            <a:r>
              <a:rPr lang="en-GB" dirty="0"/>
              <a:t>UPTAKE provides a platform to increase awareness and adoption of improved maize varieties, developed under the Scaling Seeds Technologies Partnership (SSTP) for the southern highlands of Tanzania.</a:t>
            </a:r>
          </a:p>
        </p:txBody>
      </p:sp>
    </p:spTree>
    <p:extLst>
      <p:ext uri="{BB962C8B-B14F-4D97-AF65-F5344CB8AC3E}">
        <p14:creationId xmlns:p14="http://schemas.microsoft.com/office/powerpoint/2010/main" val="262344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rmAutofit/>
          </a:bodyPr>
          <a:lstStyle/>
          <a:p>
            <a:r>
              <a:rPr lang="en-GB"/>
              <a:t>Opportunities</a:t>
            </a:r>
            <a:endParaRPr lang="en-ZA"/>
          </a:p>
        </p:txBody>
      </p:sp>
      <p:graphicFrame>
        <p:nvGraphicFramePr>
          <p:cNvPr id="13" name="Content Placeholder 2">
            <a:extLst>
              <a:ext uri="{FF2B5EF4-FFF2-40B4-BE49-F238E27FC236}">
                <a16:creationId xmlns:a16="http://schemas.microsoft.com/office/drawing/2014/main" id="{70097D64-C4A9-474E-9A44-0F70ECCA7E79}"/>
              </a:ext>
            </a:extLst>
          </p:cNvPr>
          <p:cNvGraphicFramePr>
            <a:graphicFrameLocks noGrp="1"/>
          </p:cNvGraphicFramePr>
          <p:nvPr>
            <p:ph idx="1"/>
            <p:extLst>
              <p:ext uri="{D42A27DB-BD31-4B8C-83A1-F6EECF244321}">
                <p14:modId xmlns:p14="http://schemas.microsoft.com/office/powerpoint/2010/main" val="2980678677"/>
              </p:ext>
            </p:extLst>
          </p:nvPr>
        </p:nvGraphicFramePr>
        <p:xfrm>
          <a:off x="6312025" y="273050"/>
          <a:ext cx="4968551" cy="632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3">
            <a:extLst>
              <a:ext uri="{FF2B5EF4-FFF2-40B4-BE49-F238E27FC236}">
                <a16:creationId xmlns:a16="http://schemas.microsoft.com/office/drawing/2014/main" id="{4A0FAC95-ECEC-449B-ADA0-6C699F7EAD35}"/>
              </a:ext>
            </a:extLst>
          </p:cNvPr>
          <p:cNvSpPr>
            <a:spLocks noGrp="1"/>
          </p:cNvSpPr>
          <p:nvPr>
            <p:ph type="body" sz="half" idx="2"/>
          </p:nvPr>
        </p:nvSpPr>
        <p:spPr>
          <a:xfrm>
            <a:off x="1200150" y="1422400"/>
            <a:ext cx="4319786" cy="4691063"/>
          </a:xfrm>
        </p:spPr>
        <p:txBody>
          <a:bodyPr>
            <a:normAutofit lnSpcReduction="10000"/>
          </a:bodyPr>
          <a:lstStyle/>
          <a:p>
            <a:r>
              <a:rPr lang="en-GB" sz="2800" dirty="0"/>
              <a:t>SSTP worked with private and public sector partners to transform agriculture in Tanzania by promoting technologies to improve production. Maize is one of SSTP’s target crops, because of its important contribution to livelihoods of both subsistence and commercial farmers</a:t>
            </a:r>
            <a:endParaRPr lang="en-US" sz="2800" dirty="0"/>
          </a:p>
        </p:txBody>
      </p:sp>
    </p:spTree>
    <p:extLst>
      <p:ext uri="{BB962C8B-B14F-4D97-AF65-F5344CB8AC3E}">
        <p14:creationId xmlns:p14="http://schemas.microsoft.com/office/powerpoint/2010/main" val="2652512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a:t>Solutions (initiatives/ innovations)</a:t>
            </a:r>
            <a:endParaRPr lang="en-ZA"/>
          </a:p>
        </p:txBody>
      </p:sp>
      <p:sp>
        <p:nvSpPr>
          <p:cNvPr id="18" name="Text Placeholder 3">
            <a:extLst>
              <a:ext uri="{FF2B5EF4-FFF2-40B4-BE49-F238E27FC236}">
                <a16:creationId xmlns:a16="http://schemas.microsoft.com/office/drawing/2014/main" id="{4A0FAC95-ECEC-449B-ADA0-6C699F7EAD35}"/>
              </a:ext>
            </a:extLst>
          </p:cNvPr>
          <p:cNvSpPr>
            <a:spLocks noGrp="1"/>
          </p:cNvSpPr>
          <p:nvPr>
            <p:ph sz="half" idx="1"/>
          </p:nvPr>
        </p:nvSpPr>
        <p:spPr>
          <a:xfrm>
            <a:off x="1295400" y="1600200"/>
            <a:ext cx="4416426" cy="4525963"/>
          </a:xfrm>
        </p:spPr>
        <p:txBody>
          <a:bodyPr>
            <a:normAutofit fontScale="92500" lnSpcReduction="20000"/>
          </a:bodyPr>
          <a:lstStyle/>
          <a:p>
            <a:pPr marL="0" indent="0">
              <a:buNone/>
            </a:pPr>
            <a:r>
              <a:rPr lang="en-GB" dirty="0"/>
              <a:t>UPTAKE introduced an SMS service through a private mobile valued added services provider (</a:t>
            </a:r>
            <a:r>
              <a:rPr lang="en-GB" dirty="0" err="1"/>
              <a:t>mVAS</a:t>
            </a:r>
            <a:r>
              <a:rPr lang="en-GB" dirty="0"/>
              <a:t>) </a:t>
            </a:r>
            <a:r>
              <a:rPr lang="en-GB" dirty="0" err="1"/>
              <a:t>Esoko</a:t>
            </a:r>
            <a:r>
              <a:rPr lang="en-GB" dirty="0"/>
              <a:t>, to provide farmers with quality information to:</a:t>
            </a:r>
            <a:endParaRPr lang="en-ZA" dirty="0"/>
          </a:p>
          <a:p>
            <a:pPr lvl="0"/>
            <a:r>
              <a:rPr lang="en-GB" dirty="0"/>
              <a:t>Enhance maize production,</a:t>
            </a:r>
            <a:endParaRPr lang="en-ZA" dirty="0"/>
          </a:p>
          <a:p>
            <a:pPr lvl="0"/>
            <a:r>
              <a:rPr lang="en-GB" dirty="0"/>
              <a:t>Reduce farmer exposure to risks, and</a:t>
            </a:r>
            <a:endParaRPr lang="en-ZA" dirty="0"/>
          </a:p>
          <a:p>
            <a:r>
              <a:rPr lang="en-GB" dirty="0"/>
              <a:t>Minimize post-harvest losses.</a:t>
            </a:r>
            <a:endParaRPr lang="en-US" dirty="0"/>
          </a:p>
        </p:txBody>
      </p:sp>
      <p:graphicFrame>
        <p:nvGraphicFramePr>
          <p:cNvPr id="13" name="Content Placeholder 2">
            <a:extLst>
              <a:ext uri="{FF2B5EF4-FFF2-40B4-BE49-F238E27FC236}">
                <a16:creationId xmlns:a16="http://schemas.microsoft.com/office/drawing/2014/main" id="{70097D64-C4A9-474E-9A44-0F70ECCA7E79}"/>
              </a:ext>
            </a:extLst>
          </p:cNvPr>
          <p:cNvGraphicFramePr>
            <a:graphicFrameLocks noGrp="1"/>
          </p:cNvGraphicFramePr>
          <p:nvPr>
            <p:ph sz="half" idx="13"/>
            <p:extLst>
              <p:ext uri="{D42A27DB-BD31-4B8C-83A1-F6EECF244321}">
                <p14:modId xmlns:p14="http://schemas.microsoft.com/office/powerpoint/2010/main" val="2384093830"/>
              </p:ext>
            </p:extLst>
          </p:nvPr>
        </p:nvGraphicFramePr>
        <p:xfrm>
          <a:off x="5711827" y="1600200"/>
          <a:ext cx="6216822"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721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Lessons</a:t>
            </a:r>
            <a:endParaRPr lang="en-ZA" dirty="0"/>
          </a:p>
        </p:txBody>
      </p:sp>
      <p:sp>
        <p:nvSpPr>
          <p:cNvPr id="18" name="Text Placeholder 3">
            <a:extLst>
              <a:ext uri="{FF2B5EF4-FFF2-40B4-BE49-F238E27FC236}">
                <a16:creationId xmlns:a16="http://schemas.microsoft.com/office/drawing/2014/main" id="{4A0FAC95-ECEC-449B-ADA0-6C699F7EAD35}"/>
              </a:ext>
            </a:extLst>
          </p:cNvPr>
          <p:cNvSpPr>
            <a:spLocks noGrp="1"/>
          </p:cNvSpPr>
          <p:nvPr>
            <p:ph sz="half" idx="1"/>
          </p:nvPr>
        </p:nvSpPr>
        <p:spPr>
          <a:xfrm>
            <a:off x="1295467" y="1600201"/>
            <a:ext cx="5616624" cy="4525963"/>
          </a:xfrm>
        </p:spPr>
        <p:txBody>
          <a:bodyPr>
            <a:normAutofit fontScale="92500" lnSpcReduction="10000"/>
          </a:bodyPr>
          <a:lstStyle/>
          <a:p>
            <a:r>
              <a:rPr lang="en-GB" dirty="0"/>
              <a:t>Lessons from farmers, extension agents and the entire maize value chain are being collected and integrated. </a:t>
            </a:r>
          </a:p>
          <a:p>
            <a:r>
              <a:rPr lang="en-GB" dirty="0"/>
              <a:t>Some of the lessons relate to the type of information that farmers find constructive and easy to implement.</a:t>
            </a:r>
          </a:p>
          <a:p>
            <a:r>
              <a:rPr lang="en-GB" dirty="0"/>
              <a:t>Other lessons relate to how to better engage women to participate in the campaign. </a:t>
            </a:r>
            <a:endParaRPr lang="en-US" dirty="0"/>
          </a:p>
        </p:txBody>
      </p:sp>
      <p:graphicFrame>
        <p:nvGraphicFramePr>
          <p:cNvPr id="13" name="Content Placeholder 2">
            <a:extLst>
              <a:ext uri="{FF2B5EF4-FFF2-40B4-BE49-F238E27FC236}">
                <a16:creationId xmlns:a16="http://schemas.microsoft.com/office/drawing/2014/main" id="{70097D64-C4A9-474E-9A44-0F70ECCA7E79}"/>
              </a:ext>
            </a:extLst>
          </p:cNvPr>
          <p:cNvGraphicFramePr>
            <a:graphicFrameLocks noGrp="1"/>
          </p:cNvGraphicFramePr>
          <p:nvPr>
            <p:ph sz="half" idx="13"/>
            <p:extLst>
              <p:ext uri="{D42A27DB-BD31-4B8C-83A1-F6EECF244321}">
                <p14:modId xmlns:p14="http://schemas.microsoft.com/office/powerpoint/2010/main" val="2433984958"/>
              </p:ext>
            </p:extLst>
          </p:nvPr>
        </p:nvGraphicFramePr>
        <p:xfrm>
          <a:off x="6912091" y="260648"/>
          <a:ext cx="5088565"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131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ZA" dirty="0" err="1"/>
              <a:t>Khushaal</a:t>
            </a:r>
            <a:r>
              <a:rPr lang="en-ZA" dirty="0"/>
              <a:t> Zamindar - Mobile agriculture service by Telenor Pakistan</a:t>
            </a:r>
          </a:p>
        </p:txBody>
      </p:sp>
      <p:sp>
        <p:nvSpPr>
          <p:cNvPr id="3" name="Content Placeholder 2"/>
          <p:cNvSpPr>
            <a:spLocks noGrp="1"/>
          </p:cNvSpPr>
          <p:nvPr>
            <p:ph idx="1"/>
          </p:nvPr>
        </p:nvSpPr>
        <p:spPr>
          <a:xfrm>
            <a:off x="1295467" y="1600201"/>
            <a:ext cx="10286933" cy="4349080"/>
          </a:xfrm>
        </p:spPr>
        <p:txBody>
          <a:bodyPr>
            <a:normAutofit/>
          </a:bodyPr>
          <a:lstStyle/>
          <a:p>
            <a:r>
              <a:rPr lang="en-GB" sz="3200" dirty="0"/>
              <a:t>e-extension tool: Mobile phone based value added service</a:t>
            </a:r>
          </a:p>
          <a:p>
            <a:r>
              <a:rPr lang="en-GB" sz="3200" dirty="0"/>
              <a:t>Aims to improve yields and save farmers from disaster</a:t>
            </a:r>
          </a:p>
          <a:p>
            <a:r>
              <a:rPr lang="en-GB" sz="3200" dirty="0"/>
              <a:t>Offers a three-layered value proposition to farmers:</a:t>
            </a:r>
            <a:endParaRPr lang="en-ZA" sz="3200" dirty="0"/>
          </a:p>
          <a:p>
            <a:pPr lvl="1"/>
            <a:r>
              <a:rPr lang="en-GB" sz="2400" dirty="0"/>
              <a:t>Improve yields,</a:t>
            </a:r>
            <a:endParaRPr lang="en-ZA" sz="2400" dirty="0"/>
          </a:p>
          <a:p>
            <a:pPr lvl="1"/>
            <a:r>
              <a:rPr lang="en-GB" sz="2400" dirty="0"/>
              <a:t>Save them from disaster, and</a:t>
            </a:r>
            <a:endParaRPr lang="en-ZA" sz="2400" dirty="0"/>
          </a:p>
          <a:p>
            <a:pPr lvl="1"/>
            <a:r>
              <a:rPr lang="en-GB" sz="2400" dirty="0"/>
              <a:t>Encourage greater social recognition.</a:t>
            </a:r>
            <a:endParaRPr lang="en-ZA" sz="2400" dirty="0"/>
          </a:p>
        </p:txBody>
      </p:sp>
    </p:spTree>
    <p:extLst>
      <p:ext uri="{BB962C8B-B14F-4D97-AF65-F5344CB8AC3E}">
        <p14:creationId xmlns:p14="http://schemas.microsoft.com/office/powerpoint/2010/main" val="105909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nchor="ctr">
            <a:normAutofit/>
          </a:bodyPr>
          <a:lstStyle/>
          <a:p>
            <a:r>
              <a:rPr lang="en-ZA" dirty="0"/>
              <a:t>Context setting and background </a:t>
            </a:r>
          </a:p>
        </p:txBody>
      </p:sp>
      <p:sp>
        <p:nvSpPr>
          <p:cNvPr id="5" name="Content Placeholder 4"/>
          <p:cNvSpPr>
            <a:spLocks noGrp="1"/>
          </p:cNvSpPr>
          <p:nvPr>
            <p:ph sz="half" idx="1"/>
          </p:nvPr>
        </p:nvSpPr>
        <p:spPr>
          <a:xfrm>
            <a:off x="1295467" y="1600201"/>
            <a:ext cx="6888765" cy="4525963"/>
          </a:xfrm>
        </p:spPr>
        <p:txBody>
          <a:bodyPr>
            <a:normAutofit fontScale="92500" lnSpcReduction="20000"/>
          </a:bodyPr>
          <a:lstStyle/>
          <a:p>
            <a:r>
              <a:rPr lang="en-GB" dirty="0"/>
              <a:t>The COVID-19 pandemic left many extension agents wondering how to adjust their practices to avoid travel and accommodate physical distancing requirements.</a:t>
            </a:r>
            <a:endParaRPr lang="en-ZA" dirty="0"/>
          </a:p>
          <a:p>
            <a:r>
              <a:rPr lang="en-GB" dirty="0"/>
              <a:t>Many extension practitioners around the world already use online tools. </a:t>
            </a:r>
          </a:p>
          <a:p>
            <a:r>
              <a:rPr lang="en-GB" dirty="0"/>
              <a:t>As an extension professional working in an Agricultural Innovation System (AIS), you will work with multiple stakeholders, and each stakeholder has their own information and communication requirements.</a:t>
            </a:r>
            <a:endParaRPr lang="en-ZA" dirty="0"/>
          </a:p>
        </p:txBody>
      </p:sp>
      <p:pic>
        <p:nvPicPr>
          <p:cNvPr id="8" name="Picture 2" descr="Free Images : covid 19, coronavirus, cell, pandemic, corona virus, blue,  crochet, textile, needlework, art, pattern, wool, knitting, plant, craft,  symmetry, woven fabric, cross stitch 2500x2500 - Tmaximumge - 1608799 -  Free stock photos - PxHere">
            <a:extLst>
              <a:ext uri="{FF2B5EF4-FFF2-40B4-BE49-F238E27FC236}">
                <a16:creationId xmlns:a16="http://schemas.microsoft.com/office/drawing/2014/main" id="{8C277B29-E9A5-48B1-90DE-284FB7DD814D}"/>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8094" r="7353" b="-2"/>
          <a:stretch/>
        </p:blipFill>
        <p:spPr bwMode="auto">
          <a:xfrm>
            <a:off x="8400256" y="2060848"/>
            <a:ext cx="2771284" cy="3277637"/>
          </a:xfrm>
          <a:solidFill>
            <a:srgbClr val="FFFFFF"/>
          </a:solid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Solutions</a:t>
            </a:r>
          </a:p>
        </p:txBody>
      </p:sp>
      <p:graphicFrame>
        <p:nvGraphicFramePr>
          <p:cNvPr id="5" name="Content Placeholder 2">
            <a:extLst>
              <a:ext uri="{FF2B5EF4-FFF2-40B4-BE49-F238E27FC236}">
                <a16:creationId xmlns:a16="http://schemas.microsoft.com/office/drawing/2014/main" id="{9ECF5D5F-62C8-4DC2-ACF6-DEE19801AE5B}"/>
              </a:ext>
            </a:extLst>
          </p:cNvPr>
          <p:cNvGraphicFramePr>
            <a:graphicFrameLocks noGrp="1"/>
          </p:cNvGraphicFramePr>
          <p:nvPr>
            <p:ph idx="1"/>
            <p:extLst>
              <p:ext uri="{D42A27DB-BD31-4B8C-83A1-F6EECF244321}">
                <p14:modId xmlns:p14="http://schemas.microsoft.com/office/powerpoint/2010/main" val="2007598727"/>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518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rmAutofit/>
          </a:bodyPr>
          <a:lstStyle/>
          <a:p>
            <a:r>
              <a:rPr lang="en-ZA"/>
              <a:t>Key insights</a:t>
            </a:r>
            <a:endParaRPr lang="en-ZA" dirty="0"/>
          </a:p>
        </p:txBody>
      </p:sp>
      <p:graphicFrame>
        <p:nvGraphicFramePr>
          <p:cNvPr id="5" name="Content Placeholder 2">
            <a:extLst>
              <a:ext uri="{FF2B5EF4-FFF2-40B4-BE49-F238E27FC236}">
                <a16:creationId xmlns:a16="http://schemas.microsoft.com/office/drawing/2014/main" id="{9ECF5D5F-62C8-4DC2-ACF6-DEE19801AE5B}"/>
              </a:ext>
            </a:extLst>
          </p:cNvPr>
          <p:cNvGraphicFramePr>
            <a:graphicFrameLocks noGrp="1"/>
          </p:cNvGraphicFramePr>
          <p:nvPr>
            <p:ph idx="1"/>
            <p:extLst>
              <p:ext uri="{D42A27DB-BD31-4B8C-83A1-F6EECF244321}">
                <p14:modId xmlns:p14="http://schemas.microsoft.com/office/powerpoint/2010/main" val="4153709503"/>
              </p:ext>
            </p:extLst>
          </p:nvPr>
        </p:nvGraphicFramePr>
        <p:xfrm>
          <a:off x="4943475" y="273050"/>
          <a:ext cx="6638925"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3">
            <a:extLst>
              <a:ext uri="{FF2B5EF4-FFF2-40B4-BE49-F238E27FC236}">
                <a16:creationId xmlns:a16="http://schemas.microsoft.com/office/drawing/2014/main" id="{8FFA2829-55D3-4BCB-9114-2300122C1C22}"/>
              </a:ext>
            </a:extLst>
          </p:cNvPr>
          <p:cNvSpPr>
            <a:spLocks noGrp="1"/>
          </p:cNvSpPr>
          <p:nvPr>
            <p:ph type="body" sz="half" idx="2"/>
          </p:nvPr>
        </p:nvSpPr>
        <p:spPr>
          <a:xfrm>
            <a:off x="1199456" y="1422699"/>
            <a:ext cx="3627040" cy="4691063"/>
          </a:xfrm>
        </p:spPr>
        <p:txBody>
          <a:bodyPr>
            <a:normAutofit lnSpcReduction="10000"/>
          </a:bodyPr>
          <a:lstStyle/>
          <a:p>
            <a:r>
              <a:rPr lang="en-GB" dirty="0"/>
              <a:t>Of farmers who used the service for a minimum of six months:</a:t>
            </a:r>
            <a:endParaRPr lang="en-ZA" dirty="0"/>
          </a:p>
          <a:p>
            <a:pPr marL="342900" lvl="0" indent="-342900">
              <a:buFont typeface="Arial" panose="020B0604020202020204" pitchFamily="34" charset="0"/>
              <a:buChar char="•"/>
            </a:pPr>
            <a:r>
              <a:rPr lang="en-GB" dirty="0"/>
              <a:t>77% reported at least one on-farm change</a:t>
            </a:r>
            <a:endParaRPr lang="en-ZA" dirty="0"/>
          </a:p>
          <a:p>
            <a:pPr marL="342900" lvl="0" indent="-342900">
              <a:buFont typeface="Arial" panose="020B0604020202020204" pitchFamily="34" charset="0"/>
              <a:buChar char="•"/>
            </a:pPr>
            <a:r>
              <a:rPr lang="en-GB" dirty="0"/>
              <a:t>42% reported changes to planting practices</a:t>
            </a:r>
            <a:endParaRPr lang="en-ZA" dirty="0"/>
          </a:p>
          <a:p>
            <a:pPr marL="342900" lvl="0" indent="-342900">
              <a:buFont typeface="Arial" panose="020B0604020202020204" pitchFamily="34" charset="0"/>
              <a:buChar char="•"/>
            </a:pPr>
            <a:r>
              <a:rPr lang="en-GB" dirty="0"/>
              <a:t>20% reported changes to post-harvest and storage, and</a:t>
            </a:r>
            <a:endParaRPr lang="en-ZA" dirty="0"/>
          </a:p>
          <a:p>
            <a:pPr marL="342900" lvl="0" indent="-342900">
              <a:buFont typeface="Arial" panose="020B0604020202020204" pitchFamily="34" charset="0"/>
              <a:buChar char="•"/>
            </a:pPr>
            <a:r>
              <a:rPr lang="en-GB" dirty="0"/>
              <a:t>53% of them reported increased income as a result. </a:t>
            </a:r>
            <a:endParaRPr lang="en-ZA" dirty="0"/>
          </a:p>
        </p:txBody>
      </p:sp>
    </p:spTree>
    <p:extLst>
      <p:ext uri="{BB962C8B-B14F-4D97-AF65-F5344CB8AC3E}">
        <p14:creationId xmlns:p14="http://schemas.microsoft.com/office/powerpoint/2010/main" val="3467369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Social Media - WhatsApp, Kerala, India</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tool: WhatsApp</a:t>
            </a:r>
          </a:p>
          <a:p>
            <a:r>
              <a:rPr lang="en-GB" dirty="0"/>
              <a:t>Purpose: WhatsApp to link the vegetable producers to markets in Kerala</a:t>
            </a:r>
          </a:p>
          <a:p>
            <a:r>
              <a:rPr lang="en-GB" dirty="0"/>
              <a:t>The Kerala State Department of Agriculture Development and Farmers’ Welfare (DADFW) is facilitating and financial support agency.</a:t>
            </a:r>
          </a:p>
          <a:p>
            <a:r>
              <a:rPr lang="en-GB" dirty="0"/>
              <a:t>The NGOs also given financial assistance as per the project guidelines to take-up vegetable production in their institutional premises.</a:t>
            </a:r>
          </a:p>
        </p:txBody>
      </p:sp>
    </p:spTree>
    <p:extLst>
      <p:ext uri="{BB962C8B-B14F-4D97-AF65-F5344CB8AC3E}">
        <p14:creationId xmlns:p14="http://schemas.microsoft.com/office/powerpoint/2010/main" val="1195010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COVID19: Experiences</a:t>
            </a:r>
          </a:p>
        </p:txBody>
      </p:sp>
      <p:sp>
        <p:nvSpPr>
          <p:cNvPr id="4" name="Content Placeholder 3">
            <a:extLst>
              <a:ext uri="{FF2B5EF4-FFF2-40B4-BE49-F238E27FC236}">
                <a16:creationId xmlns:a16="http://schemas.microsoft.com/office/drawing/2014/main" id="{9DBFF608-FBC2-4D52-A075-C52D37DD3E0A}"/>
              </a:ext>
            </a:extLst>
          </p:cNvPr>
          <p:cNvSpPr>
            <a:spLocks noGrp="1"/>
          </p:cNvSpPr>
          <p:nvPr>
            <p:ph idx="1"/>
          </p:nvPr>
        </p:nvSpPr>
        <p:spPr>
          <a:xfrm>
            <a:off x="1295467" y="3501008"/>
            <a:ext cx="10057117" cy="2448272"/>
          </a:xfrm>
        </p:spPr>
        <p:txBody>
          <a:bodyPr>
            <a:normAutofit fontScale="77500" lnSpcReduction="20000"/>
          </a:bodyPr>
          <a:lstStyle/>
          <a:p>
            <a:pPr marL="342900" indent="-342900">
              <a:buFont typeface="Arial" panose="020B0604020202020204" pitchFamily="34" charset="0"/>
              <a:buChar char="•"/>
            </a:pPr>
            <a:r>
              <a:rPr lang="en-GB" dirty="0">
                <a:ea typeface="Arial" panose="020B0604020202020204" pitchFamily="34" charset="0"/>
              </a:rPr>
              <a:t>The government strengthened all the markets that were aided by the government, and started farmers’ retail outlets in all Krishi Bhavans (the office of the agricultural department at village level) with minimum arrangements so that farmers could sell their produce</a:t>
            </a:r>
            <a:r>
              <a:rPr lang="en-GB" dirty="0"/>
              <a:t>. </a:t>
            </a:r>
          </a:p>
          <a:p>
            <a:pPr marL="342900" indent="-342900">
              <a:buFont typeface="Arial" panose="020B0604020202020204" pitchFamily="34" charset="0"/>
              <a:buChar char="•"/>
            </a:pPr>
            <a:r>
              <a:rPr lang="en-GB" dirty="0"/>
              <a:t>The existing markets were strengthened and 38 new Farmers’ Retail Outlets (FRO) were set up as </a:t>
            </a:r>
            <a:r>
              <a:rPr lang="en-GB" dirty="0" err="1"/>
              <a:t>Jeevani</a:t>
            </a:r>
            <a:r>
              <a:rPr lang="en-GB" dirty="0"/>
              <a:t> </a:t>
            </a:r>
            <a:r>
              <a:rPr lang="en-GB" dirty="0" err="1"/>
              <a:t>Sanjeevani</a:t>
            </a:r>
            <a:r>
              <a:rPr lang="en-GB" dirty="0"/>
              <a:t> Markets in the Krishi Bhavan premises. Even though all the markets started functioning, product movement did not happen as expected due to the lockdown</a:t>
            </a:r>
            <a:endParaRPr lang="en-ZA" dirty="0"/>
          </a:p>
          <a:p>
            <a:endParaRPr lang="en-ZA" dirty="0"/>
          </a:p>
        </p:txBody>
      </p:sp>
      <p:pic>
        <p:nvPicPr>
          <p:cNvPr id="11" name="Picture 10" descr="A picture containing graphical user interface&#10;&#10;Description automatically generated">
            <a:extLst>
              <a:ext uri="{FF2B5EF4-FFF2-40B4-BE49-F238E27FC236}">
                <a16:creationId xmlns:a16="http://schemas.microsoft.com/office/drawing/2014/main" id="{9B7AC268-D03B-4FF2-8264-635AC4A55A7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4192" y="1528856"/>
            <a:ext cx="3826768" cy="1368069"/>
          </a:xfrm>
          <a:prstGeom prst="rect">
            <a:avLst/>
          </a:prstGeom>
          <a:noFill/>
        </p:spPr>
      </p:pic>
      <p:sp>
        <p:nvSpPr>
          <p:cNvPr id="12" name="TextBox 11">
            <a:extLst>
              <a:ext uri="{FF2B5EF4-FFF2-40B4-BE49-F238E27FC236}">
                <a16:creationId xmlns:a16="http://schemas.microsoft.com/office/drawing/2014/main" id="{9F847B9D-D694-467F-A3A4-26ECB513B1CC}"/>
              </a:ext>
            </a:extLst>
          </p:cNvPr>
          <p:cNvSpPr txBox="1"/>
          <p:nvPr/>
        </p:nvSpPr>
        <p:spPr>
          <a:xfrm>
            <a:off x="7824192" y="2796897"/>
            <a:ext cx="2677335" cy="200055"/>
          </a:xfrm>
          <a:prstGeom prst="rect">
            <a:avLst/>
          </a:prstGeom>
          <a:solidFill>
            <a:srgbClr val="000000"/>
          </a:solidFill>
        </p:spPr>
        <p:txBody>
          <a:bodyPr wrap="none" rtlCol="0">
            <a:spAutoFit/>
          </a:bodyPr>
          <a:lstStyle/>
          <a:p>
            <a:pPr algn="r">
              <a:spcAft>
                <a:spcPts val="600"/>
              </a:spcAft>
            </a:pPr>
            <a:r>
              <a:rPr lang="en-ZA" sz="700" dirty="0">
                <a:solidFill>
                  <a:srgbClr val="FFFFFF"/>
                </a:solidFill>
                <a:hlinkClick r:id="rId3" tooltip="https://biblicalpreaching.net/2020/03/14/a-new-not-new-experience-covid-19-response/">
                  <a:extLst>
                    <a:ext uri="{A12FA001-AC4F-418D-AE19-62706E023703}">
                      <ahyp:hlinkClr xmlns:ahyp="http://schemas.microsoft.com/office/drawing/2018/hyperlinkcolor" val="tx"/>
                    </a:ext>
                  </a:extLst>
                </a:hlinkClick>
              </a:rPr>
              <a:t>This Photo</a:t>
            </a:r>
            <a:r>
              <a:rPr lang="en-ZA" sz="700" dirty="0">
                <a:solidFill>
                  <a:srgbClr val="FFFFFF"/>
                </a:solidFill>
              </a:rPr>
              <a:t> by Unknown Author is licensed under </a:t>
            </a:r>
            <a:r>
              <a:rPr lang="en-ZA"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ZA" sz="700" dirty="0">
              <a:solidFill>
                <a:srgbClr val="FFFFFF"/>
              </a:solidFill>
            </a:endParaRPr>
          </a:p>
        </p:txBody>
      </p:sp>
      <p:sp>
        <p:nvSpPr>
          <p:cNvPr id="5" name="TextBox 4">
            <a:extLst>
              <a:ext uri="{FF2B5EF4-FFF2-40B4-BE49-F238E27FC236}">
                <a16:creationId xmlns:a16="http://schemas.microsoft.com/office/drawing/2014/main" id="{F7D371C2-D6E2-4ACE-970E-175E1D48B38B}"/>
              </a:ext>
            </a:extLst>
          </p:cNvPr>
          <p:cNvSpPr txBox="1"/>
          <p:nvPr/>
        </p:nvSpPr>
        <p:spPr>
          <a:xfrm>
            <a:off x="1343472" y="1685245"/>
            <a:ext cx="6336704" cy="2062103"/>
          </a:xfrm>
          <a:prstGeom prst="rect">
            <a:avLst/>
          </a:prstGeom>
          <a:noFill/>
        </p:spPr>
        <p:txBody>
          <a:bodyPr wrap="square" rtlCol="0">
            <a:spAutoFit/>
          </a:bodyPr>
          <a:lstStyle/>
          <a:p>
            <a:pPr marL="285750" indent="-285750">
              <a:buFont typeface="Arial" panose="020B0604020202020204" pitchFamily="34" charset="0"/>
              <a:buChar char="•"/>
            </a:pPr>
            <a:r>
              <a:rPr lang="en-GB" sz="2200" dirty="0"/>
              <a:t>The vegetable production coincided with the national lockdown. </a:t>
            </a:r>
          </a:p>
          <a:p>
            <a:pPr marL="285750" indent="-285750">
              <a:buFont typeface="Arial" panose="020B0604020202020204" pitchFamily="34" charset="0"/>
              <a:buChar char="•"/>
            </a:pPr>
            <a:r>
              <a:rPr lang="en-GB" sz="2200" dirty="0"/>
              <a:t>Group of farmers and NGOs cultivating vegetables were unable to reach markets to sell their produce. </a:t>
            </a:r>
          </a:p>
          <a:p>
            <a:endParaRPr lang="en-ZA" dirty="0"/>
          </a:p>
        </p:txBody>
      </p:sp>
    </p:spTree>
    <p:extLst>
      <p:ext uri="{BB962C8B-B14F-4D97-AF65-F5344CB8AC3E}">
        <p14:creationId xmlns:p14="http://schemas.microsoft.com/office/powerpoint/2010/main" val="1241834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Solutions (initiatives/ innovations)</a:t>
            </a:r>
          </a:p>
        </p:txBody>
      </p:sp>
      <p:sp>
        <p:nvSpPr>
          <p:cNvPr id="3" name="Content Placeholder 2"/>
          <p:cNvSpPr>
            <a:spLocks noGrp="1"/>
          </p:cNvSpPr>
          <p:nvPr>
            <p:ph idx="1"/>
          </p:nvPr>
        </p:nvSpPr>
        <p:spPr>
          <a:xfrm>
            <a:off x="1295400" y="1600200"/>
            <a:ext cx="10287000" cy="4781550"/>
          </a:xfrm>
        </p:spPr>
        <p:txBody>
          <a:bodyPr>
            <a:normAutofit fontScale="92500"/>
          </a:bodyPr>
          <a:lstStyle/>
          <a:p>
            <a:r>
              <a:rPr lang="en-GB" dirty="0"/>
              <a:t>To facilitate marketing by connecting the producers and sellers, the agricultural officers created WhatsApp groups with</a:t>
            </a:r>
            <a:endParaRPr lang="en-ZA" dirty="0"/>
          </a:p>
          <a:p>
            <a:pPr lvl="1"/>
            <a:r>
              <a:rPr lang="en-GB" dirty="0"/>
              <a:t>Farmers,</a:t>
            </a:r>
            <a:endParaRPr lang="en-ZA" dirty="0"/>
          </a:p>
          <a:p>
            <a:pPr lvl="1"/>
            <a:r>
              <a:rPr lang="en-GB" dirty="0"/>
              <a:t>Buyers,</a:t>
            </a:r>
            <a:endParaRPr lang="en-ZA" dirty="0"/>
          </a:p>
          <a:p>
            <a:pPr lvl="1"/>
            <a:r>
              <a:rPr lang="en-GB" dirty="0"/>
              <a:t>Agricultural officers, and</a:t>
            </a:r>
            <a:endParaRPr lang="en-ZA" dirty="0"/>
          </a:p>
          <a:p>
            <a:pPr lvl="1"/>
            <a:r>
              <a:rPr lang="en-GB" dirty="0"/>
              <a:t>Officers from the marketing department.</a:t>
            </a:r>
            <a:endParaRPr lang="en-ZA" dirty="0"/>
          </a:p>
          <a:p>
            <a:r>
              <a:rPr lang="en-GB" dirty="0"/>
              <a:t>Farmers started to post the availability of the vegetables with photographs and videos and buyers negotiated a price.</a:t>
            </a:r>
          </a:p>
          <a:p>
            <a:r>
              <a:rPr lang="en-GB" dirty="0"/>
              <a:t>As the group, members were in different levels such as village to district level. Surplus vegetables could be sold in the other districts.</a:t>
            </a:r>
            <a:endParaRPr lang="en-ZA" dirty="0"/>
          </a:p>
        </p:txBody>
      </p:sp>
      <p:pic>
        <p:nvPicPr>
          <p:cNvPr id="10" name="Picture 9">
            <a:extLst>
              <a:ext uri="{FF2B5EF4-FFF2-40B4-BE49-F238E27FC236}">
                <a16:creationId xmlns:a16="http://schemas.microsoft.com/office/drawing/2014/main" id="{C5348159-6381-43CC-9B4A-5B6BA80FA02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8510026" y="2383746"/>
            <a:ext cx="2945218" cy="1494698"/>
          </a:xfrm>
          <a:prstGeom prst="rect">
            <a:avLst/>
          </a:prstGeom>
          <a:noFill/>
        </p:spPr>
      </p:pic>
      <p:sp>
        <p:nvSpPr>
          <p:cNvPr id="11" name="TextBox 10">
            <a:extLst>
              <a:ext uri="{FF2B5EF4-FFF2-40B4-BE49-F238E27FC236}">
                <a16:creationId xmlns:a16="http://schemas.microsoft.com/office/drawing/2014/main" id="{09D21C4E-9F39-4A98-B15A-141AE98C88F5}"/>
              </a:ext>
            </a:extLst>
          </p:cNvPr>
          <p:cNvSpPr txBox="1"/>
          <p:nvPr/>
        </p:nvSpPr>
        <p:spPr>
          <a:xfrm>
            <a:off x="9768408" y="3683198"/>
            <a:ext cx="2000276" cy="307777"/>
          </a:xfrm>
          <a:prstGeom prst="rect">
            <a:avLst/>
          </a:prstGeom>
          <a:solidFill>
            <a:srgbClr val="000000"/>
          </a:solidFill>
        </p:spPr>
        <p:txBody>
          <a:bodyPr wrap="square" rtlCol="0">
            <a:spAutoFit/>
          </a:bodyPr>
          <a:lstStyle/>
          <a:p>
            <a:pPr algn="r">
              <a:spcAft>
                <a:spcPts val="600"/>
              </a:spcAft>
            </a:pPr>
            <a:r>
              <a:rPr lang="en-ZA" sz="700" dirty="0">
                <a:solidFill>
                  <a:srgbClr val="FFFFFF"/>
                </a:solidFill>
                <a:hlinkClick r:id="rId3" tooltip="https://technofaq.org/posts/2017/07/how-to-use-group-chats/">
                  <a:extLst>
                    <a:ext uri="{A12FA001-AC4F-418D-AE19-62706E023703}">
                      <ahyp:hlinkClr xmlns:ahyp="http://schemas.microsoft.com/office/drawing/2018/hyperlinkcolor" val="tx"/>
                    </a:ext>
                  </a:extLst>
                </a:hlinkClick>
              </a:rPr>
              <a:t>This Photo</a:t>
            </a:r>
            <a:r>
              <a:rPr lang="en-ZA" sz="700" dirty="0">
                <a:solidFill>
                  <a:srgbClr val="FFFFFF"/>
                </a:solidFill>
              </a:rPr>
              <a:t> by Unknown Author is licensed under </a:t>
            </a:r>
            <a:r>
              <a:rPr lang="en-ZA"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ZA" sz="700" dirty="0">
              <a:solidFill>
                <a:srgbClr val="FFFFFF"/>
              </a:solidFill>
            </a:endParaRPr>
          </a:p>
        </p:txBody>
      </p:sp>
    </p:spTree>
    <p:extLst>
      <p:ext uri="{BB962C8B-B14F-4D97-AF65-F5344CB8AC3E}">
        <p14:creationId xmlns:p14="http://schemas.microsoft.com/office/powerpoint/2010/main" val="1320357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Social Media: YouTube, India</a:t>
            </a:r>
          </a:p>
        </p:txBody>
      </p:sp>
      <p:sp>
        <p:nvSpPr>
          <p:cNvPr id="3" name="Content Placeholder 2"/>
          <p:cNvSpPr>
            <a:spLocks noGrp="1"/>
          </p:cNvSpPr>
          <p:nvPr>
            <p:ph idx="1"/>
          </p:nvPr>
        </p:nvSpPr>
        <p:spPr>
          <a:xfrm>
            <a:off x="1295467" y="1600201"/>
            <a:ext cx="10286933" cy="4349080"/>
          </a:xfrm>
        </p:spPr>
        <p:txBody>
          <a:bodyPr>
            <a:normAutofit fontScale="85000" lnSpcReduction="20000"/>
          </a:bodyPr>
          <a:lstStyle/>
          <a:p>
            <a:r>
              <a:rPr lang="en-GB" dirty="0"/>
              <a:t>e-extension tool: WhatsApp, Telegram and YouTube</a:t>
            </a:r>
          </a:p>
          <a:p>
            <a:r>
              <a:rPr lang="en-GB" dirty="0"/>
              <a:t>Started as a WhatsApp group for livestock farmers in 2016</a:t>
            </a:r>
          </a:p>
          <a:p>
            <a:r>
              <a:rPr lang="en-GB" dirty="0"/>
              <a:t>A Telegram group was started by shifting all the members from WhatsApp to Telegram in 2020. </a:t>
            </a:r>
          </a:p>
          <a:p>
            <a:r>
              <a:rPr lang="en-GB" dirty="0"/>
              <a:t>The aim of the group is to share information related to first aid and management techniques in livestock farming. </a:t>
            </a:r>
          </a:p>
          <a:p>
            <a:r>
              <a:rPr lang="en-GB" dirty="0"/>
              <a:t>The livestock owners in the group used to post their questions in the form of text, voice or video messages and the answers would be given to them by the experts in the group.</a:t>
            </a:r>
          </a:p>
          <a:p>
            <a:r>
              <a:rPr lang="en-GB" dirty="0"/>
              <a:t>The audience (147 352) includes livestock owners – varying from small farmers to large farmers – entrepreneurs who were willing to start a new venture, veterinary graduates, veterinary assistant surgeons, scientists, and the general public.</a:t>
            </a:r>
          </a:p>
        </p:txBody>
      </p:sp>
    </p:spTree>
    <p:extLst>
      <p:ext uri="{BB962C8B-B14F-4D97-AF65-F5344CB8AC3E}">
        <p14:creationId xmlns:p14="http://schemas.microsoft.com/office/powerpoint/2010/main" val="2518426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ZA" dirty="0"/>
              <a:t>Challenges</a:t>
            </a:r>
          </a:p>
        </p:txBody>
      </p:sp>
      <p:sp>
        <p:nvSpPr>
          <p:cNvPr id="3" name="Content Placeholder 2"/>
          <p:cNvSpPr>
            <a:spLocks noGrp="1"/>
          </p:cNvSpPr>
          <p:nvPr>
            <p:ph idx="1"/>
          </p:nvPr>
        </p:nvSpPr>
        <p:spPr/>
        <p:txBody>
          <a:bodyPr>
            <a:noAutofit/>
          </a:bodyPr>
          <a:lstStyle/>
          <a:p>
            <a:r>
              <a:rPr lang="en-GB" sz="2400" dirty="0"/>
              <a:t>Getting responses and viewership</a:t>
            </a:r>
          </a:p>
          <a:p>
            <a:r>
              <a:rPr lang="en-GB" sz="2400" dirty="0"/>
              <a:t>Creating farmers’ preferred content</a:t>
            </a:r>
          </a:p>
          <a:p>
            <a:r>
              <a:rPr lang="en-GB" sz="2400" dirty="0"/>
              <a:t>Specific need based content</a:t>
            </a:r>
          </a:p>
          <a:p>
            <a:r>
              <a:rPr lang="en-GB" sz="2400" dirty="0"/>
              <a:t>Recording and editing and uploading takes time</a:t>
            </a:r>
          </a:p>
          <a:p>
            <a:r>
              <a:rPr lang="en-GB" sz="2400" dirty="0"/>
              <a:t>Regular responding and interacting with viewers</a:t>
            </a:r>
          </a:p>
          <a:p>
            <a:r>
              <a:rPr lang="en-GB" sz="2400" dirty="0"/>
              <a:t>Increasing active users’ demands relevant and current of audience interest</a:t>
            </a:r>
          </a:p>
          <a:p>
            <a:r>
              <a:rPr lang="en-GB" sz="2400" dirty="0"/>
              <a:t>Varied and farmer specific needs</a:t>
            </a:r>
          </a:p>
          <a:p>
            <a:r>
              <a:rPr lang="en-GB" sz="2400" dirty="0"/>
              <a:t>Adding subtitles in another language</a:t>
            </a:r>
          </a:p>
          <a:p>
            <a:r>
              <a:rPr lang="en-GB" sz="2400" dirty="0"/>
              <a:t>Adding search and user friendly elements</a:t>
            </a:r>
          </a:p>
        </p:txBody>
      </p:sp>
    </p:spTree>
    <p:extLst>
      <p:ext uri="{BB962C8B-B14F-4D97-AF65-F5344CB8AC3E}">
        <p14:creationId xmlns:p14="http://schemas.microsoft.com/office/powerpoint/2010/main" val="113942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Benefit and Impact</a:t>
            </a:r>
          </a:p>
        </p:txBody>
      </p:sp>
      <p:sp>
        <p:nvSpPr>
          <p:cNvPr id="3" name="Content Placeholder 2"/>
          <p:cNvSpPr>
            <a:spLocks noGrp="1"/>
          </p:cNvSpPr>
          <p:nvPr>
            <p:ph sz="half" idx="1"/>
          </p:nvPr>
        </p:nvSpPr>
        <p:spPr>
          <a:xfrm>
            <a:off x="1295467" y="1600201"/>
            <a:ext cx="5088565" cy="4525963"/>
          </a:xfrm>
        </p:spPr>
        <p:txBody>
          <a:bodyPr>
            <a:normAutofit fontScale="92500" lnSpcReduction="20000"/>
          </a:bodyPr>
          <a:lstStyle/>
          <a:p>
            <a:r>
              <a:rPr lang="en-GB" dirty="0"/>
              <a:t>When a YouTube video is liked, it will be shared by more viewers with their friends and peers.</a:t>
            </a:r>
          </a:p>
          <a:p>
            <a:r>
              <a:rPr lang="en-GB" dirty="0"/>
              <a:t>Knowledge shared via YouTube has motivated new entrepreneurs to start a farm and some have already started their farms. </a:t>
            </a:r>
          </a:p>
          <a:p>
            <a:r>
              <a:rPr lang="en-GB" dirty="0"/>
              <a:t>Worldwide impact, as many viewers from other countries were regularly seeing videos from the channel.</a:t>
            </a:r>
          </a:p>
        </p:txBody>
      </p:sp>
      <p:pic>
        <p:nvPicPr>
          <p:cNvPr id="8" name="Content Placeholder 7">
            <a:extLst>
              <a:ext uri="{FF2B5EF4-FFF2-40B4-BE49-F238E27FC236}">
                <a16:creationId xmlns:a16="http://schemas.microsoft.com/office/drawing/2014/main" id="{B8A195BD-C878-4304-8759-EEFF12FCBBD8}"/>
              </a:ext>
            </a:extLst>
          </p:cNvPr>
          <p:cNvPicPr>
            <a:picLocks noGrp="1" noChangeAspect="1"/>
          </p:cNvPicPr>
          <p:nvPr>
            <p:ph sz="half" idx="13"/>
          </p:nvPr>
        </p:nvPicPr>
        <p:blipFill>
          <a:blip r:embed="rId3" cstate="print">
            <a:extLst>
              <a:ext uri="{28A0092B-C50C-407E-A947-70E740481C1C}">
                <a14:useLocalDpi xmlns:a14="http://schemas.microsoft.com/office/drawing/2010/main" val="0"/>
              </a:ext>
            </a:extLst>
          </a:blip>
          <a:stretch>
            <a:fillRect/>
          </a:stretch>
        </p:blipFill>
        <p:spPr>
          <a:xfrm>
            <a:off x="6480175" y="2162440"/>
            <a:ext cx="5102225" cy="3401483"/>
          </a:xfrm>
        </p:spPr>
      </p:pic>
    </p:spTree>
    <p:extLst>
      <p:ext uri="{BB962C8B-B14F-4D97-AF65-F5344CB8AC3E}">
        <p14:creationId xmlns:p14="http://schemas.microsoft.com/office/powerpoint/2010/main" val="1975513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Lessons</a:t>
            </a:r>
            <a:endParaRPr lang="en-ZA" dirty="0"/>
          </a:p>
        </p:txBody>
      </p:sp>
      <p:sp>
        <p:nvSpPr>
          <p:cNvPr id="6" name="Content Placeholder 5">
            <a:extLst>
              <a:ext uri="{FF2B5EF4-FFF2-40B4-BE49-F238E27FC236}">
                <a16:creationId xmlns:a16="http://schemas.microsoft.com/office/drawing/2014/main" id="{4C1F06CF-0BFE-4EE8-8FEA-F4C2468DAF62}"/>
              </a:ext>
            </a:extLst>
          </p:cNvPr>
          <p:cNvSpPr>
            <a:spLocks noGrp="1"/>
          </p:cNvSpPr>
          <p:nvPr>
            <p:ph sz="half" idx="1"/>
          </p:nvPr>
        </p:nvSpPr>
        <p:spPr/>
        <p:txBody>
          <a:bodyPr>
            <a:normAutofit fontScale="92500" lnSpcReduction="10000"/>
          </a:bodyPr>
          <a:lstStyle/>
          <a:p>
            <a:pPr marL="0" indent="0">
              <a:buNone/>
            </a:pPr>
            <a:r>
              <a:rPr lang="en-US" dirty="0"/>
              <a:t>The number of views per video was very few compared to the number of subscribers to the channel, which clearly indicated that people were interested only in the videos that answered their queries. They were not interested in looking into the channel for other videos unless there was a felt need. Subscription does not mean that every video will be watched.</a:t>
            </a:r>
          </a:p>
        </p:txBody>
      </p:sp>
      <p:graphicFrame>
        <p:nvGraphicFramePr>
          <p:cNvPr id="9" name="Content Placeholder 2">
            <a:extLst>
              <a:ext uri="{FF2B5EF4-FFF2-40B4-BE49-F238E27FC236}">
                <a16:creationId xmlns:a16="http://schemas.microsoft.com/office/drawing/2014/main" id="{383B41E8-DDFF-440D-9BF4-31B0EE1B9BEA}"/>
              </a:ext>
            </a:extLst>
          </p:cNvPr>
          <p:cNvGraphicFramePr>
            <a:graphicFrameLocks noGrp="1"/>
          </p:cNvGraphicFramePr>
          <p:nvPr>
            <p:ph sz="half" idx="13"/>
            <p:extLst>
              <p:ext uri="{D42A27DB-BD31-4B8C-83A1-F6EECF244321}">
                <p14:modId xmlns:p14="http://schemas.microsoft.com/office/powerpoint/2010/main" val="1339995114"/>
              </p:ext>
            </p:extLst>
          </p:nvPr>
        </p:nvGraphicFramePr>
        <p:xfrm>
          <a:off x="6792913" y="188640"/>
          <a:ext cx="5088565"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248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vert="horz" lIns="91431" tIns="45715" rIns="91431" bIns="45715" rtlCol="0" anchor="ctr">
            <a:normAutofit/>
          </a:bodyPr>
          <a:lstStyle/>
          <a:p>
            <a:r>
              <a:rPr lang="en-GB" dirty="0"/>
              <a:t>Do’s</a:t>
            </a:r>
            <a:endParaRPr lang="en-ZA" dirty="0"/>
          </a:p>
        </p:txBody>
      </p:sp>
      <p:graphicFrame>
        <p:nvGraphicFramePr>
          <p:cNvPr id="32" name="Text Placeholder 3">
            <a:extLst>
              <a:ext uri="{FF2B5EF4-FFF2-40B4-BE49-F238E27FC236}">
                <a16:creationId xmlns:a16="http://schemas.microsoft.com/office/drawing/2014/main" id="{3BCADB33-EEC4-40D7-B206-1E7F7583EE36}"/>
              </a:ext>
            </a:extLst>
          </p:cNvPr>
          <p:cNvGraphicFramePr>
            <a:graphicFrameLocks noGrp="1"/>
          </p:cNvGraphicFramePr>
          <p:nvPr>
            <p:ph idx="1"/>
            <p:extLst>
              <p:ext uri="{D42A27DB-BD31-4B8C-83A1-F6EECF244321}">
                <p14:modId xmlns:p14="http://schemas.microsoft.com/office/powerpoint/2010/main" val="156602690"/>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35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normAutofit/>
          </a:bodyPr>
          <a:lstStyle/>
          <a:p>
            <a:r>
              <a:rPr lang="en-GB" dirty="0"/>
              <a:t>Definition of e-extension</a:t>
            </a:r>
            <a:endParaRPr lang="en-ZA" dirty="0"/>
          </a:p>
        </p:txBody>
      </p:sp>
      <p:sp>
        <p:nvSpPr>
          <p:cNvPr id="5" name="Content Placeholder 4"/>
          <p:cNvSpPr>
            <a:spLocks noGrp="1"/>
          </p:cNvSpPr>
          <p:nvPr>
            <p:ph idx="1"/>
          </p:nvPr>
        </p:nvSpPr>
        <p:spPr>
          <a:xfrm>
            <a:off x="1295467" y="1600201"/>
            <a:ext cx="10286933" cy="4349080"/>
          </a:xfrm>
        </p:spPr>
        <p:txBody>
          <a:bodyPr>
            <a:normAutofit/>
          </a:bodyPr>
          <a:lstStyle/>
          <a:p>
            <a:pPr marL="0" indent="0">
              <a:buNone/>
            </a:pPr>
            <a:r>
              <a:rPr lang="en-GB" dirty="0"/>
              <a:t>GFRAS defines e-extension as follows:</a:t>
            </a:r>
          </a:p>
          <a:p>
            <a:pPr marL="0" indent="0">
              <a:buNone/>
            </a:pPr>
            <a:endParaRPr lang="en-US" dirty="0"/>
          </a:p>
          <a:p>
            <a:pPr marL="0" indent="0" algn="ctr">
              <a:buNone/>
            </a:pPr>
            <a:r>
              <a:rPr lang="en-US" sz="3600" dirty="0"/>
              <a:t>“e-Extension is the use of electronic technologies to enhance traditional extension approaches (such as written and face-to-face) to enable change."</a:t>
            </a:r>
            <a:endParaRPr lang="en-GB"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vert="horz" lIns="91431" tIns="45715" rIns="91431" bIns="45715" rtlCol="0" anchor="ctr">
            <a:normAutofit/>
          </a:bodyPr>
          <a:lstStyle/>
          <a:p>
            <a:r>
              <a:rPr lang="en-GB" dirty="0"/>
              <a:t>Don’ts</a:t>
            </a:r>
            <a:endParaRPr lang="en-ZA" dirty="0"/>
          </a:p>
        </p:txBody>
      </p:sp>
      <p:graphicFrame>
        <p:nvGraphicFramePr>
          <p:cNvPr id="9" name="Text Placeholder 3">
            <a:extLst>
              <a:ext uri="{FF2B5EF4-FFF2-40B4-BE49-F238E27FC236}">
                <a16:creationId xmlns:a16="http://schemas.microsoft.com/office/drawing/2014/main" id="{19298108-1821-47E4-9619-ADFCECC66E7B}"/>
              </a:ext>
            </a:extLst>
          </p:cNvPr>
          <p:cNvGraphicFramePr/>
          <p:nvPr>
            <p:extLst>
              <p:ext uri="{D42A27DB-BD31-4B8C-83A1-F6EECF244321}">
                <p14:modId xmlns:p14="http://schemas.microsoft.com/office/powerpoint/2010/main" val="587669237"/>
              </p:ext>
            </p:extLst>
          </p:nvPr>
        </p:nvGraphicFramePr>
        <p:xfrm>
          <a:off x="2495600" y="1600201"/>
          <a:ext cx="8496944"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043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vert="horz" lIns="91431" tIns="45715" rIns="91431" bIns="45715" rtlCol="0" anchor="ctr">
            <a:normAutofit/>
          </a:bodyPr>
          <a:lstStyle/>
          <a:p>
            <a:r>
              <a:rPr lang="en-GB" dirty="0"/>
              <a:t>COVID-19</a:t>
            </a:r>
            <a:endParaRPr lang="en-ZA" dirty="0"/>
          </a:p>
        </p:txBody>
      </p:sp>
      <p:sp>
        <p:nvSpPr>
          <p:cNvPr id="6" name="Content Placeholder 5">
            <a:extLst>
              <a:ext uri="{FF2B5EF4-FFF2-40B4-BE49-F238E27FC236}">
                <a16:creationId xmlns:a16="http://schemas.microsoft.com/office/drawing/2014/main" id="{036426F2-6EC6-4A66-9333-7351FAA9EFE3}"/>
              </a:ext>
            </a:extLst>
          </p:cNvPr>
          <p:cNvSpPr>
            <a:spLocks noGrp="1"/>
          </p:cNvSpPr>
          <p:nvPr>
            <p:ph idx="1"/>
          </p:nvPr>
        </p:nvSpPr>
        <p:spPr>
          <a:xfrm>
            <a:off x="1295467" y="1600201"/>
            <a:ext cx="10286933" cy="4349080"/>
          </a:xfrm>
        </p:spPr>
        <p:txBody>
          <a:bodyPr>
            <a:normAutofit fontScale="92500" lnSpcReduction="10000"/>
          </a:bodyPr>
          <a:lstStyle/>
          <a:p>
            <a:r>
              <a:rPr lang="en-GB" dirty="0"/>
              <a:t>To tackle the crisis faced by livestock farmers during Covid-19, a small group discussion was carried out on 3 April 2020 in the Telegram group to determine the constraints faced by participants.</a:t>
            </a:r>
          </a:p>
          <a:p>
            <a:r>
              <a:rPr lang="en-GB" dirty="0"/>
              <a:t>It was then planned that the constraints could be addressed by creating awareness and providing the required clarity on the existing situation.</a:t>
            </a:r>
          </a:p>
          <a:p>
            <a:r>
              <a:rPr lang="en-GB" dirty="0"/>
              <a:t>A question was posted on the group in the form of a video, asking what constraints were they were experiencing during the lockdown period, and whether they have any suggestions to mitigate them.</a:t>
            </a:r>
          </a:p>
        </p:txBody>
      </p:sp>
      <p:sp>
        <p:nvSpPr>
          <p:cNvPr id="5" name="TextBox 4">
            <a:extLst>
              <a:ext uri="{FF2B5EF4-FFF2-40B4-BE49-F238E27FC236}">
                <a16:creationId xmlns:a16="http://schemas.microsoft.com/office/drawing/2014/main" id="{89C96E4C-901B-45BF-8F6F-1A81EDF588C6}"/>
              </a:ext>
            </a:extLst>
          </p:cNvPr>
          <p:cNvSpPr txBox="1"/>
          <p:nvPr/>
        </p:nvSpPr>
        <p:spPr>
          <a:xfrm>
            <a:off x="3038499" y="3886200"/>
            <a:ext cx="6400800" cy="1752600"/>
          </a:xfrm>
          <a:prstGeom prst="rect">
            <a:avLst/>
          </a:prstGeom>
        </p:spPr>
        <p:txBody>
          <a:bodyPr vert="horz" lIns="91431" tIns="45715" rIns="91431" bIns="45715" rtlCol="0">
            <a:normAutofit/>
          </a:bodyPr>
          <a:lstStyle/>
          <a:p>
            <a:pPr>
              <a:lnSpc>
                <a:spcPct val="90000"/>
              </a:lnSpc>
              <a:spcBef>
                <a:spcPct val="20000"/>
              </a:spcBef>
              <a:spcAft>
                <a:spcPts val="1200"/>
              </a:spcAft>
              <a:buClr>
                <a:schemeClr val="accent2"/>
              </a:buClr>
            </a:pPr>
            <a:endParaRPr lang="en-ZA" sz="1300" b="1" dirty="0">
              <a:solidFill>
                <a:schemeClr val="accent2"/>
              </a:solidFill>
            </a:endParaRPr>
          </a:p>
        </p:txBody>
      </p:sp>
    </p:spTree>
    <p:extLst>
      <p:ext uri="{BB962C8B-B14F-4D97-AF65-F5344CB8AC3E}">
        <p14:creationId xmlns:p14="http://schemas.microsoft.com/office/powerpoint/2010/main" val="2468817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Lessons</a:t>
            </a:r>
            <a:endParaRPr lang="en-ZA" dirty="0"/>
          </a:p>
        </p:txBody>
      </p:sp>
      <p:sp>
        <p:nvSpPr>
          <p:cNvPr id="18" name="Text Placeholder 3">
            <a:extLst>
              <a:ext uri="{FF2B5EF4-FFF2-40B4-BE49-F238E27FC236}">
                <a16:creationId xmlns:a16="http://schemas.microsoft.com/office/drawing/2014/main" id="{4A0FAC95-ECEC-449B-ADA0-6C699F7EAD35}"/>
              </a:ext>
            </a:extLst>
          </p:cNvPr>
          <p:cNvSpPr>
            <a:spLocks noGrp="1"/>
          </p:cNvSpPr>
          <p:nvPr>
            <p:ph idx="1"/>
          </p:nvPr>
        </p:nvSpPr>
        <p:spPr>
          <a:xfrm>
            <a:off x="1295400" y="1600200"/>
            <a:ext cx="10287000" cy="4925144"/>
          </a:xfrm>
        </p:spPr>
        <p:txBody>
          <a:bodyPr>
            <a:normAutofit lnSpcReduction="10000"/>
          </a:bodyPr>
          <a:lstStyle/>
          <a:p>
            <a:r>
              <a:rPr lang="en-GB" dirty="0"/>
              <a:t>Livestock owners are interested in YouTube Live programmes and sharing advice through social media.</a:t>
            </a:r>
          </a:p>
          <a:p>
            <a:r>
              <a:rPr lang="en-GB" dirty="0"/>
              <a:t>The livestock owners are satisfied with the timely advisory services provided to them through social media. </a:t>
            </a:r>
          </a:p>
          <a:p>
            <a:r>
              <a:rPr lang="en-GB" dirty="0"/>
              <a:t>The adoption of feeding practices recommended during the interactions and several farmers reported that they modified the feeding pattern based on the available feed and fodder.</a:t>
            </a:r>
            <a:endParaRPr lang="en-ZA" dirty="0"/>
          </a:p>
          <a:p>
            <a:r>
              <a:rPr lang="en-GB" dirty="0"/>
              <a:t>Farmers realised the importance of saving the animal during this crisis more than sustaining milk production.</a:t>
            </a:r>
            <a:endParaRPr lang="en-ZA" dirty="0"/>
          </a:p>
          <a:p>
            <a:r>
              <a:rPr lang="en-GB" dirty="0"/>
              <a:t>Many farmers received moral support while participating in the live programme.</a:t>
            </a:r>
            <a:endParaRPr lang="en-ZA" dirty="0"/>
          </a:p>
        </p:txBody>
      </p:sp>
    </p:spTree>
    <p:extLst>
      <p:ext uri="{BB962C8B-B14F-4D97-AF65-F5344CB8AC3E}">
        <p14:creationId xmlns:p14="http://schemas.microsoft.com/office/powerpoint/2010/main" val="1825091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GB" dirty="0"/>
              <a:t>Network for Information on Climate Exchange (NICE), India</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tool: SMS and web based knowledge management platform</a:t>
            </a:r>
          </a:p>
          <a:p>
            <a:r>
              <a:rPr lang="en-GB" dirty="0"/>
              <a:t>Purpose: To integrate climate adaptation and mitigation measures into the national and state development planning. </a:t>
            </a:r>
          </a:p>
          <a:p>
            <a:r>
              <a:rPr lang="en-GB" dirty="0"/>
              <a:t>Stakeholders: The GIZ - Providing financial support and guidance, the National Institute of Agricultural Extension Management (MANAGE), providing </a:t>
            </a:r>
            <a:r>
              <a:rPr lang="en-GB" dirty="0" err="1"/>
              <a:t>agro</a:t>
            </a:r>
            <a:r>
              <a:rPr lang="en-GB" dirty="0"/>
              <a:t>-advice facilitation and support, DHAN Foundation.</a:t>
            </a:r>
          </a:p>
        </p:txBody>
      </p:sp>
    </p:spTree>
    <p:extLst>
      <p:ext uri="{BB962C8B-B14F-4D97-AF65-F5344CB8AC3E}">
        <p14:creationId xmlns:p14="http://schemas.microsoft.com/office/powerpoint/2010/main" val="3644001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a:t>Innovations</a:t>
            </a:r>
            <a:endParaRPr lang="en-ZA"/>
          </a:p>
        </p:txBody>
      </p:sp>
      <p:sp>
        <p:nvSpPr>
          <p:cNvPr id="8" name="Text Placeholder 2">
            <a:extLst>
              <a:ext uri="{FF2B5EF4-FFF2-40B4-BE49-F238E27FC236}">
                <a16:creationId xmlns:a16="http://schemas.microsoft.com/office/drawing/2014/main" id="{73823501-A3F6-47F6-BBE3-94E2C11DB9F6}"/>
              </a:ext>
            </a:extLst>
          </p:cNvPr>
          <p:cNvSpPr>
            <a:spLocks noGrp="1"/>
          </p:cNvSpPr>
          <p:nvPr>
            <p:ph type="body" idx="1"/>
          </p:nvPr>
        </p:nvSpPr>
        <p:spPr>
          <a:xfrm>
            <a:off x="1295467" y="1535113"/>
            <a:ext cx="5088565" cy="639762"/>
          </a:xfrm>
        </p:spPr>
        <p:txBody>
          <a:bodyPr/>
          <a:lstStyle/>
          <a:p>
            <a:r>
              <a:rPr lang="en-US" dirty="0"/>
              <a:t>Initiatives</a:t>
            </a:r>
          </a:p>
        </p:txBody>
      </p:sp>
      <p:sp>
        <p:nvSpPr>
          <p:cNvPr id="3" name="Content Placeholder 2"/>
          <p:cNvSpPr>
            <a:spLocks noGrp="1"/>
          </p:cNvSpPr>
          <p:nvPr>
            <p:ph sz="half" idx="2"/>
          </p:nvPr>
        </p:nvSpPr>
        <p:spPr>
          <a:xfrm>
            <a:off x="1295467" y="2174876"/>
            <a:ext cx="5088565" cy="3951288"/>
          </a:xfrm>
        </p:spPr>
        <p:txBody>
          <a:bodyPr>
            <a:normAutofit fontScale="92500" lnSpcReduction="10000"/>
          </a:bodyPr>
          <a:lstStyle/>
          <a:p>
            <a:r>
              <a:rPr lang="en-GB" dirty="0"/>
              <a:t>Awareness </a:t>
            </a:r>
          </a:p>
          <a:p>
            <a:r>
              <a:rPr lang="en-GB" dirty="0"/>
              <a:t>Accessibility</a:t>
            </a:r>
          </a:p>
          <a:p>
            <a:r>
              <a:rPr lang="en-GB" dirty="0"/>
              <a:t>Advancement</a:t>
            </a:r>
          </a:p>
          <a:p>
            <a:r>
              <a:rPr lang="en-GB" dirty="0"/>
              <a:t>Queries &amp; answers</a:t>
            </a:r>
          </a:p>
          <a:p>
            <a:r>
              <a:rPr lang="en-GB" dirty="0"/>
              <a:t>Display boards</a:t>
            </a:r>
          </a:p>
          <a:p>
            <a:r>
              <a:rPr lang="en-GB" dirty="0"/>
              <a:t>Voice SMS</a:t>
            </a:r>
          </a:p>
          <a:p>
            <a:r>
              <a:rPr lang="en-GB" dirty="0"/>
              <a:t>WhatsApp groups</a:t>
            </a:r>
          </a:p>
          <a:p>
            <a:r>
              <a:rPr lang="en-GB" dirty="0"/>
              <a:t>Video/audio conference </a:t>
            </a:r>
          </a:p>
          <a:p>
            <a:r>
              <a:rPr lang="en-GB" dirty="0"/>
              <a:t>Focus group discussions</a:t>
            </a:r>
          </a:p>
        </p:txBody>
      </p:sp>
      <p:sp>
        <p:nvSpPr>
          <p:cNvPr id="10" name="Text Placeholder 4">
            <a:extLst>
              <a:ext uri="{FF2B5EF4-FFF2-40B4-BE49-F238E27FC236}">
                <a16:creationId xmlns:a16="http://schemas.microsoft.com/office/drawing/2014/main" id="{43067653-F889-47EC-BC55-5FA11E656D19}"/>
              </a:ext>
            </a:extLst>
          </p:cNvPr>
          <p:cNvSpPr>
            <a:spLocks noGrp="1"/>
          </p:cNvSpPr>
          <p:nvPr>
            <p:ph type="body" idx="13"/>
          </p:nvPr>
        </p:nvSpPr>
        <p:spPr>
          <a:xfrm>
            <a:off x="6493835" y="1535113"/>
            <a:ext cx="5088565" cy="639762"/>
          </a:xfrm>
        </p:spPr>
        <p:txBody>
          <a:bodyPr/>
          <a:lstStyle/>
          <a:p>
            <a:r>
              <a:rPr lang="en-US" dirty="0"/>
              <a:t>Impact</a:t>
            </a:r>
          </a:p>
        </p:txBody>
      </p:sp>
      <p:sp>
        <p:nvSpPr>
          <p:cNvPr id="12" name="Content Placeholder 5">
            <a:extLst>
              <a:ext uri="{FF2B5EF4-FFF2-40B4-BE49-F238E27FC236}">
                <a16:creationId xmlns:a16="http://schemas.microsoft.com/office/drawing/2014/main" id="{CFB03925-4DED-4E00-AF90-C6078ED84DC9}"/>
              </a:ext>
            </a:extLst>
          </p:cNvPr>
          <p:cNvSpPr>
            <a:spLocks noGrp="1"/>
          </p:cNvSpPr>
          <p:nvPr>
            <p:ph sz="half" idx="14"/>
          </p:nvPr>
        </p:nvSpPr>
        <p:spPr>
          <a:xfrm>
            <a:off x="6493835" y="2174876"/>
            <a:ext cx="5088565" cy="3951288"/>
          </a:xfrm>
        </p:spPr>
        <p:txBody>
          <a:bodyPr>
            <a:normAutofit fontScale="92500" lnSpcReduction="10000"/>
          </a:bodyPr>
          <a:lstStyle/>
          <a:p>
            <a:r>
              <a:rPr lang="en-GB" dirty="0"/>
              <a:t>Among the farmers surveyed in Tamil Nadu, India, 40% reported that they were able to increase the yield of their crop marginally due to advisories provided through NICE platform.</a:t>
            </a:r>
          </a:p>
          <a:p>
            <a:r>
              <a:rPr lang="en-GB" dirty="0"/>
              <a:t>Yield increase was reported mostly by farmers who adopted silt application. </a:t>
            </a:r>
            <a:endParaRPr lang="en-US" dirty="0"/>
          </a:p>
        </p:txBody>
      </p:sp>
    </p:spTree>
    <p:extLst>
      <p:ext uri="{BB962C8B-B14F-4D97-AF65-F5344CB8AC3E}">
        <p14:creationId xmlns:p14="http://schemas.microsoft.com/office/powerpoint/2010/main" val="248220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GB" dirty="0"/>
              <a:t>Online Surveys: ICT4RAS interest group of GFRAS-Global Survey on Social Media</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tool: Online survey using Google Forms’ Social media for agricultural extension and advisory service</a:t>
            </a:r>
          </a:p>
          <a:p>
            <a:r>
              <a:rPr lang="en-GB" dirty="0"/>
              <a:t>A global survey was conducted for the ICT4RAS interest group of GFRAS globally among the extension practitioners and professionals.</a:t>
            </a:r>
          </a:p>
          <a:p>
            <a:r>
              <a:rPr lang="en-GB" dirty="0"/>
              <a:t>Google Forms: Google Forms is a freeware online survey tool associated with Google Drive. It is used for creating web surveys, tests, or web input forms. </a:t>
            </a:r>
          </a:p>
        </p:txBody>
      </p:sp>
    </p:spTree>
    <p:extLst>
      <p:ext uri="{BB962C8B-B14F-4D97-AF65-F5344CB8AC3E}">
        <p14:creationId xmlns:p14="http://schemas.microsoft.com/office/powerpoint/2010/main" val="612954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Advantages and disadvantages</a:t>
            </a:r>
            <a:endParaRPr lang="en-ZA" dirty="0"/>
          </a:p>
        </p:txBody>
      </p:sp>
      <p:sp>
        <p:nvSpPr>
          <p:cNvPr id="8" name="Text Placeholder 2">
            <a:extLst>
              <a:ext uri="{FF2B5EF4-FFF2-40B4-BE49-F238E27FC236}">
                <a16:creationId xmlns:a16="http://schemas.microsoft.com/office/drawing/2014/main" id="{20F43B5A-9C60-428B-A71C-6B341F27E373}"/>
              </a:ext>
            </a:extLst>
          </p:cNvPr>
          <p:cNvSpPr>
            <a:spLocks noGrp="1"/>
          </p:cNvSpPr>
          <p:nvPr>
            <p:ph type="body" idx="1"/>
          </p:nvPr>
        </p:nvSpPr>
        <p:spPr>
          <a:xfrm>
            <a:off x="1295467" y="1535113"/>
            <a:ext cx="5088565" cy="639762"/>
          </a:xfrm>
        </p:spPr>
        <p:txBody>
          <a:bodyPr/>
          <a:lstStyle/>
          <a:p>
            <a:r>
              <a:rPr lang="en-US" dirty="0"/>
              <a:t>Advantages</a:t>
            </a:r>
          </a:p>
        </p:txBody>
      </p:sp>
      <p:sp>
        <p:nvSpPr>
          <p:cNvPr id="3" name="Content Placeholder 2"/>
          <p:cNvSpPr>
            <a:spLocks noGrp="1"/>
          </p:cNvSpPr>
          <p:nvPr>
            <p:ph sz="half" idx="2"/>
          </p:nvPr>
        </p:nvSpPr>
        <p:spPr>
          <a:xfrm>
            <a:off x="1295467" y="2174876"/>
            <a:ext cx="5088565" cy="3951288"/>
          </a:xfrm>
        </p:spPr>
        <p:txBody>
          <a:bodyPr>
            <a:normAutofit fontScale="92500"/>
          </a:bodyPr>
          <a:lstStyle/>
          <a:p>
            <a:r>
              <a:rPr lang="en-GB" dirty="0"/>
              <a:t>A global audience was reached in very little time and at no cost at all</a:t>
            </a:r>
          </a:p>
          <a:p>
            <a:r>
              <a:rPr lang="en-GB" dirty="0"/>
              <a:t>Data visualization was easier</a:t>
            </a:r>
          </a:p>
          <a:p>
            <a:r>
              <a:rPr lang="en-GB" dirty="0"/>
              <a:t>Accessible through smartphones</a:t>
            </a:r>
          </a:p>
          <a:p>
            <a:r>
              <a:rPr lang="en-GB" dirty="0"/>
              <a:t>Page breaks make the sections sequential and breaks monotony</a:t>
            </a:r>
          </a:p>
        </p:txBody>
      </p:sp>
      <p:sp>
        <p:nvSpPr>
          <p:cNvPr id="10" name="Text Placeholder 4">
            <a:extLst>
              <a:ext uri="{FF2B5EF4-FFF2-40B4-BE49-F238E27FC236}">
                <a16:creationId xmlns:a16="http://schemas.microsoft.com/office/drawing/2014/main" id="{34AC1E41-D716-447E-B8C9-A2172A00CFF8}"/>
              </a:ext>
            </a:extLst>
          </p:cNvPr>
          <p:cNvSpPr>
            <a:spLocks noGrp="1"/>
          </p:cNvSpPr>
          <p:nvPr>
            <p:ph type="body" idx="13"/>
          </p:nvPr>
        </p:nvSpPr>
        <p:spPr>
          <a:xfrm>
            <a:off x="6493835" y="1535113"/>
            <a:ext cx="5088565" cy="639762"/>
          </a:xfrm>
        </p:spPr>
        <p:txBody>
          <a:bodyPr/>
          <a:lstStyle/>
          <a:p>
            <a:r>
              <a:rPr lang="en-US" dirty="0"/>
              <a:t>Disadvantages</a:t>
            </a:r>
          </a:p>
        </p:txBody>
      </p:sp>
      <p:sp>
        <p:nvSpPr>
          <p:cNvPr id="12" name="Content Placeholder 5">
            <a:extLst>
              <a:ext uri="{FF2B5EF4-FFF2-40B4-BE49-F238E27FC236}">
                <a16:creationId xmlns:a16="http://schemas.microsoft.com/office/drawing/2014/main" id="{AC406EDA-7B5B-437D-9E6A-2053662267DB}"/>
              </a:ext>
            </a:extLst>
          </p:cNvPr>
          <p:cNvSpPr>
            <a:spLocks noGrp="1"/>
          </p:cNvSpPr>
          <p:nvPr>
            <p:ph sz="half" idx="14"/>
          </p:nvPr>
        </p:nvSpPr>
        <p:spPr>
          <a:xfrm>
            <a:off x="6493835" y="2174876"/>
            <a:ext cx="5088565" cy="3951288"/>
          </a:xfrm>
        </p:spPr>
        <p:txBody>
          <a:bodyPr>
            <a:normAutofit lnSpcReduction="10000"/>
          </a:bodyPr>
          <a:lstStyle/>
          <a:p>
            <a:r>
              <a:rPr lang="en-GB" dirty="0"/>
              <a:t>Limited audience, as it is accessible only to those with internet access</a:t>
            </a:r>
          </a:p>
          <a:p>
            <a:r>
              <a:rPr lang="en-GB" dirty="0"/>
              <a:t>Non-response</a:t>
            </a:r>
          </a:p>
          <a:p>
            <a:r>
              <a:rPr lang="en-GB" dirty="0"/>
              <a:t>Dropping out because of compulsory questions of a sensitive nature</a:t>
            </a:r>
          </a:p>
          <a:p>
            <a:r>
              <a:rPr lang="en-GB" dirty="0"/>
              <a:t>Limitations in designing the questionnaire</a:t>
            </a:r>
          </a:p>
          <a:p>
            <a:endParaRPr lang="en-US" dirty="0"/>
          </a:p>
        </p:txBody>
      </p:sp>
    </p:spTree>
    <p:extLst>
      <p:ext uri="{BB962C8B-B14F-4D97-AF65-F5344CB8AC3E}">
        <p14:creationId xmlns:p14="http://schemas.microsoft.com/office/powerpoint/2010/main" val="8325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rmAutofit/>
          </a:bodyPr>
          <a:lstStyle/>
          <a:p>
            <a:r>
              <a:rPr lang="en-GB"/>
              <a:t>Do’s and Don'ts</a:t>
            </a:r>
            <a:endParaRPr lang="en-ZA"/>
          </a:p>
        </p:txBody>
      </p:sp>
      <p:graphicFrame>
        <p:nvGraphicFramePr>
          <p:cNvPr id="41" name="Content Placeholder 2">
            <a:extLst>
              <a:ext uri="{FF2B5EF4-FFF2-40B4-BE49-F238E27FC236}">
                <a16:creationId xmlns:a16="http://schemas.microsoft.com/office/drawing/2014/main" id="{E70DD96E-C7EF-4469-9631-AB3540B4E1F3}"/>
              </a:ext>
            </a:extLst>
          </p:cNvPr>
          <p:cNvGraphicFramePr>
            <a:graphicFrameLocks noGrp="1"/>
          </p:cNvGraphicFramePr>
          <p:nvPr>
            <p:ph idx="1"/>
            <p:extLst>
              <p:ext uri="{D42A27DB-BD31-4B8C-83A1-F6EECF244321}">
                <p14:modId xmlns:p14="http://schemas.microsoft.com/office/powerpoint/2010/main" val="2453767505"/>
              </p:ext>
            </p:extLst>
          </p:nvPr>
        </p:nvGraphicFramePr>
        <p:xfrm>
          <a:off x="4943475" y="273050"/>
          <a:ext cx="6638925" cy="632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 Placeholder 3">
            <a:extLst>
              <a:ext uri="{FF2B5EF4-FFF2-40B4-BE49-F238E27FC236}">
                <a16:creationId xmlns:a16="http://schemas.microsoft.com/office/drawing/2014/main" id="{DD33F115-16CA-4B3B-B976-CABDF8E1FD2E}"/>
              </a:ext>
            </a:extLst>
          </p:cNvPr>
          <p:cNvSpPr>
            <a:spLocks noGrp="1"/>
          </p:cNvSpPr>
          <p:nvPr>
            <p:ph type="body" sz="half" idx="2"/>
          </p:nvPr>
        </p:nvSpPr>
        <p:spPr>
          <a:xfrm>
            <a:off x="1199456" y="1422699"/>
            <a:ext cx="3627040" cy="4691063"/>
          </a:xfrm>
        </p:spPr>
        <p:txBody>
          <a:bodyPr/>
          <a:lstStyle/>
          <a:p>
            <a:r>
              <a:rPr lang="en-GB" dirty="0"/>
              <a:t>Do’s and Don’ts when using Google Forms as a web survey tool:</a:t>
            </a:r>
            <a:endParaRPr lang="en-US" dirty="0"/>
          </a:p>
        </p:txBody>
      </p:sp>
    </p:spTree>
    <p:extLst>
      <p:ext uri="{BB962C8B-B14F-4D97-AF65-F5344CB8AC3E}">
        <p14:creationId xmlns:p14="http://schemas.microsoft.com/office/powerpoint/2010/main" val="611576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Autofit/>
          </a:bodyPr>
          <a:lstStyle/>
          <a:p>
            <a:r>
              <a:rPr lang="en-GB" sz="3600" dirty="0"/>
              <a:t>Other e-Extension Initiatives for further understanding: Farmer Query System </a:t>
            </a:r>
            <a:r>
              <a:rPr lang="en-GB" sz="3600" dirty="0" err="1"/>
              <a:t>mPower</a:t>
            </a:r>
            <a:r>
              <a:rPr lang="en-GB" sz="3600" dirty="0"/>
              <a:t> Social Enterprises Ltd. Private Sector, Bangladesh</a:t>
            </a:r>
            <a:endParaRPr lang="en-ZA" sz="3600" dirty="0"/>
          </a:p>
        </p:txBody>
      </p:sp>
      <p:sp>
        <p:nvSpPr>
          <p:cNvPr id="3" name="Content Placeholder 2"/>
          <p:cNvSpPr>
            <a:spLocks noGrp="1"/>
          </p:cNvSpPr>
          <p:nvPr>
            <p:ph idx="1"/>
          </p:nvPr>
        </p:nvSpPr>
        <p:spPr>
          <a:xfrm>
            <a:off x="1295400" y="2060848"/>
            <a:ext cx="10287000" cy="3889102"/>
          </a:xfrm>
        </p:spPr>
        <p:txBody>
          <a:bodyPr>
            <a:normAutofit/>
          </a:bodyPr>
          <a:lstStyle/>
          <a:p>
            <a:r>
              <a:rPr lang="en-GB" dirty="0"/>
              <a:t>e-extension tool: SMS (Short Messaging Services), Voice Message, or via phone</a:t>
            </a:r>
          </a:p>
          <a:p>
            <a:r>
              <a:rPr lang="en-GB" dirty="0"/>
              <a:t>Agricultural experts  are providing demand-driven solution to farmers</a:t>
            </a:r>
          </a:p>
        </p:txBody>
      </p:sp>
    </p:spTree>
    <p:extLst>
      <p:ext uri="{BB962C8B-B14F-4D97-AF65-F5344CB8AC3E}">
        <p14:creationId xmlns:p14="http://schemas.microsoft.com/office/powerpoint/2010/main" val="2635313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GB" dirty="0"/>
              <a:t>Strength, weakness, challenges and opportunities</a:t>
            </a:r>
            <a:endParaRPr lang="en-ZA" dirty="0"/>
          </a:p>
        </p:txBody>
      </p:sp>
      <p:graphicFrame>
        <p:nvGraphicFramePr>
          <p:cNvPr id="5" name="Content Placeholder 2">
            <a:extLst>
              <a:ext uri="{FF2B5EF4-FFF2-40B4-BE49-F238E27FC236}">
                <a16:creationId xmlns:a16="http://schemas.microsoft.com/office/drawing/2014/main" id="{8E5F3611-D7DE-49FA-8572-E77F7DA4C99E}"/>
              </a:ext>
            </a:extLst>
          </p:cNvPr>
          <p:cNvGraphicFramePr>
            <a:graphicFrameLocks noGrp="1"/>
          </p:cNvGraphicFramePr>
          <p:nvPr>
            <p:ph idx="1"/>
            <p:extLst>
              <p:ext uri="{D42A27DB-BD31-4B8C-83A1-F6EECF244321}">
                <p14:modId xmlns:p14="http://schemas.microsoft.com/office/powerpoint/2010/main" val="3246227765"/>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37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dirty="0"/>
              <a:t>Purpose of e-extension</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complements traditional extension approaches instead of replacing them.</a:t>
            </a:r>
          </a:p>
          <a:p>
            <a:r>
              <a:rPr lang="en-GB" dirty="0"/>
              <a:t>Many extension agents have been using online approaches since before the COVID-19 pandemic, and they are especially useful now, when physical distancing prevents close interaction.</a:t>
            </a:r>
            <a:endParaRPr lang="en-Z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a:t>Solutions (initiatives/ innovations)</a:t>
            </a:r>
            <a:endParaRPr lang="en-ZA"/>
          </a:p>
        </p:txBody>
      </p:sp>
      <p:graphicFrame>
        <p:nvGraphicFramePr>
          <p:cNvPr id="5" name="Content Placeholder 2">
            <a:extLst>
              <a:ext uri="{FF2B5EF4-FFF2-40B4-BE49-F238E27FC236}">
                <a16:creationId xmlns:a16="http://schemas.microsoft.com/office/drawing/2014/main" id="{5407DD20-4EB9-4904-9023-8974592AF036}"/>
              </a:ext>
            </a:extLst>
          </p:cNvPr>
          <p:cNvGraphicFramePr>
            <a:graphicFrameLocks noGrp="1"/>
          </p:cNvGraphicFramePr>
          <p:nvPr>
            <p:ph idx="1"/>
            <p:extLst>
              <p:ext uri="{D42A27DB-BD31-4B8C-83A1-F6EECF244321}">
                <p14:modId xmlns:p14="http://schemas.microsoft.com/office/powerpoint/2010/main" val="3713729710"/>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690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a:t>Constraints and lessons</a:t>
            </a:r>
            <a:endParaRPr lang="en-ZA"/>
          </a:p>
        </p:txBody>
      </p:sp>
      <p:sp>
        <p:nvSpPr>
          <p:cNvPr id="3" name="Content Placeholder 2"/>
          <p:cNvSpPr>
            <a:spLocks noGrp="1"/>
          </p:cNvSpPr>
          <p:nvPr>
            <p:ph idx="1"/>
          </p:nvPr>
        </p:nvSpPr>
        <p:spPr>
          <a:xfrm>
            <a:off x="1295467" y="1600201"/>
            <a:ext cx="10286933" cy="4349080"/>
          </a:xfrm>
        </p:spPr>
        <p:txBody>
          <a:bodyPr>
            <a:normAutofit/>
          </a:bodyPr>
          <a:lstStyle/>
          <a:p>
            <a:r>
              <a:rPr lang="en-GB" dirty="0"/>
              <a:t>Rural farmers face a lot of challenges in their crop production and they usually seek advice from extension practitioners, and input retailers.</a:t>
            </a:r>
          </a:p>
          <a:p>
            <a:r>
              <a:rPr lang="en-GB" dirty="0"/>
              <a:t>Restricted movement due to COVID 19 means these farmers cannot access their usual knowledge sources.</a:t>
            </a:r>
          </a:p>
          <a:p>
            <a:r>
              <a:rPr lang="en-GB" dirty="0"/>
              <a:t>However, getting timely and specific information for their crop problems is crucial, otherwise, farmers are likely to make choices that will result in higher costs and even produce less than the expected amount of yield.</a:t>
            </a:r>
            <a:endParaRPr lang="en-ZA" dirty="0"/>
          </a:p>
        </p:txBody>
      </p:sp>
    </p:spTree>
    <p:extLst>
      <p:ext uri="{BB962C8B-B14F-4D97-AF65-F5344CB8AC3E}">
        <p14:creationId xmlns:p14="http://schemas.microsoft.com/office/powerpoint/2010/main" val="3685873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dirty="0" err="1"/>
              <a:t>RegoPantes</a:t>
            </a:r>
            <a:r>
              <a:rPr lang="en-GB" dirty="0"/>
              <a:t>, 8villages Private Sector: Indonesia</a:t>
            </a:r>
            <a:endParaRPr lang="en-ZA" dirty="0"/>
          </a:p>
        </p:txBody>
      </p:sp>
      <p:pic>
        <p:nvPicPr>
          <p:cNvPr id="6" name="Content Placeholder 5">
            <a:extLst>
              <a:ext uri="{FF2B5EF4-FFF2-40B4-BE49-F238E27FC236}">
                <a16:creationId xmlns:a16="http://schemas.microsoft.com/office/drawing/2014/main" id="{A2910C74-C242-4229-854F-A7E9F363A5D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67" y="1988840"/>
            <a:ext cx="2880320" cy="2880320"/>
          </a:xfrm>
        </p:spPr>
      </p:pic>
      <p:sp>
        <p:nvSpPr>
          <p:cNvPr id="4" name="Content Placeholder 3">
            <a:extLst>
              <a:ext uri="{FF2B5EF4-FFF2-40B4-BE49-F238E27FC236}">
                <a16:creationId xmlns:a16="http://schemas.microsoft.com/office/drawing/2014/main" id="{AC8943AF-7BAE-44DF-8E62-61B560E4C58A}"/>
              </a:ext>
            </a:extLst>
          </p:cNvPr>
          <p:cNvSpPr>
            <a:spLocks noGrp="1"/>
          </p:cNvSpPr>
          <p:nvPr>
            <p:ph sz="half" idx="13"/>
          </p:nvPr>
        </p:nvSpPr>
        <p:spPr>
          <a:xfrm>
            <a:off x="4511825" y="1600201"/>
            <a:ext cx="7070576" cy="4525963"/>
          </a:xfrm>
        </p:spPr>
        <p:txBody>
          <a:bodyPr>
            <a:normAutofit/>
          </a:bodyPr>
          <a:lstStyle/>
          <a:p>
            <a:r>
              <a:rPr lang="en-GB" dirty="0"/>
              <a:t>e-extension tool: Smartphones, by giving the right incentive which is a marketplace for farmers and buyers</a:t>
            </a:r>
          </a:p>
          <a:p>
            <a:r>
              <a:rPr lang="en-GB" dirty="0"/>
              <a:t>Indonesian farmers are the beneficiaries.</a:t>
            </a:r>
          </a:p>
          <a:p>
            <a:r>
              <a:rPr lang="en-GB" dirty="0"/>
              <a:t>Can be used by various business lines to market business products without worrying about the involvement of middlemen or intermediaries.</a:t>
            </a:r>
          </a:p>
        </p:txBody>
      </p:sp>
    </p:spTree>
    <p:extLst>
      <p:ext uri="{BB962C8B-B14F-4D97-AF65-F5344CB8AC3E}">
        <p14:creationId xmlns:p14="http://schemas.microsoft.com/office/powerpoint/2010/main" val="34631661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Strengths and solutions</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The project has already been running for three years.</a:t>
            </a:r>
          </a:p>
          <a:p>
            <a:r>
              <a:rPr lang="en-GB" dirty="0"/>
              <a:t>Farmers receive better income and buyers receive fresh product directly from farmers.</a:t>
            </a:r>
          </a:p>
          <a:p>
            <a:r>
              <a:rPr lang="en-GB" dirty="0"/>
              <a:t>Shopping for vegetables and fruit online is no longer a lifestyle, but has become a necessity.</a:t>
            </a:r>
          </a:p>
          <a:p>
            <a:r>
              <a:rPr lang="en-GB" dirty="0"/>
              <a:t>The marketplace continues to try to be a marketplace between farmers and consumers and keep involved farmers in the value chain to reduce dependence on many parties.</a:t>
            </a:r>
          </a:p>
        </p:txBody>
      </p:sp>
    </p:spTree>
    <p:extLst>
      <p:ext uri="{BB962C8B-B14F-4D97-AF65-F5344CB8AC3E}">
        <p14:creationId xmlns:p14="http://schemas.microsoft.com/office/powerpoint/2010/main" val="643117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a:t>Constraints and lessons</a:t>
            </a:r>
            <a:endParaRPr lang="en-ZA" dirty="0"/>
          </a:p>
        </p:txBody>
      </p:sp>
      <p:sp>
        <p:nvSpPr>
          <p:cNvPr id="13" name="Text Placeholder 2">
            <a:extLst>
              <a:ext uri="{FF2B5EF4-FFF2-40B4-BE49-F238E27FC236}">
                <a16:creationId xmlns:a16="http://schemas.microsoft.com/office/drawing/2014/main" id="{E0A8730F-66E4-4A3F-89CA-3FF7814206D0}"/>
              </a:ext>
            </a:extLst>
          </p:cNvPr>
          <p:cNvSpPr>
            <a:spLocks noGrp="1"/>
          </p:cNvSpPr>
          <p:nvPr>
            <p:ph type="body" idx="1"/>
          </p:nvPr>
        </p:nvSpPr>
        <p:spPr>
          <a:xfrm>
            <a:off x="1295467" y="1535113"/>
            <a:ext cx="5088565" cy="639762"/>
          </a:xfrm>
        </p:spPr>
        <p:txBody>
          <a:bodyPr/>
          <a:lstStyle/>
          <a:p>
            <a:r>
              <a:rPr lang="en-US"/>
              <a:t>Constraints</a:t>
            </a:r>
            <a:endParaRPr lang="en-US" dirty="0"/>
          </a:p>
        </p:txBody>
      </p:sp>
      <p:sp>
        <p:nvSpPr>
          <p:cNvPr id="3" name="Content Placeholder 2"/>
          <p:cNvSpPr>
            <a:spLocks noGrp="1"/>
          </p:cNvSpPr>
          <p:nvPr>
            <p:ph sz="half" idx="2"/>
          </p:nvPr>
        </p:nvSpPr>
        <p:spPr>
          <a:xfrm>
            <a:off x="1295400" y="2174875"/>
            <a:ext cx="6816824" cy="1470149"/>
          </a:xfrm>
        </p:spPr>
        <p:txBody>
          <a:bodyPr>
            <a:normAutofit/>
          </a:bodyPr>
          <a:lstStyle/>
          <a:p>
            <a:r>
              <a:rPr lang="en-GB" dirty="0"/>
              <a:t>The low demand from culinary businesses decreases farmers' incomes significantly.</a:t>
            </a:r>
          </a:p>
        </p:txBody>
      </p:sp>
      <p:sp>
        <p:nvSpPr>
          <p:cNvPr id="15" name="Text Placeholder 4">
            <a:extLst>
              <a:ext uri="{FF2B5EF4-FFF2-40B4-BE49-F238E27FC236}">
                <a16:creationId xmlns:a16="http://schemas.microsoft.com/office/drawing/2014/main" id="{DF327891-2128-4F7F-942E-FCBCE473720D}"/>
              </a:ext>
            </a:extLst>
          </p:cNvPr>
          <p:cNvSpPr>
            <a:spLocks noGrp="1"/>
          </p:cNvSpPr>
          <p:nvPr>
            <p:ph type="body" idx="13"/>
          </p:nvPr>
        </p:nvSpPr>
        <p:spPr>
          <a:xfrm>
            <a:off x="1295400" y="3623345"/>
            <a:ext cx="5087937" cy="639762"/>
          </a:xfrm>
        </p:spPr>
        <p:txBody>
          <a:bodyPr/>
          <a:lstStyle/>
          <a:p>
            <a:r>
              <a:rPr lang="en-US" dirty="0"/>
              <a:t>Lessons</a:t>
            </a:r>
          </a:p>
        </p:txBody>
      </p:sp>
      <p:sp>
        <p:nvSpPr>
          <p:cNvPr id="17" name="Content Placeholder 5">
            <a:extLst>
              <a:ext uri="{FF2B5EF4-FFF2-40B4-BE49-F238E27FC236}">
                <a16:creationId xmlns:a16="http://schemas.microsoft.com/office/drawing/2014/main" id="{317D3188-C8F7-48BA-97AF-85D14B9F47ED}"/>
              </a:ext>
            </a:extLst>
          </p:cNvPr>
          <p:cNvSpPr>
            <a:spLocks noGrp="1"/>
          </p:cNvSpPr>
          <p:nvPr>
            <p:ph sz="half" idx="14"/>
          </p:nvPr>
        </p:nvSpPr>
        <p:spPr>
          <a:xfrm>
            <a:off x="1295400" y="4263107"/>
            <a:ext cx="6816824" cy="1470149"/>
          </a:xfrm>
        </p:spPr>
        <p:txBody>
          <a:bodyPr>
            <a:normAutofit/>
          </a:bodyPr>
          <a:lstStyle/>
          <a:p>
            <a:r>
              <a:rPr lang="en-GB" dirty="0"/>
              <a:t>A digital market is needed to connect farmers directly to end consumers</a:t>
            </a:r>
          </a:p>
        </p:txBody>
      </p:sp>
      <p:sp>
        <p:nvSpPr>
          <p:cNvPr id="4" name="Rectangle 3">
            <a:extLst>
              <a:ext uri="{FF2B5EF4-FFF2-40B4-BE49-F238E27FC236}">
                <a16:creationId xmlns:a16="http://schemas.microsoft.com/office/drawing/2014/main" id="{FE16B8A6-810F-4AC1-AB2C-D6603E4F0CD9}"/>
              </a:ext>
            </a:extLst>
          </p:cNvPr>
          <p:cNvSpPr/>
          <p:nvPr/>
        </p:nvSpPr>
        <p:spPr>
          <a:xfrm>
            <a:off x="7896200" y="6120500"/>
            <a:ext cx="4104456" cy="64807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defRPr/>
            </a:pPr>
            <a:r>
              <a:rPr lang="en-GB" sz="1400" dirty="0">
                <a:solidFill>
                  <a:srgbClr val="0000FF"/>
                </a:solidFill>
                <a:latin typeface="Tahoma"/>
                <a:ea typeface="Arial" panose="020B0604020202020204" pitchFamily="34" charset="0"/>
              </a:rPr>
              <a:t>More on this case study:</a:t>
            </a:r>
            <a:r>
              <a:rPr lang="en-GB" sz="1400" dirty="0">
                <a:solidFill>
                  <a:srgbClr val="111111"/>
                </a:solidFill>
                <a:latin typeface="Tahoma"/>
                <a:ea typeface="Arial" panose="020B0604020202020204" pitchFamily="34" charset="0"/>
              </a:rPr>
              <a:t> </a:t>
            </a:r>
            <a:r>
              <a:rPr lang="en-GB" sz="1400" u="sng" dirty="0">
                <a:solidFill>
                  <a:srgbClr val="1155CC"/>
                </a:solidFill>
                <a:latin typeface="+mj-lt"/>
                <a:ea typeface="Arial" panose="020B0604020202020204" pitchFamily="34" charset="0"/>
                <a:hlinkClick r:id="rId2"/>
              </a:rPr>
              <a:t>http://8villages.com</a:t>
            </a:r>
            <a:endParaRPr lang="en-GB" sz="1400" u="sng" dirty="0">
              <a:solidFill>
                <a:srgbClr val="1155CC"/>
              </a:solidFill>
              <a:latin typeface="+mj-lt"/>
              <a:ea typeface="Arial" panose="020B0604020202020204" pitchFamily="34" charset="0"/>
            </a:endParaRPr>
          </a:p>
          <a:p>
            <a:pPr>
              <a:defRPr/>
            </a:pPr>
            <a:r>
              <a:rPr lang="en-GB" sz="1400" u="sng" dirty="0">
                <a:solidFill>
                  <a:srgbClr val="1155CC"/>
                </a:solidFill>
                <a:latin typeface="Tahoma"/>
                <a:ea typeface="Arial" panose="020B0604020202020204" pitchFamily="34" charset="0"/>
                <a:hlinkClick r:id="rId3"/>
              </a:rPr>
              <a:t>http://regopantes.com</a:t>
            </a:r>
            <a:r>
              <a:rPr lang="en-GB" sz="1400" u="sng" dirty="0">
                <a:solidFill>
                  <a:srgbClr val="1155CC"/>
                </a:solidFill>
                <a:latin typeface="Tahoma"/>
                <a:ea typeface="Arial" panose="020B0604020202020204" pitchFamily="34" charset="0"/>
              </a:rPr>
              <a:t> </a:t>
            </a:r>
            <a:endParaRPr lang="en-ZA" sz="1400" dirty="0">
              <a:solidFill>
                <a:srgbClr val="111111"/>
              </a:solidFill>
              <a:latin typeface="Tahoma"/>
            </a:endParaRPr>
          </a:p>
        </p:txBody>
      </p:sp>
      <p:pic>
        <p:nvPicPr>
          <p:cNvPr id="14338" name="Picture 2" descr="Constraint Icons - Download Free Vector Icons | Noun Project">
            <a:extLst>
              <a:ext uri="{FF2B5EF4-FFF2-40B4-BE49-F238E27FC236}">
                <a16:creationId xmlns:a16="http://schemas.microsoft.com/office/drawing/2014/main" id="{C0B60CA9-08CA-47DE-92EB-47B7DFDAC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2060848"/>
            <a:ext cx="2635378" cy="263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5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90000"/>
              </a:lnSpc>
            </a:pPr>
            <a:r>
              <a:rPr lang="en-GB" sz="2800"/>
              <a:t>AgroRuqsat "Information and Account Centre" JSC Government, Kazakhstan</a:t>
            </a:r>
            <a:endParaRPr lang="en-ZA" sz="2800" dirty="0"/>
          </a:p>
        </p:txBody>
      </p:sp>
      <p:sp>
        <p:nvSpPr>
          <p:cNvPr id="3" name="Content Placeholder 2"/>
          <p:cNvSpPr>
            <a:spLocks noGrp="1"/>
          </p:cNvSpPr>
          <p:nvPr>
            <p:ph sz="half" idx="1"/>
          </p:nvPr>
        </p:nvSpPr>
        <p:spPr>
          <a:xfrm>
            <a:off x="4223792" y="1600201"/>
            <a:ext cx="7381808" cy="4525963"/>
          </a:xfrm>
        </p:spPr>
        <p:txBody>
          <a:bodyPr>
            <a:normAutofit lnSpcReduction="10000"/>
          </a:bodyPr>
          <a:lstStyle/>
          <a:p>
            <a:r>
              <a:rPr lang="en-GB" sz="2400" dirty="0"/>
              <a:t>e-extension tool: Web technology and integration with government databases </a:t>
            </a:r>
          </a:p>
          <a:p>
            <a:r>
              <a:rPr lang="en-GB" sz="2400" dirty="0"/>
              <a:t>Farmers affected by the COVID-19 outbreak are the stakeholders.</a:t>
            </a:r>
          </a:p>
          <a:p>
            <a:r>
              <a:rPr lang="en-GB" sz="2400" dirty="0"/>
              <a:t>The </a:t>
            </a:r>
            <a:r>
              <a:rPr lang="en-GB" sz="2400" dirty="0" err="1"/>
              <a:t>AgroRuqsat</a:t>
            </a:r>
            <a:r>
              <a:rPr lang="en-GB" sz="2400" dirty="0"/>
              <a:t> electronic pass mechanism allows you to speed up the process of transport and farmers crossing the boundaries of quarantine zones. </a:t>
            </a:r>
          </a:p>
          <a:p>
            <a:r>
              <a:rPr lang="en-GB" sz="2400" dirty="0"/>
              <a:t>To apply for a pass, you must register on the website www.qoldau.kz and login into your personal account, where the user identifies themself with a digital identification key. </a:t>
            </a:r>
          </a:p>
        </p:txBody>
      </p:sp>
      <p:pic>
        <p:nvPicPr>
          <p:cNvPr id="6" name="Content Placeholder 5">
            <a:extLst>
              <a:ext uri="{FF2B5EF4-FFF2-40B4-BE49-F238E27FC236}">
                <a16:creationId xmlns:a16="http://schemas.microsoft.com/office/drawing/2014/main" id="{6F618638-36CB-461D-82FA-76A85735BD35}"/>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1295467" y="1713359"/>
            <a:ext cx="2905125" cy="1571625"/>
          </a:xfrm>
        </p:spPr>
      </p:pic>
    </p:spTree>
    <p:extLst>
      <p:ext uri="{BB962C8B-B14F-4D97-AF65-F5344CB8AC3E}">
        <p14:creationId xmlns:p14="http://schemas.microsoft.com/office/powerpoint/2010/main" val="3160829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rmAutofit/>
          </a:bodyPr>
          <a:lstStyle/>
          <a:p>
            <a:r>
              <a:rPr lang="en-GB"/>
              <a:t>Opportunities</a:t>
            </a:r>
            <a:endParaRPr lang="en-ZA"/>
          </a:p>
        </p:txBody>
      </p:sp>
      <p:sp>
        <p:nvSpPr>
          <p:cNvPr id="9" name="Content Placeholder 8">
            <a:extLst>
              <a:ext uri="{FF2B5EF4-FFF2-40B4-BE49-F238E27FC236}">
                <a16:creationId xmlns:a16="http://schemas.microsoft.com/office/drawing/2014/main" id="{1A2E10FB-C3FB-479B-BC1C-BC3D44A5D5BB}"/>
              </a:ext>
            </a:extLst>
          </p:cNvPr>
          <p:cNvSpPr>
            <a:spLocks noGrp="1"/>
          </p:cNvSpPr>
          <p:nvPr>
            <p:ph idx="1"/>
          </p:nvPr>
        </p:nvSpPr>
        <p:spPr>
          <a:xfrm>
            <a:off x="4223793" y="273050"/>
            <a:ext cx="7358608" cy="6324302"/>
          </a:xfrm>
        </p:spPr>
        <p:txBody>
          <a:bodyPr>
            <a:normAutofit/>
          </a:bodyPr>
          <a:lstStyle/>
          <a:p>
            <a:r>
              <a:rPr lang="en-GB" dirty="0"/>
              <a:t>During the quarantine outbreak in Kazakhstan, a state of emergency was declared and the government decided to prohibit movement across the borders of all villages, districts and regions.</a:t>
            </a:r>
          </a:p>
          <a:p>
            <a:r>
              <a:rPr lang="en-GB" dirty="0"/>
              <a:t>Farmers, whose farm fields can be located in several districts and regions, encountered difficulties in sowing and field work due to difficulties in obtaining paper passes, which put Kazakhstan's food security at risk.</a:t>
            </a:r>
          </a:p>
          <a:p>
            <a:r>
              <a:rPr lang="en-GB" dirty="0"/>
              <a:t>Therefore, it was necessary to implement the solution as quickly as possible so that the sowing took place at the right time.</a:t>
            </a:r>
          </a:p>
        </p:txBody>
      </p:sp>
      <p:pic>
        <p:nvPicPr>
          <p:cNvPr id="4" name="Picture 3">
            <a:extLst>
              <a:ext uri="{FF2B5EF4-FFF2-40B4-BE49-F238E27FC236}">
                <a16:creationId xmlns:a16="http://schemas.microsoft.com/office/drawing/2014/main" id="{346406C8-C6F4-4D75-A83D-0CA5B03DF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1772816"/>
            <a:ext cx="2880105" cy="1920217"/>
          </a:xfrm>
          <a:prstGeom prst="rect">
            <a:avLst/>
          </a:prstGeom>
        </p:spPr>
      </p:pic>
    </p:spTree>
    <p:extLst>
      <p:ext uri="{BB962C8B-B14F-4D97-AF65-F5344CB8AC3E}">
        <p14:creationId xmlns:p14="http://schemas.microsoft.com/office/powerpoint/2010/main" val="3187703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t>Solutions</a:t>
            </a:r>
            <a:endParaRPr lang="en-ZA" dirty="0"/>
          </a:p>
        </p:txBody>
      </p:sp>
      <p:sp>
        <p:nvSpPr>
          <p:cNvPr id="10" name="Content Placeholder 9">
            <a:extLst>
              <a:ext uri="{FF2B5EF4-FFF2-40B4-BE49-F238E27FC236}">
                <a16:creationId xmlns:a16="http://schemas.microsoft.com/office/drawing/2014/main" id="{4818169C-833D-4CB1-97FC-75E4308F96F1}"/>
              </a:ext>
            </a:extLst>
          </p:cNvPr>
          <p:cNvSpPr>
            <a:spLocks noGrp="1"/>
          </p:cNvSpPr>
          <p:nvPr>
            <p:ph idx="1"/>
          </p:nvPr>
        </p:nvSpPr>
        <p:spPr/>
        <p:txBody>
          <a:bodyPr>
            <a:normAutofit fontScale="92500" lnSpcReduction="10000"/>
          </a:bodyPr>
          <a:lstStyle/>
          <a:p>
            <a:r>
              <a:rPr lang="en-GB" dirty="0" err="1"/>
              <a:t>AgroRuqsat</a:t>
            </a:r>
            <a:r>
              <a:rPr lang="en-GB" dirty="0"/>
              <a:t> is a free online service designed to address the issues of providing transportation permits for farmers and their suppliers in quarantine zones</a:t>
            </a:r>
          </a:p>
          <a:p>
            <a:r>
              <a:rPr lang="en-GB" dirty="0"/>
              <a:t>It remotely receives applications for electronic passes, processes these applications, and maintains a register of electronic passes. </a:t>
            </a:r>
          </a:p>
          <a:p>
            <a:r>
              <a:rPr lang="en-GB" dirty="0"/>
              <a:t>The pass is free and valid for the entire period of emergency and quarantine.</a:t>
            </a:r>
          </a:p>
          <a:p>
            <a:r>
              <a:rPr lang="en-GB" dirty="0"/>
              <a:t>Within a few minutes to one business day, the applicant receives an electronic document granting the right to cross the roadblocks to proceed to their land plots.</a:t>
            </a:r>
          </a:p>
        </p:txBody>
      </p:sp>
      <p:sp>
        <p:nvSpPr>
          <p:cNvPr id="3" name="Content Placeholder 2"/>
          <p:cNvSpPr>
            <a:spLocks noGrp="1"/>
          </p:cNvSpPr>
          <p:nvPr>
            <p:ph type="body" sz="half" idx="2"/>
          </p:nvPr>
        </p:nvSpPr>
        <p:spPr/>
        <p:txBody>
          <a:bodyPr>
            <a:normAutofit/>
          </a:bodyPr>
          <a:lstStyle/>
          <a:p>
            <a:endParaRPr lang="en-GB" dirty="0"/>
          </a:p>
        </p:txBody>
      </p:sp>
      <p:pic>
        <p:nvPicPr>
          <p:cNvPr id="11" name="Picture 2">
            <a:extLst>
              <a:ext uri="{FF2B5EF4-FFF2-40B4-BE49-F238E27FC236}">
                <a16:creationId xmlns:a16="http://schemas.microsoft.com/office/drawing/2014/main" id="{50398712-B71F-4144-9F24-ACA839FBD7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456" y="1422698"/>
            <a:ext cx="3678008" cy="2942406"/>
          </a:xfrm>
          <a:prstGeom prst="rect">
            <a:avLst/>
          </a:prstGeom>
          <a:solidFill>
            <a:srgbClr val="FFFFFF"/>
          </a:solidFill>
        </p:spPr>
      </p:pic>
    </p:spTree>
    <p:extLst>
      <p:ext uri="{BB962C8B-B14F-4D97-AF65-F5344CB8AC3E}">
        <p14:creationId xmlns:p14="http://schemas.microsoft.com/office/powerpoint/2010/main" val="664072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Constraints and lessons</a:t>
            </a:r>
            <a:endParaRPr lang="en-ZA" dirty="0"/>
          </a:p>
        </p:txBody>
      </p:sp>
      <p:sp>
        <p:nvSpPr>
          <p:cNvPr id="13" name="Text Placeholder 2">
            <a:extLst>
              <a:ext uri="{FF2B5EF4-FFF2-40B4-BE49-F238E27FC236}">
                <a16:creationId xmlns:a16="http://schemas.microsoft.com/office/drawing/2014/main" id="{E0A8730F-66E4-4A3F-89CA-3FF7814206D0}"/>
              </a:ext>
            </a:extLst>
          </p:cNvPr>
          <p:cNvSpPr>
            <a:spLocks noGrp="1"/>
          </p:cNvSpPr>
          <p:nvPr>
            <p:ph type="body" idx="1"/>
          </p:nvPr>
        </p:nvSpPr>
        <p:spPr>
          <a:xfrm>
            <a:off x="1295467" y="1535113"/>
            <a:ext cx="5088565" cy="639762"/>
          </a:xfrm>
        </p:spPr>
        <p:txBody>
          <a:bodyPr/>
          <a:lstStyle/>
          <a:p>
            <a:r>
              <a:rPr lang="en-US" dirty="0"/>
              <a:t>Constraints</a:t>
            </a:r>
          </a:p>
        </p:txBody>
      </p:sp>
      <p:sp>
        <p:nvSpPr>
          <p:cNvPr id="3" name="Content Placeholder 2"/>
          <p:cNvSpPr>
            <a:spLocks noGrp="1"/>
          </p:cNvSpPr>
          <p:nvPr>
            <p:ph sz="half" idx="2"/>
          </p:nvPr>
        </p:nvSpPr>
        <p:spPr>
          <a:xfrm>
            <a:off x="1295467" y="2174876"/>
            <a:ext cx="5088565" cy="3951288"/>
          </a:xfrm>
        </p:spPr>
        <p:txBody>
          <a:bodyPr>
            <a:normAutofit/>
          </a:bodyPr>
          <a:lstStyle/>
          <a:p>
            <a:r>
              <a:rPr lang="en-GB" dirty="0"/>
              <a:t>The implementation of the project has a tight timing.</a:t>
            </a:r>
          </a:p>
          <a:p>
            <a:r>
              <a:rPr lang="en-GB" dirty="0"/>
              <a:t>The digitization level of the agricultural sector in some regions of the country is much lower.</a:t>
            </a:r>
          </a:p>
        </p:txBody>
      </p:sp>
      <p:sp>
        <p:nvSpPr>
          <p:cNvPr id="15" name="Text Placeholder 4">
            <a:extLst>
              <a:ext uri="{FF2B5EF4-FFF2-40B4-BE49-F238E27FC236}">
                <a16:creationId xmlns:a16="http://schemas.microsoft.com/office/drawing/2014/main" id="{DF327891-2128-4F7F-942E-FCBCE473720D}"/>
              </a:ext>
            </a:extLst>
          </p:cNvPr>
          <p:cNvSpPr>
            <a:spLocks noGrp="1"/>
          </p:cNvSpPr>
          <p:nvPr>
            <p:ph type="body" idx="13"/>
          </p:nvPr>
        </p:nvSpPr>
        <p:spPr>
          <a:xfrm>
            <a:off x="6493835" y="1535113"/>
            <a:ext cx="5088565" cy="639762"/>
          </a:xfrm>
        </p:spPr>
        <p:txBody>
          <a:bodyPr/>
          <a:lstStyle/>
          <a:p>
            <a:r>
              <a:rPr lang="en-US" dirty="0"/>
              <a:t>Lessons</a:t>
            </a:r>
          </a:p>
        </p:txBody>
      </p:sp>
      <p:sp>
        <p:nvSpPr>
          <p:cNvPr id="17" name="Content Placeholder 5">
            <a:extLst>
              <a:ext uri="{FF2B5EF4-FFF2-40B4-BE49-F238E27FC236}">
                <a16:creationId xmlns:a16="http://schemas.microsoft.com/office/drawing/2014/main" id="{317D3188-C8F7-48BA-97AF-85D14B9F47ED}"/>
              </a:ext>
            </a:extLst>
          </p:cNvPr>
          <p:cNvSpPr>
            <a:spLocks noGrp="1"/>
          </p:cNvSpPr>
          <p:nvPr>
            <p:ph sz="half" idx="14"/>
          </p:nvPr>
        </p:nvSpPr>
        <p:spPr>
          <a:xfrm>
            <a:off x="6493835" y="2174876"/>
            <a:ext cx="5088565" cy="3951288"/>
          </a:xfrm>
        </p:spPr>
        <p:txBody>
          <a:bodyPr>
            <a:normAutofit fontScale="92500" lnSpcReduction="20000"/>
          </a:bodyPr>
          <a:lstStyle/>
          <a:p>
            <a:r>
              <a:rPr lang="en-GB" dirty="0"/>
              <a:t>A sudden outbreak of the virus required accelerated decision-making and implementation of the service</a:t>
            </a:r>
          </a:p>
          <a:p>
            <a:r>
              <a:rPr lang="en-GB" dirty="0"/>
              <a:t>In case of errors or system failures, it is necessary to eliminate defects as quickly as possible so as not to interrupt the service, and thereby allow farmers to complete their field work on time. </a:t>
            </a:r>
            <a:endParaRPr lang="en-US" dirty="0"/>
          </a:p>
        </p:txBody>
      </p:sp>
      <p:sp>
        <p:nvSpPr>
          <p:cNvPr id="4" name="Rectangle 3">
            <a:extLst>
              <a:ext uri="{FF2B5EF4-FFF2-40B4-BE49-F238E27FC236}">
                <a16:creationId xmlns:a16="http://schemas.microsoft.com/office/drawing/2014/main" id="{FE16B8A6-810F-4AC1-AB2C-D6603E4F0CD9}"/>
              </a:ext>
            </a:extLst>
          </p:cNvPr>
          <p:cNvSpPr/>
          <p:nvPr/>
        </p:nvSpPr>
        <p:spPr>
          <a:xfrm>
            <a:off x="8688288" y="6046415"/>
            <a:ext cx="3347864" cy="7200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endParaRPr>
          </a:p>
          <a:p>
            <a:pPr>
              <a:defRPr/>
            </a:pPr>
            <a:r>
              <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More on this case study:</a:t>
            </a:r>
            <a:r>
              <a:rPr lang="en-GB" sz="1400" dirty="0">
                <a:solidFill>
                  <a:srgbClr val="111111"/>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 </a:t>
            </a:r>
            <a:r>
              <a:rPr lang="en-GB" sz="1400" u="sng" dirty="0">
                <a:solidFill>
                  <a:srgbClr val="1155CC"/>
                </a:solidFill>
                <a:latin typeface="+mj-lt"/>
                <a:ea typeface="Arial" panose="020B0604020202020204" pitchFamily="34" charset="0"/>
                <a:hlinkClick r:id="rId3"/>
              </a:rPr>
              <a:t>http://iuc.kz</a:t>
            </a:r>
            <a:r>
              <a:rPr lang="en-GB" sz="1400" u="sng" dirty="0">
                <a:solidFill>
                  <a:srgbClr val="1155CC"/>
                </a:solidFill>
                <a:latin typeface="+mj-lt"/>
                <a:ea typeface="Arial" panose="020B0604020202020204" pitchFamily="34" charset="0"/>
              </a:rPr>
              <a:t> </a:t>
            </a:r>
          </a:p>
          <a:p>
            <a:pPr>
              <a:defRPr/>
            </a:pPr>
            <a:r>
              <a:rPr lang="en-GB" sz="1400" u="sng" dirty="0">
                <a:solidFill>
                  <a:srgbClr val="1155CC"/>
                </a:solidFill>
                <a:latin typeface="+mj-lt"/>
                <a:ea typeface="Arial" panose="020B0604020202020204" pitchFamily="34" charset="0"/>
                <a:hlinkClick r:id="rId4"/>
              </a:rPr>
              <a:t>https://ruqsat.qoldau.kz/ru/information</a:t>
            </a:r>
            <a:r>
              <a:rPr lang="en-GB" sz="1400" u="sng" dirty="0">
                <a:solidFill>
                  <a:srgbClr val="1155CC"/>
                </a:solidFill>
                <a:latin typeface="+mj-lt"/>
                <a:hlinkClick r:id="rId4"/>
              </a:rPr>
              <a:t>/</a:t>
            </a:r>
            <a:r>
              <a:rPr lang="en-GB" sz="1400" u="sng" dirty="0">
                <a:solidFill>
                  <a:srgbClr val="1155CC"/>
                </a:solidFill>
                <a:latin typeface="+mj-lt"/>
              </a:rPr>
              <a:t> </a:t>
            </a:r>
          </a:p>
          <a:p>
            <a:pPr>
              <a:defRPr/>
            </a:pPr>
            <a:endParaRPr lang="en-ZA" sz="1400" dirty="0">
              <a:solidFill>
                <a:srgbClr val="111111"/>
              </a:solidFill>
              <a:latin typeface="Tahoma"/>
            </a:endParaRPr>
          </a:p>
        </p:txBody>
      </p:sp>
    </p:spTree>
    <p:extLst>
      <p:ext uri="{BB962C8B-B14F-4D97-AF65-F5344CB8AC3E}">
        <p14:creationId xmlns:p14="http://schemas.microsoft.com/office/powerpoint/2010/main" val="1898339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a:t>Zimba Women Zimba Mart, Uganda</a:t>
            </a:r>
            <a:endParaRPr lang="en-ZA" dirty="0"/>
          </a:p>
        </p:txBody>
      </p:sp>
      <p:sp>
        <p:nvSpPr>
          <p:cNvPr id="3" name="Content Placeholder 2"/>
          <p:cNvSpPr>
            <a:spLocks noGrp="1"/>
          </p:cNvSpPr>
          <p:nvPr>
            <p:ph sz="half" idx="1"/>
          </p:nvPr>
        </p:nvSpPr>
        <p:spPr>
          <a:xfrm>
            <a:off x="1295467" y="1600201"/>
            <a:ext cx="6384709" cy="4525963"/>
          </a:xfrm>
        </p:spPr>
        <p:txBody>
          <a:bodyPr>
            <a:normAutofit fontScale="92500" lnSpcReduction="10000"/>
          </a:bodyPr>
          <a:lstStyle/>
          <a:p>
            <a:r>
              <a:rPr lang="en-GB" noProof="0" dirty="0"/>
              <a:t>e-extension tools: Several e-commerce digital tools </a:t>
            </a:r>
            <a:endParaRPr lang="en-ZA" noProof="0" dirty="0"/>
          </a:p>
          <a:p>
            <a:r>
              <a:rPr lang="en-GB" dirty="0"/>
              <a:t>Zimba Mart focuses specifically on women.</a:t>
            </a:r>
          </a:p>
          <a:p>
            <a:r>
              <a:rPr lang="en-GB" dirty="0"/>
              <a:t>There is no marketplace, physical or online that is specifically targeted at women merchants.</a:t>
            </a:r>
          </a:p>
          <a:p>
            <a:r>
              <a:rPr lang="en-GB" dirty="0"/>
              <a:t>Women form the largest percentage of small scale suppliers of home, agricultural produce and clothing apparel.</a:t>
            </a:r>
          </a:p>
        </p:txBody>
      </p:sp>
      <p:pic>
        <p:nvPicPr>
          <p:cNvPr id="6" name="Content Placeholder 5">
            <a:extLst>
              <a:ext uri="{FF2B5EF4-FFF2-40B4-BE49-F238E27FC236}">
                <a16:creationId xmlns:a16="http://schemas.microsoft.com/office/drawing/2014/main" id="{70DBECA9-DB01-464D-8A21-CA01F131FEC6}"/>
              </a:ext>
            </a:extLst>
          </p:cNvPr>
          <p:cNvPicPr>
            <a:picLocks noGrp="1" noChangeAspect="1"/>
          </p:cNvPicPr>
          <p:nvPr>
            <p:ph sz="half" idx="13"/>
          </p:nvPr>
        </p:nvPicPr>
        <p:blipFill>
          <a:blip r:embed="rId3" cstate="print">
            <a:extLst>
              <a:ext uri="{28A0092B-C50C-407E-A947-70E740481C1C}">
                <a14:useLocalDpi xmlns:a14="http://schemas.microsoft.com/office/drawing/2010/main" val="0"/>
              </a:ext>
            </a:extLst>
          </a:blip>
          <a:stretch>
            <a:fillRect/>
          </a:stretch>
        </p:blipFill>
        <p:spPr>
          <a:xfrm>
            <a:off x="7975236" y="1600200"/>
            <a:ext cx="3017308" cy="4525963"/>
          </a:xfrm>
        </p:spPr>
      </p:pic>
    </p:spTree>
    <p:extLst>
      <p:ext uri="{BB962C8B-B14F-4D97-AF65-F5344CB8AC3E}">
        <p14:creationId xmlns:p14="http://schemas.microsoft.com/office/powerpoint/2010/main" val="69534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Functions of e-extension</a:t>
            </a:r>
          </a:p>
        </p:txBody>
      </p:sp>
      <p:sp>
        <p:nvSpPr>
          <p:cNvPr id="3" name="Content Placeholder 2"/>
          <p:cNvSpPr>
            <a:spLocks noGrp="1"/>
          </p:cNvSpPr>
          <p:nvPr>
            <p:ph idx="1"/>
          </p:nvPr>
        </p:nvSpPr>
        <p:spPr>
          <a:xfrm>
            <a:off x="1295467" y="1600201"/>
            <a:ext cx="10286933" cy="4349080"/>
          </a:xfrm>
        </p:spPr>
        <p:txBody>
          <a:bodyPr>
            <a:normAutofit fontScale="92500" lnSpcReduction="20000"/>
          </a:bodyPr>
          <a:lstStyle/>
          <a:p>
            <a:pPr marL="0" indent="0">
              <a:buNone/>
            </a:pPr>
            <a:r>
              <a:rPr lang="en-GB" dirty="0"/>
              <a:t>E-extension  includes a wide variety of information and communication technologies (ICTs) that can do the following:</a:t>
            </a:r>
            <a:endParaRPr lang="en-ZA" dirty="0"/>
          </a:p>
          <a:p>
            <a:pPr lvl="0"/>
            <a:r>
              <a:rPr lang="en-GB" dirty="0"/>
              <a:t>Communicate, create, store, disseminate and manage agricultural information.</a:t>
            </a:r>
            <a:endParaRPr lang="en-ZA" dirty="0"/>
          </a:p>
          <a:p>
            <a:pPr lvl="0"/>
            <a:r>
              <a:rPr lang="en-GB" dirty="0"/>
              <a:t>Provide information, raise awareness and conduct promotional activities.</a:t>
            </a:r>
            <a:endParaRPr lang="en-ZA" dirty="0"/>
          </a:p>
          <a:p>
            <a:pPr lvl="0"/>
            <a:r>
              <a:rPr lang="en-GB" dirty="0"/>
              <a:t>Conduct technology transfer, training activities and broader educational endeavours.</a:t>
            </a:r>
            <a:endParaRPr lang="en-ZA" dirty="0"/>
          </a:p>
          <a:p>
            <a:pPr lvl="0"/>
            <a:r>
              <a:rPr lang="en-GB" dirty="0"/>
              <a:t>Enhance agricultural skills, management practices and innovation capacities</a:t>
            </a:r>
            <a:endParaRPr lang="en-ZA" dirty="0"/>
          </a:p>
          <a:p>
            <a:pPr lvl="0"/>
            <a:r>
              <a:rPr lang="en-GB" dirty="0"/>
              <a:t>Create links between agricultural and rural development stakeholders</a:t>
            </a:r>
            <a:endParaRPr lang="en-Z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Strengths </a:t>
            </a:r>
            <a:endParaRPr lang="en-ZA" dirty="0"/>
          </a:p>
        </p:txBody>
      </p:sp>
      <p:sp>
        <p:nvSpPr>
          <p:cNvPr id="3" name="Content Placeholder 2"/>
          <p:cNvSpPr>
            <a:spLocks noGrp="1"/>
          </p:cNvSpPr>
          <p:nvPr>
            <p:ph sz="half" idx="1"/>
          </p:nvPr>
        </p:nvSpPr>
        <p:spPr>
          <a:xfrm>
            <a:off x="1295467" y="1600201"/>
            <a:ext cx="5088565" cy="4525963"/>
          </a:xfrm>
        </p:spPr>
        <p:txBody>
          <a:bodyPr>
            <a:normAutofit fontScale="77500" lnSpcReduction="20000"/>
          </a:bodyPr>
          <a:lstStyle/>
          <a:p>
            <a:r>
              <a:rPr lang="en-GB" dirty="0"/>
              <a:t>This innovation has encouraged women trading online to enable the on boarded SMEs learn how e-commerce can enable business growth </a:t>
            </a:r>
          </a:p>
          <a:p>
            <a:r>
              <a:rPr lang="en-GB" dirty="0"/>
              <a:t>Enables them to update their social and business pages to take advantage of the increased traffic to their sites due to the Zimba Mart</a:t>
            </a:r>
          </a:p>
          <a:p>
            <a:r>
              <a:rPr lang="en-GB" dirty="0"/>
              <a:t>The Zimba Mart has also given women merchants more visibility as they have customers from not only Kampala, but from all around Uganda and even the USA.</a:t>
            </a:r>
          </a:p>
        </p:txBody>
      </p:sp>
      <p:pic>
        <p:nvPicPr>
          <p:cNvPr id="11" name="Picture 2">
            <a:extLst>
              <a:ext uri="{FF2B5EF4-FFF2-40B4-BE49-F238E27FC236}">
                <a16:creationId xmlns:a16="http://schemas.microsoft.com/office/drawing/2014/main" id="{BA43FCFB-27CA-4DCC-9D22-AAAEA8736538}"/>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19786" r="23987" b="1"/>
          <a:stretch/>
        </p:blipFill>
        <p:spPr bwMode="auto">
          <a:xfrm>
            <a:off x="7176120" y="1417280"/>
            <a:ext cx="3832588" cy="4525962"/>
          </a:xfrm>
          <a:solidFill>
            <a:srgbClr val="FFFFFF"/>
          </a:solidFill>
        </p:spPr>
      </p:pic>
    </p:spTree>
    <p:extLst>
      <p:ext uri="{BB962C8B-B14F-4D97-AF65-F5344CB8AC3E}">
        <p14:creationId xmlns:p14="http://schemas.microsoft.com/office/powerpoint/2010/main" val="1899716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Solutions (initiatives/ innovations)</a:t>
            </a:r>
            <a:endParaRPr lang="en-ZA" dirty="0"/>
          </a:p>
        </p:txBody>
      </p:sp>
      <p:sp>
        <p:nvSpPr>
          <p:cNvPr id="3" name="Content Placeholder 2"/>
          <p:cNvSpPr>
            <a:spLocks noGrp="1"/>
          </p:cNvSpPr>
          <p:nvPr>
            <p:ph idx="1"/>
          </p:nvPr>
        </p:nvSpPr>
        <p:spPr>
          <a:xfrm>
            <a:off x="1295467" y="1600201"/>
            <a:ext cx="10286933" cy="4349080"/>
          </a:xfrm>
        </p:spPr>
        <p:txBody>
          <a:bodyPr>
            <a:normAutofit lnSpcReduction="10000"/>
          </a:bodyPr>
          <a:lstStyle/>
          <a:p>
            <a:pPr marL="0" indent="0">
              <a:buNone/>
            </a:pPr>
            <a:r>
              <a:rPr lang="en-GB" dirty="0"/>
              <a:t>In general, and during lock down, SMEs on-boarded on the Zimba Mart platform have benefited from adopting an e-commerce approach in a number of ways:</a:t>
            </a:r>
          </a:p>
          <a:p>
            <a:r>
              <a:rPr lang="en-GB" dirty="0"/>
              <a:t>Lower transaction costs</a:t>
            </a:r>
          </a:p>
          <a:p>
            <a:r>
              <a:rPr lang="en-GB" dirty="0"/>
              <a:t>Reduction in advertising and promotion costs</a:t>
            </a:r>
          </a:p>
          <a:p>
            <a:r>
              <a:rPr lang="en-GB" dirty="0"/>
              <a:t>Rapid communication between buyers and sellers</a:t>
            </a:r>
          </a:p>
          <a:p>
            <a:r>
              <a:rPr lang="en-GB" dirty="0"/>
              <a:t>Ability to reach new customers</a:t>
            </a:r>
          </a:p>
          <a:p>
            <a:r>
              <a:rPr lang="en-GB" dirty="0"/>
              <a:t>Shorter supply chains</a:t>
            </a:r>
          </a:p>
          <a:p>
            <a:r>
              <a:rPr lang="en-GB" dirty="0"/>
              <a:t>Eliminating physical limitations</a:t>
            </a:r>
          </a:p>
        </p:txBody>
      </p:sp>
    </p:spTree>
    <p:extLst>
      <p:ext uri="{BB962C8B-B14F-4D97-AF65-F5344CB8AC3E}">
        <p14:creationId xmlns:p14="http://schemas.microsoft.com/office/powerpoint/2010/main" val="1989778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Response to challenges</a:t>
            </a:r>
            <a:endParaRPr lang="en-ZA" dirty="0"/>
          </a:p>
        </p:txBody>
      </p:sp>
      <p:sp>
        <p:nvSpPr>
          <p:cNvPr id="3" name="Content Placeholder 2"/>
          <p:cNvSpPr>
            <a:spLocks noGrp="1"/>
          </p:cNvSpPr>
          <p:nvPr>
            <p:ph idx="1"/>
          </p:nvPr>
        </p:nvSpPr>
        <p:spPr>
          <a:xfrm>
            <a:off x="1295467" y="1600201"/>
            <a:ext cx="10286933" cy="4349080"/>
          </a:xfrm>
        </p:spPr>
        <p:txBody>
          <a:bodyPr>
            <a:normAutofit fontScale="92500" lnSpcReduction="10000"/>
          </a:bodyPr>
          <a:lstStyle/>
          <a:p>
            <a:r>
              <a:rPr lang="en-GB" dirty="0"/>
              <a:t>Identifying women-owned or women-led SMEs which have fundamentally sound value propositions but have been severely impacted by COVID-19.</a:t>
            </a:r>
          </a:p>
          <a:p>
            <a:r>
              <a:rPr lang="en-GB" dirty="0"/>
              <a:t>Providing dedicated COVID-19 impact analysis and contingency planning to these SMEs through offering business training and digital literacy training via our online platforms.</a:t>
            </a:r>
          </a:p>
          <a:p>
            <a:r>
              <a:rPr lang="en-GB" dirty="0"/>
              <a:t>Women-owned e-commerce platform to both adjust to the market dynamics created by COVID-19 lock down actions.</a:t>
            </a:r>
          </a:p>
          <a:p>
            <a:r>
              <a:rPr lang="en-GB" dirty="0"/>
              <a:t>Provide remote support as well as follow-on support to the women-owners/leaders to enable them to protect their enterprises </a:t>
            </a:r>
          </a:p>
        </p:txBody>
      </p:sp>
      <p:sp>
        <p:nvSpPr>
          <p:cNvPr id="4" name="Rectangle 3">
            <a:extLst>
              <a:ext uri="{FF2B5EF4-FFF2-40B4-BE49-F238E27FC236}">
                <a16:creationId xmlns:a16="http://schemas.microsoft.com/office/drawing/2014/main" id="{FE16B8A6-810F-4AC1-AB2C-D6603E4F0CD9}"/>
              </a:ext>
            </a:extLst>
          </p:cNvPr>
          <p:cNvSpPr/>
          <p:nvPr/>
        </p:nvSpPr>
        <p:spPr>
          <a:xfrm>
            <a:off x="9336360" y="6021709"/>
            <a:ext cx="2736304" cy="7200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endParaRPr>
          </a:p>
          <a:p>
            <a:pPr>
              <a:defRPr/>
            </a:pPr>
            <a:r>
              <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More on this case study:</a:t>
            </a:r>
            <a:r>
              <a:rPr lang="en-GB" sz="1400" dirty="0">
                <a:solidFill>
                  <a:srgbClr val="111111"/>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 </a:t>
            </a:r>
            <a:r>
              <a:rPr lang="en-GB" sz="1400" u="sng" dirty="0">
                <a:solidFill>
                  <a:srgbClr val="1155CC"/>
                </a:solidFill>
                <a:latin typeface="Tahoma"/>
                <a:ea typeface="Arial" panose="020B0604020202020204" pitchFamily="34" charset="0"/>
                <a:hlinkClick r:id="rId3"/>
              </a:rPr>
              <a:t>https://www.zimbamart.com</a:t>
            </a:r>
            <a:endParaRPr lang="en-GB" sz="1400" u="sng" dirty="0">
              <a:solidFill>
                <a:srgbClr val="1155CC"/>
              </a:solidFill>
              <a:latin typeface="Tahoma"/>
              <a:ea typeface="Arial" panose="020B0604020202020204" pitchFamily="34" charset="0"/>
            </a:endParaRPr>
          </a:p>
          <a:p>
            <a:pPr>
              <a:defRPr/>
            </a:pPr>
            <a:r>
              <a:rPr lang="en-GB" sz="1400" u="sng" dirty="0">
                <a:solidFill>
                  <a:srgbClr val="1155CC"/>
                </a:solidFill>
                <a:latin typeface="Tahoma"/>
                <a:ea typeface="Arial" panose="020B0604020202020204" pitchFamily="34" charset="0"/>
              </a:rPr>
              <a:t> </a:t>
            </a:r>
            <a:r>
              <a:rPr lang="en-GB" sz="1400" u="sng" dirty="0">
                <a:solidFill>
                  <a:srgbClr val="1155CC"/>
                </a:solidFill>
                <a:latin typeface="Tahoma"/>
                <a:ea typeface="Arial" panose="020B0604020202020204" pitchFamily="34" charset="0"/>
                <a:hlinkClick r:id="rId4"/>
              </a:rPr>
              <a:t>https://www.zimbawomen.org</a:t>
            </a:r>
            <a:r>
              <a:rPr lang="en-GB" sz="1400" u="sng" dirty="0">
                <a:solidFill>
                  <a:srgbClr val="1155CC"/>
                </a:solidFill>
                <a:latin typeface="Tahoma"/>
                <a:hlinkClick r:id="rId4"/>
              </a:rPr>
              <a:t>/</a:t>
            </a:r>
            <a:r>
              <a:rPr lang="en-GB" sz="1400" u="sng" dirty="0">
                <a:solidFill>
                  <a:srgbClr val="1155CC"/>
                </a:solidFill>
                <a:latin typeface="Tahoma"/>
              </a:rPr>
              <a:t> </a:t>
            </a:r>
          </a:p>
          <a:p>
            <a:pPr>
              <a:defRPr/>
            </a:pPr>
            <a:endParaRPr lang="en-ZA" sz="1400" dirty="0">
              <a:solidFill>
                <a:srgbClr val="111111"/>
              </a:solidFill>
              <a:latin typeface="Tahoma"/>
            </a:endParaRPr>
          </a:p>
        </p:txBody>
      </p:sp>
    </p:spTree>
    <p:extLst>
      <p:ext uri="{BB962C8B-B14F-4D97-AF65-F5344CB8AC3E}">
        <p14:creationId xmlns:p14="http://schemas.microsoft.com/office/powerpoint/2010/main" val="1112982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fontScale="90000"/>
          </a:bodyPr>
          <a:lstStyle/>
          <a:p>
            <a:r>
              <a:rPr lang="en-GB" dirty="0"/>
              <a:t>E-KOKARI Interactive Voice Response (IVR) platform, Niger</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tools: Interactive Voice Response (IVR) Platform for Agriculture, Livestock, Market Information to farmers, breeders and buyers</a:t>
            </a:r>
            <a:endParaRPr lang="en-ZA" dirty="0"/>
          </a:p>
          <a:p>
            <a:r>
              <a:rPr lang="en-GB" dirty="0"/>
              <a:t>Several people have been involved in the process of the development of E-KOKARI and its testing.</a:t>
            </a:r>
          </a:p>
          <a:p>
            <a:r>
              <a:rPr lang="en-GB" dirty="0"/>
              <a:t>NOVATECH is a small start-up in Niger that developed the E-KOKARI platform with the financial support of the World Bank, the Ministry of Agriculture and the Niger ICT High Commissary.</a:t>
            </a:r>
          </a:p>
          <a:p>
            <a:endParaRPr lang="en-GB" dirty="0"/>
          </a:p>
        </p:txBody>
      </p:sp>
    </p:spTree>
    <p:extLst>
      <p:ext uri="{BB962C8B-B14F-4D97-AF65-F5344CB8AC3E}">
        <p14:creationId xmlns:p14="http://schemas.microsoft.com/office/powerpoint/2010/main" val="4251343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Strengths </a:t>
            </a:r>
            <a:endParaRPr lang="en-ZA" dirty="0"/>
          </a:p>
        </p:txBody>
      </p:sp>
      <p:sp>
        <p:nvSpPr>
          <p:cNvPr id="3" name="Content Placeholder 2"/>
          <p:cNvSpPr>
            <a:spLocks noGrp="1"/>
          </p:cNvSpPr>
          <p:nvPr>
            <p:ph sz="half" idx="1"/>
          </p:nvPr>
        </p:nvSpPr>
        <p:spPr>
          <a:xfrm>
            <a:off x="1295467" y="1600201"/>
            <a:ext cx="5088565" cy="4525963"/>
          </a:xfrm>
        </p:spPr>
        <p:txBody>
          <a:bodyPr>
            <a:normAutofit fontScale="77500" lnSpcReduction="20000"/>
          </a:bodyPr>
          <a:lstStyle/>
          <a:p>
            <a:r>
              <a:rPr lang="en-GB" dirty="0"/>
              <a:t>Uses any type of mobile phone (smartphone or normal mobile phone)</a:t>
            </a:r>
          </a:p>
          <a:p>
            <a:r>
              <a:rPr lang="en-GB" dirty="0"/>
              <a:t>The voice system makes information available in local languages to farmers who cannot read or speak French. </a:t>
            </a:r>
          </a:p>
          <a:p>
            <a:r>
              <a:rPr lang="en-GB" dirty="0"/>
              <a:t>Producers can use their phone to access voice recorder information in their own language, which will facilitate the uptake of improved agricultural techniques. </a:t>
            </a:r>
          </a:p>
          <a:p>
            <a:r>
              <a:rPr lang="en-GB" dirty="0"/>
              <a:t>The farmers trust the information provided by the platform.</a:t>
            </a:r>
          </a:p>
        </p:txBody>
      </p:sp>
      <p:pic>
        <p:nvPicPr>
          <p:cNvPr id="11" name="Content Placeholder 10">
            <a:extLst>
              <a:ext uri="{FF2B5EF4-FFF2-40B4-BE49-F238E27FC236}">
                <a16:creationId xmlns:a16="http://schemas.microsoft.com/office/drawing/2014/main" id="{B7BC23D8-2ABF-4168-B9CF-7F586815462C}"/>
              </a:ext>
            </a:extLst>
          </p:cNvPr>
          <p:cNvPicPr>
            <a:picLocks noGrp="1" noChangeAspect="1"/>
          </p:cNvPicPr>
          <p:nvPr>
            <p:ph sz="half" idx="13"/>
          </p:nvPr>
        </p:nvPicPr>
        <p:blipFill>
          <a:blip r:embed="rId3" cstate="print">
            <a:extLst>
              <a:ext uri="{28A0092B-C50C-407E-A947-70E740481C1C}">
                <a14:useLocalDpi xmlns:a14="http://schemas.microsoft.com/office/drawing/2010/main" val="0"/>
              </a:ext>
            </a:extLst>
          </a:blip>
          <a:stretch>
            <a:fillRect/>
          </a:stretch>
        </p:blipFill>
        <p:spPr>
          <a:xfrm>
            <a:off x="6480175" y="2173651"/>
            <a:ext cx="5102225" cy="3379061"/>
          </a:xfrm>
        </p:spPr>
      </p:pic>
    </p:spTree>
    <p:extLst>
      <p:ext uri="{BB962C8B-B14F-4D97-AF65-F5344CB8AC3E}">
        <p14:creationId xmlns:p14="http://schemas.microsoft.com/office/powerpoint/2010/main" val="148446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Solutions (initiatives/ innovations)</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E-KOKARI, developed in Niger allows farmers, breeders and buyers to access information, advice, warnings and market prices in the field of agriculture and livestock.</a:t>
            </a:r>
          </a:p>
          <a:p>
            <a:r>
              <a:rPr lang="en-GB" dirty="0"/>
              <a:t>When a user dials a short from their phone, they can access a voice menu in the main local languages (French, Hausa and Zarma), which guides them according to their needs.</a:t>
            </a:r>
          </a:p>
          <a:p>
            <a:r>
              <a:rPr lang="en-GB" dirty="0"/>
              <a:t>A prototype was developed and tested over a period of 10 years.</a:t>
            </a:r>
          </a:p>
          <a:p>
            <a:endParaRPr lang="en-GB" dirty="0"/>
          </a:p>
        </p:txBody>
      </p:sp>
    </p:spTree>
    <p:extLst>
      <p:ext uri="{BB962C8B-B14F-4D97-AF65-F5344CB8AC3E}">
        <p14:creationId xmlns:p14="http://schemas.microsoft.com/office/powerpoint/2010/main" val="1946054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GB" dirty="0"/>
              <a:t>Constraints and lessons</a:t>
            </a:r>
            <a:endParaRPr lang="en-ZA" dirty="0"/>
          </a:p>
        </p:txBody>
      </p:sp>
      <p:sp>
        <p:nvSpPr>
          <p:cNvPr id="13" name="Text Placeholder 2">
            <a:extLst>
              <a:ext uri="{FF2B5EF4-FFF2-40B4-BE49-F238E27FC236}">
                <a16:creationId xmlns:a16="http://schemas.microsoft.com/office/drawing/2014/main" id="{E0A8730F-66E4-4A3F-89CA-3FF7814206D0}"/>
              </a:ext>
            </a:extLst>
          </p:cNvPr>
          <p:cNvSpPr>
            <a:spLocks noGrp="1"/>
          </p:cNvSpPr>
          <p:nvPr>
            <p:ph type="body" idx="1"/>
          </p:nvPr>
        </p:nvSpPr>
        <p:spPr>
          <a:xfrm>
            <a:off x="1295467" y="1535113"/>
            <a:ext cx="5088565" cy="639762"/>
          </a:xfrm>
        </p:spPr>
        <p:txBody>
          <a:bodyPr/>
          <a:lstStyle/>
          <a:p>
            <a:r>
              <a:rPr lang="en-US" dirty="0"/>
              <a:t>Constraints</a:t>
            </a:r>
          </a:p>
        </p:txBody>
      </p:sp>
      <p:sp>
        <p:nvSpPr>
          <p:cNvPr id="3" name="Content Placeholder 2"/>
          <p:cNvSpPr>
            <a:spLocks noGrp="1"/>
          </p:cNvSpPr>
          <p:nvPr>
            <p:ph sz="half" idx="2"/>
          </p:nvPr>
        </p:nvSpPr>
        <p:spPr>
          <a:xfrm>
            <a:off x="1295467" y="2174876"/>
            <a:ext cx="5088565" cy="3951288"/>
          </a:xfrm>
        </p:spPr>
        <p:txBody>
          <a:bodyPr>
            <a:normAutofit fontScale="92500"/>
          </a:bodyPr>
          <a:lstStyle/>
          <a:p>
            <a:r>
              <a:rPr lang="en-GB" dirty="0"/>
              <a:t>Training farmers how to use the platform</a:t>
            </a:r>
          </a:p>
          <a:p>
            <a:r>
              <a:rPr lang="en-GB" dirty="0"/>
              <a:t>Most mobile phone owners and users only use their phones to make calls. </a:t>
            </a:r>
          </a:p>
          <a:p>
            <a:r>
              <a:rPr lang="en-GB" dirty="0"/>
              <a:t>Absence of sufficient equipment to scale up the prototype in collaboration with the mobile operators in Niger.</a:t>
            </a:r>
          </a:p>
        </p:txBody>
      </p:sp>
      <p:sp>
        <p:nvSpPr>
          <p:cNvPr id="15" name="Text Placeholder 4">
            <a:extLst>
              <a:ext uri="{FF2B5EF4-FFF2-40B4-BE49-F238E27FC236}">
                <a16:creationId xmlns:a16="http://schemas.microsoft.com/office/drawing/2014/main" id="{DF327891-2128-4F7F-942E-FCBCE473720D}"/>
              </a:ext>
            </a:extLst>
          </p:cNvPr>
          <p:cNvSpPr>
            <a:spLocks noGrp="1"/>
          </p:cNvSpPr>
          <p:nvPr>
            <p:ph type="body" idx="13"/>
          </p:nvPr>
        </p:nvSpPr>
        <p:spPr>
          <a:xfrm>
            <a:off x="6493835" y="1535113"/>
            <a:ext cx="5088565" cy="639762"/>
          </a:xfrm>
        </p:spPr>
        <p:txBody>
          <a:bodyPr/>
          <a:lstStyle/>
          <a:p>
            <a:r>
              <a:rPr lang="en-US" dirty="0"/>
              <a:t>Lessons</a:t>
            </a:r>
          </a:p>
        </p:txBody>
      </p:sp>
      <p:sp>
        <p:nvSpPr>
          <p:cNvPr id="17" name="Content Placeholder 5">
            <a:extLst>
              <a:ext uri="{FF2B5EF4-FFF2-40B4-BE49-F238E27FC236}">
                <a16:creationId xmlns:a16="http://schemas.microsoft.com/office/drawing/2014/main" id="{317D3188-C8F7-48BA-97AF-85D14B9F47ED}"/>
              </a:ext>
            </a:extLst>
          </p:cNvPr>
          <p:cNvSpPr>
            <a:spLocks noGrp="1"/>
          </p:cNvSpPr>
          <p:nvPr>
            <p:ph sz="half" idx="14"/>
          </p:nvPr>
        </p:nvSpPr>
        <p:spPr>
          <a:xfrm>
            <a:off x="6493835" y="2174876"/>
            <a:ext cx="5088565" cy="3951288"/>
          </a:xfrm>
        </p:spPr>
        <p:txBody>
          <a:bodyPr>
            <a:normAutofit lnSpcReduction="10000"/>
          </a:bodyPr>
          <a:lstStyle/>
          <a:p>
            <a:r>
              <a:rPr lang="en-GB" dirty="0"/>
              <a:t>This is a new way of accessing information for most users, there is a need to foresee enough time for capacity development</a:t>
            </a:r>
          </a:p>
          <a:p>
            <a:r>
              <a:rPr lang="en-GB" dirty="0"/>
              <a:t>The rural population is able to charge their phones using solar power if there is no electricity.</a:t>
            </a:r>
          </a:p>
          <a:p>
            <a:endParaRPr lang="en-US" dirty="0"/>
          </a:p>
        </p:txBody>
      </p:sp>
      <p:sp>
        <p:nvSpPr>
          <p:cNvPr id="4" name="Rectangle 3">
            <a:extLst>
              <a:ext uri="{FF2B5EF4-FFF2-40B4-BE49-F238E27FC236}">
                <a16:creationId xmlns:a16="http://schemas.microsoft.com/office/drawing/2014/main" id="{FE16B8A6-810F-4AC1-AB2C-D6603E4F0CD9}"/>
              </a:ext>
            </a:extLst>
          </p:cNvPr>
          <p:cNvSpPr/>
          <p:nvPr/>
        </p:nvSpPr>
        <p:spPr>
          <a:xfrm>
            <a:off x="6096011" y="6045844"/>
            <a:ext cx="5976664" cy="7200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endParaRPr>
          </a:p>
          <a:p>
            <a:pPr>
              <a:defRPr/>
            </a:pPr>
            <a:r>
              <a:rPr lang="en-GB" sz="1400" dirty="0">
                <a:solidFill>
                  <a:srgbClr val="0000FF"/>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More on this case study:</a:t>
            </a:r>
            <a:r>
              <a:rPr lang="en-GB" sz="1400" dirty="0">
                <a:solidFill>
                  <a:srgbClr val="111111"/>
                </a:solidFill>
                <a:latin typeface="Tahoma"/>
                <a:ea typeface="Arial" panose="020B0604020202020204" pitchFamily="34" charset="0"/>
                <a:hlinkClick r:id="rId2">
                  <a:extLst>
                    <a:ext uri="{A12FA001-AC4F-418D-AE19-62706E023703}">
                      <ahyp:hlinkClr xmlns:ahyp="http://schemas.microsoft.com/office/drawing/2018/hyperlinkcolor" val="tx"/>
                    </a:ext>
                  </a:extLst>
                </a:hlinkClick>
              </a:rPr>
              <a:t> </a:t>
            </a:r>
            <a:r>
              <a:rPr lang="en-GB" sz="1400" u="sng" dirty="0">
                <a:solidFill>
                  <a:srgbClr val="1155CC"/>
                </a:solidFill>
                <a:latin typeface="+mj-lt"/>
                <a:ea typeface="Arial" panose="020B0604020202020204" pitchFamily="34" charset="0"/>
                <a:hlinkClick r:id="rId3"/>
              </a:rPr>
              <a:t>http://www.fao.org/3/BU743EN/bu743en.pdf</a:t>
            </a:r>
            <a:endParaRPr lang="en-GB" sz="1400" u="sng" dirty="0">
              <a:solidFill>
                <a:srgbClr val="1155CC"/>
              </a:solidFill>
              <a:latin typeface="+mj-lt"/>
              <a:ea typeface="Arial" panose="020B0604020202020204" pitchFamily="34" charset="0"/>
            </a:endParaRPr>
          </a:p>
          <a:p>
            <a:pPr>
              <a:defRPr/>
            </a:pPr>
            <a:r>
              <a:rPr lang="en-GB" sz="1400" u="sng" dirty="0">
                <a:solidFill>
                  <a:srgbClr val="1155CC"/>
                </a:solidFill>
                <a:latin typeface="+mj-lt"/>
                <a:ea typeface="Arial" panose="020B0604020202020204" pitchFamily="34" charset="0"/>
              </a:rPr>
              <a:t>https://www.do4africa.org</a:t>
            </a:r>
            <a:r>
              <a:rPr lang="en-GB" sz="1400" u="sng" dirty="0">
                <a:solidFill>
                  <a:srgbClr val="1155CC"/>
                </a:solidFill>
                <a:latin typeface="+mj-lt"/>
              </a:rPr>
              <a:t>/en/projects/smart-economy/8354/e-kokari-4/</a:t>
            </a:r>
          </a:p>
          <a:p>
            <a:pPr>
              <a:defRPr/>
            </a:pPr>
            <a:endParaRPr lang="en-ZA" sz="1400" dirty="0">
              <a:solidFill>
                <a:srgbClr val="111111"/>
              </a:solidFill>
              <a:latin typeface="Tahoma"/>
            </a:endParaRPr>
          </a:p>
        </p:txBody>
      </p:sp>
    </p:spTree>
    <p:extLst>
      <p:ext uri="{BB962C8B-B14F-4D97-AF65-F5344CB8AC3E}">
        <p14:creationId xmlns:p14="http://schemas.microsoft.com/office/powerpoint/2010/main" val="3264827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a:bodyPr>
          <a:lstStyle/>
          <a:p>
            <a:r>
              <a:rPr lang="en-US" dirty="0"/>
              <a:t>Concluding thoughts</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4 covers the following</a:t>
            </a:r>
          </a:p>
          <a:p>
            <a:r>
              <a:rPr lang="en-GB" dirty="0"/>
              <a:t>Mindset required for success</a:t>
            </a:r>
          </a:p>
          <a:p>
            <a:r>
              <a:rPr lang="en-GB" dirty="0"/>
              <a:t>Importance of frequent practice</a:t>
            </a:r>
          </a:p>
          <a:p>
            <a:r>
              <a:rPr lang="en-GB" dirty="0"/>
              <a:t>Ways of successfully using a community of practice</a:t>
            </a:r>
          </a:p>
          <a:p>
            <a:r>
              <a:rPr lang="en-GB" dirty="0"/>
              <a:t>Importance of being brave </a:t>
            </a:r>
          </a:p>
          <a:p>
            <a:pPr lvl="1"/>
            <a:endParaRPr lang="en-ZA" dirty="0"/>
          </a:p>
          <a:p>
            <a:pPr lvl="1"/>
            <a:endParaRPr lang="en-ZA" dirty="0"/>
          </a:p>
          <a:p>
            <a:pPr lvl="1"/>
            <a:endParaRPr lang="en-ZA" dirty="0"/>
          </a:p>
        </p:txBody>
      </p:sp>
    </p:spTree>
    <p:extLst>
      <p:ext uri="{BB962C8B-B14F-4D97-AF65-F5344CB8AC3E}">
        <p14:creationId xmlns:p14="http://schemas.microsoft.com/office/powerpoint/2010/main" val="6491567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Best-fit functions and conditions</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GB" dirty="0"/>
              <a:t>It is easy to be distracted or overwhelmed by the wide range of e-extension tools available</a:t>
            </a:r>
          </a:p>
          <a:p>
            <a:r>
              <a:rPr lang="en-GB" dirty="0"/>
              <a:t>It is important to focus on the farmers in your target audience, and determine what is best going to meet their needs.</a:t>
            </a:r>
          </a:p>
          <a:p>
            <a:r>
              <a:rPr lang="en-GB" dirty="0"/>
              <a:t>Because of their diversity in age, gender, education, experience and so on, a single approach will not be effective for everyone. </a:t>
            </a:r>
            <a:endParaRPr lang="en-Z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Online alternatives</a:t>
            </a:r>
          </a:p>
        </p:txBody>
      </p:sp>
      <p:graphicFrame>
        <p:nvGraphicFramePr>
          <p:cNvPr id="8" name="Table 8">
            <a:extLst>
              <a:ext uri="{FF2B5EF4-FFF2-40B4-BE49-F238E27FC236}">
                <a16:creationId xmlns:a16="http://schemas.microsoft.com/office/drawing/2014/main" id="{C74B535A-708F-4BE5-929F-C84619155B8D}"/>
              </a:ext>
            </a:extLst>
          </p:cNvPr>
          <p:cNvGraphicFramePr>
            <a:graphicFrameLocks noGrp="1"/>
          </p:cNvGraphicFramePr>
          <p:nvPr>
            <p:ph idx="1"/>
            <p:extLst>
              <p:ext uri="{D42A27DB-BD31-4B8C-83A1-F6EECF244321}">
                <p14:modId xmlns:p14="http://schemas.microsoft.com/office/powerpoint/2010/main" val="412438916"/>
              </p:ext>
            </p:extLst>
          </p:nvPr>
        </p:nvGraphicFramePr>
        <p:xfrm>
          <a:off x="1487488" y="1600200"/>
          <a:ext cx="10286932" cy="4656636"/>
        </p:xfrm>
        <a:graphic>
          <a:graphicData uri="http://schemas.openxmlformats.org/drawingml/2006/table">
            <a:tbl>
              <a:tblPr firstRow="1" bandRow="1">
                <a:tableStyleId>{69012ECD-51FC-41F1-AA8D-1B2483CD663E}</a:tableStyleId>
              </a:tblPr>
              <a:tblGrid>
                <a:gridCol w="2266180">
                  <a:extLst>
                    <a:ext uri="{9D8B030D-6E8A-4147-A177-3AD203B41FA5}">
                      <a16:colId xmlns:a16="http://schemas.microsoft.com/office/drawing/2014/main" val="4039788210"/>
                    </a:ext>
                  </a:extLst>
                </a:gridCol>
                <a:gridCol w="2673584">
                  <a:extLst>
                    <a:ext uri="{9D8B030D-6E8A-4147-A177-3AD203B41FA5}">
                      <a16:colId xmlns:a16="http://schemas.microsoft.com/office/drawing/2014/main" val="1458257650"/>
                    </a:ext>
                  </a:extLst>
                </a:gridCol>
                <a:gridCol w="2673584">
                  <a:extLst>
                    <a:ext uri="{9D8B030D-6E8A-4147-A177-3AD203B41FA5}">
                      <a16:colId xmlns:a16="http://schemas.microsoft.com/office/drawing/2014/main" val="3545482130"/>
                    </a:ext>
                  </a:extLst>
                </a:gridCol>
                <a:gridCol w="2673584">
                  <a:extLst>
                    <a:ext uri="{9D8B030D-6E8A-4147-A177-3AD203B41FA5}">
                      <a16:colId xmlns:a16="http://schemas.microsoft.com/office/drawing/2014/main" val="3875139641"/>
                    </a:ext>
                  </a:extLst>
                </a:gridCol>
              </a:tblGrid>
              <a:tr h="459158">
                <a:tc>
                  <a:txBody>
                    <a:bodyPr/>
                    <a:lstStyle/>
                    <a:p>
                      <a:pPr>
                        <a:lnSpc>
                          <a:spcPct val="115000"/>
                        </a:lnSpc>
                      </a:pPr>
                      <a:r>
                        <a:rPr lang="en-GB" sz="1100" b="1" dirty="0">
                          <a:effectLst/>
                        </a:rPr>
                        <a:t>Traditional physical meeting</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(low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Online alternative (high tech)</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a:lnSpc>
                          <a:spcPct val="115000"/>
                        </a:lnSpc>
                      </a:pPr>
                      <a:r>
                        <a:rPr lang="en-GB" sz="1100" b="1" dirty="0">
                          <a:effectLst/>
                        </a:rPr>
                        <a:t>Comments</a:t>
                      </a:r>
                      <a:endParaRPr lang="en-ZA" sz="1100" dirty="0">
                        <a:effectLst/>
                        <a:latin typeface="+mj-lt"/>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02025"/>
                  </a:ext>
                </a:extLst>
              </a:tr>
              <a:tr h="1264040">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A one-on-one meeting with a farmer to build relationship with the farmer.</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Use a phone to talk to the farmer.</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Use video chat (on a smartphone or a computer) so you can see each other’s faces while you talk or share a presentation.</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A phone call can provide a lot of support. To effectively build trust and relationship, talk to your clients regularly.</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0651"/>
                  </a:ext>
                </a:extLst>
              </a:tr>
              <a:tr h="1715986">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Meet with a farmer to identify a pest or disease problem in their crop</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1) The farmer sends you a photo of the problem. </a:t>
                      </a:r>
                      <a:endParaRPr lang="en-ZA" sz="1400" dirty="0">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2) The farmer places a stake in the field where the problem is, and you visit the location and inspect the site without the farmer. </a:t>
                      </a:r>
                      <a:endParaRPr lang="en-ZA" sz="1400" dirty="0">
                        <a:effectLst/>
                        <a:latin typeface="Arial" panose="020B0604020202020204" pitchFamily="34" charset="0"/>
                        <a:ea typeface="Arial" panose="020B0604020202020204" pitchFamily="34" charset="0"/>
                      </a:endParaRPr>
                    </a:p>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3) You phone the farmer to discuss the problem while on site or at your office.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The farmer calls you using video chat on a smartphone, so they can show you the problem in the field. You can ask questions and ask the farmer to manipulate the specimen.</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600"/>
                        </a:spcBef>
                        <a:spcAft>
                          <a:spcPts val="600"/>
                        </a:spcAft>
                      </a:pPr>
                      <a:r>
                        <a:rPr lang="en-GB" sz="1400" dirty="0">
                          <a:effectLst/>
                          <a:latin typeface="Arial" panose="020B0604020202020204" pitchFamily="34" charset="0"/>
                          <a:ea typeface="Arial" panose="020B0604020202020204" pitchFamily="34" charset="0"/>
                        </a:rPr>
                        <a:t>Farmers may need guidance about how to photograph the problem effectively for diagnosis. </a:t>
                      </a:r>
                      <a:endParaRPr lang="en-ZA" sz="14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95741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chor="ctr">
            <a:normAutofit/>
          </a:bodyPr>
          <a:lstStyle/>
          <a:p>
            <a:r>
              <a:rPr lang="en-ZA"/>
              <a:t>Steps for e-extension success</a:t>
            </a:r>
            <a:endParaRPr lang="en-ZA" dirty="0"/>
          </a:p>
        </p:txBody>
      </p:sp>
      <p:sp>
        <p:nvSpPr>
          <p:cNvPr id="4" name="Text Placeholder 3"/>
          <p:cNvSpPr>
            <a:spLocks noGrp="1" noChangeAspect="1"/>
          </p:cNvSpPr>
          <p:nvPr>
            <p:ph sz="half" idx="1"/>
          </p:nvPr>
        </p:nvSpPr>
        <p:spPr>
          <a:xfrm>
            <a:off x="1295467" y="1600201"/>
            <a:ext cx="5088565" cy="4525963"/>
          </a:xfrm>
        </p:spPr>
        <p:txBody>
          <a:bodyPr>
            <a:normAutofit/>
          </a:bodyPr>
          <a:lstStyle/>
          <a:p>
            <a:r>
              <a:rPr lang="en-GB" dirty="0"/>
              <a:t>Mindset</a:t>
            </a:r>
          </a:p>
          <a:p>
            <a:r>
              <a:rPr lang="en-GB" dirty="0"/>
              <a:t>Practice</a:t>
            </a:r>
          </a:p>
          <a:p>
            <a:r>
              <a:rPr lang="en-ZA" dirty="0"/>
              <a:t>Community of practice</a:t>
            </a:r>
          </a:p>
          <a:p>
            <a:r>
              <a:rPr lang="en-ZA" dirty="0"/>
              <a:t>Practice</a:t>
            </a:r>
          </a:p>
          <a:p>
            <a:r>
              <a:rPr lang="en-ZA" dirty="0"/>
              <a:t>Be brave</a:t>
            </a:r>
          </a:p>
        </p:txBody>
      </p:sp>
      <p:pic>
        <p:nvPicPr>
          <p:cNvPr id="10" name="Picture 2" descr="4+ Free Mindset &amp; Motivation Vectors - Pixabay">
            <a:extLst>
              <a:ext uri="{FF2B5EF4-FFF2-40B4-BE49-F238E27FC236}">
                <a16:creationId xmlns:a16="http://schemas.microsoft.com/office/drawing/2014/main" id="{3874D492-7557-4633-8411-F69DA35D362A}"/>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6480175" y="2283258"/>
            <a:ext cx="5102225" cy="3159847"/>
          </a:xfrm>
          <a:solidFill>
            <a:srgbClr val="FFFFFF"/>
          </a:solidFill>
        </p:spPr>
      </p:pic>
    </p:spTree>
    <p:extLst>
      <p:ext uri="{BB962C8B-B14F-4D97-AF65-F5344CB8AC3E}">
        <p14:creationId xmlns:p14="http://schemas.microsoft.com/office/powerpoint/2010/main" val="28891110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Concluding remarks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e-extension has been used in different situations in different countries around the </a:t>
            </a:r>
            <a:r>
              <a:rPr lang="en-GB"/>
              <a:t>world.</a:t>
            </a:r>
          </a:p>
          <a:p>
            <a:r>
              <a:rPr lang="en-GB"/>
              <a:t>Numerous </a:t>
            </a:r>
            <a:r>
              <a:rPr lang="en-GB" dirty="0"/>
              <a:t>examples were provided to give you insight into how COVID-19 has affected the wellbeing of communities and changed the way you can engage with your target audience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Acknowledgements</a:t>
            </a:r>
            <a:endParaRPr lang="en-ZA" dirty="0"/>
          </a:p>
        </p:txBody>
      </p:sp>
      <p:sp>
        <p:nvSpPr>
          <p:cNvPr id="3" name="Content Placeholder 2"/>
          <p:cNvSpPr>
            <a:spLocks noGrp="1"/>
          </p:cNvSpPr>
          <p:nvPr>
            <p:ph idx="1"/>
          </p:nvPr>
        </p:nvSpPr>
        <p:spPr/>
        <p:txBody>
          <a:bodyPr>
            <a:normAutofit/>
          </a:bodyPr>
          <a:lstStyle/>
          <a:p>
            <a:pPr>
              <a:lnSpc>
                <a:spcPct val="150000"/>
              </a:lnSpc>
              <a:spcBef>
                <a:spcPts val="600"/>
              </a:spcBef>
              <a:spcAft>
                <a:spcPts val="600"/>
              </a:spcAft>
            </a:pPr>
            <a:r>
              <a:rPr lang="en-ZA" sz="1800" b="1" dirty="0">
                <a:effectLst/>
                <a:latin typeface="Tahoma" panose="020B0604030504040204" pitchFamily="34" charset="0"/>
                <a:ea typeface="Calibri" panose="020F0502020204030204" pitchFamily="34" charset="0"/>
                <a:cs typeface="Times New Roman" panose="02020603050405020304" pitchFamily="18" charset="0"/>
              </a:rPr>
              <a:t>Lead authors:</a:t>
            </a:r>
            <a:r>
              <a:rPr lang="en-ZA" sz="1800" dirty="0">
                <a:effectLst/>
                <a:latin typeface="Tahoma" panose="020B0604030504040204" pitchFamily="34" charset="0"/>
                <a:ea typeface="Calibri" panose="020F0502020204030204" pitchFamily="34" charset="0"/>
                <a:cs typeface="Times New Roman" panose="02020603050405020304" pitchFamily="18" charset="0"/>
              </a:rPr>
              <a:t> John James and Saravanan Raj</a:t>
            </a:r>
          </a:p>
          <a:p>
            <a:pPr>
              <a:lnSpc>
                <a:spcPct val="150000"/>
              </a:lnSpc>
              <a:spcBef>
                <a:spcPts val="600"/>
              </a:spcBef>
              <a:spcAft>
                <a:spcPts val="600"/>
              </a:spcAft>
            </a:pPr>
            <a:r>
              <a:rPr lang="en-ZA" sz="1800" b="1" dirty="0">
                <a:effectLst/>
                <a:latin typeface="Tahoma" panose="020B0604030504040204" pitchFamily="34" charset="0"/>
                <a:ea typeface="Calibri" panose="020F0502020204030204" pitchFamily="34" charset="0"/>
                <a:cs typeface="Times New Roman" panose="02020603050405020304" pitchFamily="18" charset="0"/>
              </a:rPr>
              <a:t>Coordinating team:</a:t>
            </a:r>
            <a:r>
              <a:rPr lang="en-ZA" sz="1800" dirty="0">
                <a:effectLst/>
                <a:latin typeface="Tahoma" panose="020B0604030504040204" pitchFamily="34" charset="0"/>
                <a:ea typeface="Calibri" panose="020F0502020204030204" pitchFamily="34" charset="0"/>
                <a:cs typeface="Times New Roman" panose="02020603050405020304" pitchFamily="18" charset="0"/>
              </a:rPr>
              <a:t> Carl Erik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Schou</a:t>
            </a:r>
            <a:r>
              <a:rPr lang="en-ZA" sz="1800" dirty="0">
                <a:effectLst/>
                <a:latin typeface="Tahoma" panose="020B0604030504040204" pitchFamily="34" charset="0"/>
                <a:ea typeface="Calibri" panose="020F0502020204030204" pitchFamily="34" charset="0"/>
                <a:cs typeface="Times New Roman" panose="02020603050405020304" pitchFamily="18" charset="0"/>
              </a:rPr>
              <a:t> Larsen,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Hlamalani</a:t>
            </a:r>
            <a:r>
              <a:rPr lang="en-ZA" sz="1800" dirty="0">
                <a:effectLst/>
                <a:latin typeface="Tahoma" panose="020B0604030504040204" pitchFamily="34" charset="0"/>
                <a:ea typeface="Calibri" panose="020F0502020204030204" pitchFamily="34" charset="0"/>
                <a:cs typeface="Times New Roman" panose="02020603050405020304" pitchFamily="18" charset="0"/>
              </a:rPr>
              <a:t> Ngwenya, Joep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Slaat</a:t>
            </a:r>
            <a:r>
              <a:rPr lang="en-ZA" sz="1800" dirty="0">
                <a:effectLst/>
                <a:latin typeface="Tahoma" panose="020B0604030504040204" pitchFamily="34" charset="0"/>
                <a:ea typeface="Calibri" panose="020F0502020204030204" pitchFamily="34" charset="0"/>
                <a:cs typeface="Times New Roman" panose="02020603050405020304" pitchFamily="18" charset="0"/>
              </a:rPr>
              <a:t> and Ingrid Oliveira</a:t>
            </a:r>
          </a:p>
          <a:p>
            <a:pPr>
              <a:lnSpc>
                <a:spcPct val="150000"/>
              </a:lnSpc>
              <a:spcBef>
                <a:spcPts val="600"/>
              </a:spcBef>
              <a:spcAft>
                <a:spcPts val="600"/>
              </a:spcAft>
            </a:pPr>
            <a:r>
              <a:rPr lang="en-ZA" sz="1800" b="1" dirty="0">
                <a:effectLst/>
                <a:latin typeface="Tahoma" panose="020B0604030504040204" pitchFamily="34" charset="0"/>
                <a:ea typeface="Calibri" panose="020F0502020204030204" pitchFamily="34" charset="0"/>
                <a:cs typeface="Times New Roman" panose="02020603050405020304" pitchFamily="18" charset="0"/>
              </a:rPr>
              <a:t>Advisory Group: </a:t>
            </a:r>
            <a:r>
              <a:rPr lang="en-ZA" sz="1800" dirty="0">
                <a:effectLst/>
                <a:latin typeface="Tahoma" panose="020B0604030504040204" pitchFamily="34" charset="0"/>
                <a:ea typeface="Calibri" panose="020F0502020204030204" pitchFamily="34" charset="0"/>
                <a:cs typeface="Times New Roman" panose="02020603050405020304" pitchFamily="18" charset="0"/>
              </a:rPr>
              <a:t>Jeff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Mutimba</a:t>
            </a:r>
            <a:r>
              <a:rPr lang="en-ZA" sz="1800" dirty="0">
                <a:effectLst/>
                <a:latin typeface="Tahoma" panose="020B0604030504040204" pitchFamily="34" charset="0"/>
                <a:ea typeface="Calibri" panose="020F0502020204030204" pitchFamily="34" charset="0"/>
                <a:cs typeface="Times New Roman" panose="02020603050405020304" pitchFamily="18" charset="0"/>
              </a:rPr>
              <a:t>, Ben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Addom</a:t>
            </a:r>
            <a:r>
              <a:rPr lang="en-ZA" sz="1800" dirty="0">
                <a:effectLst/>
                <a:latin typeface="Tahoma" panose="020B0604030504040204" pitchFamily="34" charset="0"/>
                <a:ea typeface="Calibri" panose="020F0502020204030204" pitchFamily="34" charset="0"/>
                <a:cs typeface="Times New Roman" panose="02020603050405020304" pitchFamily="18" charset="0"/>
              </a:rPr>
              <a:t>,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Andrianjafy</a:t>
            </a:r>
            <a:r>
              <a:rPr lang="en-ZA" sz="1800" dirty="0">
                <a:effectLst/>
                <a:latin typeface="Tahoma" panose="020B0604030504040204" pitchFamily="34" charset="0"/>
                <a:ea typeface="Calibri" panose="020F0502020204030204" pitchFamily="34" charset="0"/>
                <a:cs typeface="Times New Roman" panose="02020603050405020304" pitchFamily="18" charset="0"/>
              </a:rPr>
              <a:t>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Rasoanidrainy</a:t>
            </a:r>
            <a:r>
              <a:rPr lang="en-ZA" sz="1800" dirty="0">
                <a:effectLst/>
                <a:latin typeface="Tahoma" panose="020B0604030504040204" pitchFamily="34" charset="0"/>
                <a:ea typeface="Calibri" panose="020F0502020204030204" pitchFamily="34" charset="0"/>
                <a:cs typeface="Times New Roman" panose="02020603050405020304" pitchFamily="18" charset="0"/>
              </a:rPr>
              <a:t>, Tawanda Hove, Florian Herzog, Claudia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PatriciaToro</a:t>
            </a:r>
            <a:r>
              <a:rPr lang="en-ZA" sz="1800" dirty="0">
                <a:effectLst/>
                <a:latin typeface="Tahoma" panose="020B0604030504040204" pitchFamily="34" charset="0"/>
                <a:ea typeface="Calibri" panose="020F0502020204030204" pitchFamily="34" charset="0"/>
                <a:cs typeface="Times New Roman" panose="02020603050405020304" pitchFamily="18" charset="0"/>
              </a:rPr>
              <a:t> Ramirez, Francisco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Aguerra</a:t>
            </a:r>
            <a:r>
              <a:rPr lang="en-ZA" sz="1800" dirty="0">
                <a:effectLst/>
                <a:latin typeface="Tahoma" panose="020B0604030504040204" pitchFamily="34" charset="0"/>
                <a:ea typeface="Calibri" panose="020F0502020204030204" pitchFamily="34" charset="0"/>
                <a:cs typeface="Times New Roman" panose="02020603050405020304" pitchFamily="18" charset="0"/>
              </a:rPr>
              <a:t>, Tessa Barry and </a:t>
            </a:r>
            <a:r>
              <a:rPr lang="en-ZA" sz="1800" dirty="0" err="1">
                <a:effectLst/>
                <a:latin typeface="Tahoma" panose="020B0604030504040204" pitchFamily="34" charset="0"/>
                <a:ea typeface="Calibri" panose="020F0502020204030204" pitchFamily="34" charset="0"/>
                <a:cs typeface="Times New Roman" panose="02020603050405020304" pitchFamily="18" charset="0"/>
              </a:rPr>
              <a:t>Jenealle</a:t>
            </a:r>
            <a:r>
              <a:rPr lang="en-ZA" sz="1800" dirty="0">
                <a:effectLst/>
                <a:latin typeface="Tahoma" panose="020B0604030504040204" pitchFamily="34" charset="0"/>
                <a:ea typeface="Calibri" panose="020F0502020204030204" pitchFamily="34" charset="0"/>
                <a:cs typeface="Times New Roman" panose="02020603050405020304" pitchFamily="18" charset="0"/>
              </a:rPr>
              <a:t> Joseph.</a:t>
            </a:r>
          </a:p>
          <a:p>
            <a:pPr>
              <a:lnSpc>
                <a:spcPct val="150000"/>
              </a:lnSpc>
              <a:spcBef>
                <a:spcPts val="600"/>
              </a:spcBef>
              <a:spcAft>
                <a:spcPts val="600"/>
              </a:spcAft>
            </a:pPr>
            <a:r>
              <a:rPr lang="en-ZA" sz="1800" b="1" dirty="0">
                <a:effectLst/>
                <a:latin typeface="Tahoma" panose="020B0604030504040204" pitchFamily="34" charset="0"/>
                <a:ea typeface="Calibri" panose="020F0502020204030204" pitchFamily="34" charset="0"/>
                <a:cs typeface="Times New Roman" panose="02020603050405020304" pitchFamily="18" charset="0"/>
              </a:rPr>
              <a:t>Financial support: </a:t>
            </a:r>
            <a:r>
              <a:rPr lang="en-ZA" sz="1800" dirty="0">
                <a:effectLst/>
                <a:latin typeface="Tahoma" panose="020B0604030504040204" pitchFamily="34" charset="0"/>
                <a:ea typeface="Calibri" panose="020F0502020204030204" pitchFamily="34" charset="0"/>
                <a:cs typeface="Times New Roman" panose="02020603050405020304" pitchFamily="18" charset="0"/>
              </a:rPr>
              <a:t>This module was made possible through the support of the Swiss Development Confederation (SDC). The contents of this module are the responsibility of the authors and do not necessarily reflect the views of Swiss Government</a:t>
            </a:r>
          </a:p>
        </p:txBody>
      </p:sp>
    </p:spTree>
    <p:extLst>
      <p:ext uri="{BB962C8B-B14F-4D97-AF65-F5344CB8AC3E}">
        <p14:creationId xmlns:p14="http://schemas.microsoft.com/office/powerpoint/2010/main" val="319692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Acknowledgements</a:t>
            </a:r>
          </a:p>
        </p:txBody>
      </p:sp>
      <p:sp>
        <p:nvSpPr>
          <p:cNvPr id="3" name="Content Placeholder 2"/>
          <p:cNvSpPr>
            <a:spLocks noGrp="1"/>
          </p:cNvSpPr>
          <p:nvPr>
            <p:ph idx="1"/>
          </p:nvPr>
        </p:nvSpPr>
        <p:spPr/>
        <p:txBody>
          <a:bodyPr>
            <a:normAutofit/>
          </a:bodyPr>
          <a:lstStyle/>
          <a:p>
            <a:pPr marL="0" indent="0" algn="just">
              <a:buNone/>
            </a:pPr>
            <a:r>
              <a:rPr lang="en-ZA" sz="2000" dirty="0"/>
              <a:t>This module was made possible through the support of the Deutsche </a:t>
            </a:r>
            <a:r>
              <a:rPr lang="en-ZA" sz="2000" dirty="0" err="1"/>
              <a:t>Gesellschaft</a:t>
            </a:r>
            <a:r>
              <a:rPr lang="en-ZA" sz="2000" dirty="0"/>
              <a:t> </a:t>
            </a:r>
            <a:r>
              <a:rPr lang="en-ZA" sz="2000" dirty="0" err="1"/>
              <a:t>für</a:t>
            </a:r>
            <a:r>
              <a:rPr lang="en-ZA" sz="2000" dirty="0"/>
              <a:t> Internationale </a:t>
            </a:r>
            <a:r>
              <a:rPr lang="en-ZA" sz="2000" dirty="0" err="1"/>
              <a:t>Zusammenarbeit</a:t>
            </a:r>
            <a:r>
              <a:rPr lang="en-ZA" sz="2000" dirty="0"/>
              <a:t> (GIZ) and United States Agency for International Development (USAID). </a:t>
            </a:r>
          </a:p>
          <a:p>
            <a:pPr marL="0" indent="0" algn="just">
              <a:buNone/>
            </a:pPr>
            <a:r>
              <a:rPr lang="en-ZA" sz="2000" dirty="0"/>
              <a:t>The contents of this module are the responsibility of the authors and do not necessarily reflect the views of GIZ and USAID or respective their governments. </a:t>
            </a:r>
          </a:p>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r>
              <a:rPr lang="en-ZA" sz="2000" dirty="0"/>
              <a:t>All work by Global Forum for Rural Advisory Services is licensed under a CC BY-NC 3.0 </a:t>
            </a:r>
            <a:r>
              <a:rPr lang="en-ZA" sz="2000" dirty="0" err="1"/>
              <a:t>Unported</a:t>
            </a:r>
            <a:r>
              <a:rPr lang="en-ZA" sz="2000" dirty="0"/>
              <a:t> License.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591944" y="5682581"/>
            <a:ext cx="1524000" cy="533400"/>
          </a:xfrm>
          <a:prstGeom prst="rect">
            <a:avLst/>
          </a:prstGeom>
        </p:spPr>
      </p:pic>
      <p:grpSp>
        <p:nvGrpSpPr>
          <p:cNvPr id="4" name="Group 3"/>
          <p:cNvGrpSpPr/>
          <p:nvPr/>
        </p:nvGrpSpPr>
        <p:grpSpPr>
          <a:xfrm>
            <a:off x="4487609" y="3861048"/>
            <a:ext cx="3731182" cy="507534"/>
            <a:chOff x="2267744" y="3636624"/>
            <a:chExt cx="3731182" cy="50753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636624"/>
              <a:ext cx="1843427" cy="5075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7" y="3636624"/>
              <a:ext cx="1714959" cy="507534"/>
            </a:xfrm>
            <a:prstGeom prst="rect">
              <a:avLst/>
            </a:prstGeom>
          </p:spPr>
        </p:pic>
      </p:grpSp>
    </p:spTree>
    <p:extLst>
      <p:ext uri="{BB962C8B-B14F-4D97-AF65-F5344CB8AC3E}">
        <p14:creationId xmlns:p14="http://schemas.microsoft.com/office/powerpoint/2010/main" val="4065487550"/>
      </p:ext>
    </p:extLst>
  </p:cSld>
  <p:clrMapOvr>
    <a:masterClrMapping/>
  </p:clrMapOvr>
</p:sld>
</file>

<file path=ppt/theme/theme1.xml><?xml version="1.0" encoding="utf-8"?>
<a:theme xmlns:a="http://schemas.openxmlformats.org/drawingml/2006/main" name="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6915</Words>
  <Application>Microsoft Office PowerPoint</Application>
  <PresentationFormat>Widescreen</PresentationFormat>
  <Paragraphs>608</Paragraphs>
  <Slides>93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Tahoma</vt:lpstr>
      <vt:lpstr>Wingdings</vt:lpstr>
      <vt:lpstr>Office Theme</vt:lpstr>
      <vt:lpstr>e-Extension for Extension Professionals</vt:lpstr>
      <vt:lpstr>Why learn about e-Extension?</vt:lpstr>
      <vt:lpstr>Introduction to e-extension</vt:lpstr>
      <vt:lpstr>Overview</vt:lpstr>
      <vt:lpstr>Context setting and background </vt:lpstr>
      <vt:lpstr>Definition of e-extension</vt:lpstr>
      <vt:lpstr>Purpose of e-extension</vt:lpstr>
      <vt:lpstr>Functions of e-extension</vt:lpstr>
      <vt:lpstr>Online alternatives</vt:lpstr>
      <vt:lpstr>Online alternatives</vt:lpstr>
      <vt:lpstr>Online alternatives</vt:lpstr>
      <vt:lpstr>Online alternatives</vt:lpstr>
      <vt:lpstr>Advantages of e-extension</vt:lpstr>
      <vt:lpstr>Disadvantages of e-extension</vt:lpstr>
      <vt:lpstr>Undertaking e-extension activities</vt:lpstr>
      <vt:lpstr>Overview</vt:lpstr>
      <vt:lpstr>Moving from physical to online activities</vt:lpstr>
      <vt:lpstr>Differences between paper surveys and e-surveys</vt:lpstr>
      <vt:lpstr>Developing a strategy</vt:lpstr>
      <vt:lpstr>SMART</vt:lpstr>
      <vt:lpstr>Synchronous and asynchronous communication</vt:lpstr>
      <vt:lpstr>Synchronous and asynchronous communication</vt:lpstr>
      <vt:lpstr>Synchronous e-extension tools</vt:lpstr>
      <vt:lpstr>Asynchronous e-extension tools</vt:lpstr>
      <vt:lpstr>e-extension case studies and COVID-19 experiences</vt:lpstr>
      <vt:lpstr>Overview</vt:lpstr>
      <vt:lpstr>Case studies</vt:lpstr>
      <vt:lpstr>Agricultural Information and Communication Programme (AICP) (Rwanda)</vt:lpstr>
      <vt:lpstr>Strength, weakness, challenges and opportunities</vt:lpstr>
      <vt:lpstr>Solutions</vt:lpstr>
      <vt:lpstr>Constraints and lessons</vt:lpstr>
      <vt:lpstr>Results</vt:lpstr>
      <vt:lpstr>Integrated Technology Enabled Agri-Management System (iTEAMS), Meghalaya State, India</vt:lpstr>
      <vt:lpstr>e-Extension application</vt:lpstr>
      <vt:lpstr>Solutions</vt:lpstr>
      <vt:lpstr>Constraints and lessons</vt:lpstr>
      <vt:lpstr>Farm Radio International, Africa</vt:lpstr>
      <vt:lpstr>Advantages </vt:lpstr>
      <vt:lpstr>COVID-19 response by the Farm Radio International</vt:lpstr>
      <vt:lpstr>COVID-19 response by the Farm Radio International</vt:lpstr>
      <vt:lpstr>YEAN Farmer Platform, Rwanda</vt:lpstr>
      <vt:lpstr>e-Extension application</vt:lpstr>
      <vt:lpstr>Advantages and disadvantages</vt:lpstr>
      <vt:lpstr>Solutions</vt:lpstr>
      <vt:lpstr>UPTAKE Project, Tanzania</vt:lpstr>
      <vt:lpstr>Opportunities</vt:lpstr>
      <vt:lpstr>Solutions (initiatives/ innovations)</vt:lpstr>
      <vt:lpstr>Lessons</vt:lpstr>
      <vt:lpstr>Khushaal Zamindar - Mobile agriculture service by Telenor Pakistan</vt:lpstr>
      <vt:lpstr>Solutions</vt:lpstr>
      <vt:lpstr>Key insights</vt:lpstr>
      <vt:lpstr>Social Media - WhatsApp, Kerala, India</vt:lpstr>
      <vt:lpstr>COVID19: Experiences</vt:lpstr>
      <vt:lpstr>Solutions (initiatives/ innovations)</vt:lpstr>
      <vt:lpstr>Social Media: YouTube, India</vt:lpstr>
      <vt:lpstr>Challenges</vt:lpstr>
      <vt:lpstr>Benefit and Impact</vt:lpstr>
      <vt:lpstr>Lessons</vt:lpstr>
      <vt:lpstr>Do’s</vt:lpstr>
      <vt:lpstr>Don’ts</vt:lpstr>
      <vt:lpstr>COVID-19</vt:lpstr>
      <vt:lpstr>Lessons</vt:lpstr>
      <vt:lpstr>Network for Information on Climate Exchange (NICE), India</vt:lpstr>
      <vt:lpstr>Innovations</vt:lpstr>
      <vt:lpstr>Online Surveys: ICT4RAS interest group of GFRAS-Global Survey on Social Media</vt:lpstr>
      <vt:lpstr>Advantages and disadvantages</vt:lpstr>
      <vt:lpstr>Do’s and Don'ts</vt:lpstr>
      <vt:lpstr>Other e-Extension Initiatives for further understanding: Farmer Query System mPower Social Enterprises Ltd. Private Sector, Bangladesh</vt:lpstr>
      <vt:lpstr>Strength, weakness, challenges and opportunities</vt:lpstr>
      <vt:lpstr>Solutions (initiatives/ innovations)</vt:lpstr>
      <vt:lpstr>Constraints and lessons</vt:lpstr>
      <vt:lpstr>RegoPantes, 8villages Private Sector: Indonesia</vt:lpstr>
      <vt:lpstr>Strengths and solutions</vt:lpstr>
      <vt:lpstr>Constraints and lessons</vt:lpstr>
      <vt:lpstr>AgroRuqsat "Information and Account Centre" JSC Government, Kazakhstan</vt:lpstr>
      <vt:lpstr>Opportunities</vt:lpstr>
      <vt:lpstr>Solutions</vt:lpstr>
      <vt:lpstr>Constraints and lessons</vt:lpstr>
      <vt:lpstr>Zimba Women Zimba Mart, Uganda</vt:lpstr>
      <vt:lpstr>Strengths </vt:lpstr>
      <vt:lpstr>Solutions (initiatives/ innovations)</vt:lpstr>
      <vt:lpstr>Response to challenges</vt:lpstr>
      <vt:lpstr>E-KOKARI Interactive Voice Response (IVR) platform, Niger</vt:lpstr>
      <vt:lpstr>Strengths </vt:lpstr>
      <vt:lpstr>Solutions (initiatives/ innovations)</vt:lpstr>
      <vt:lpstr>Constraints and lessons</vt:lpstr>
      <vt:lpstr>Concluding thoughts</vt:lpstr>
      <vt:lpstr>Overview</vt:lpstr>
      <vt:lpstr>Best-fit functions and conditions</vt:lpstr>
      <vt:lpstr>Steps for e-extension success</vt:lpstr>
      <vt:lpstr>Concluding remarks</vt:lpstr>
      <vt:lpstr>Acknowledgements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e-Extension for Extension Professionals</dc:title>
  <dc:creator>Preetha Idicheria</dc:creator>
  <cp:lastModifiedBy>Heather McLachlan</cp:lastModifiedBy>
  <cp:revision>63</cp:revision>
  <dcterms:created xsi:type="dcterms:W3CDTF">2021-01-31T22:10:05Z</dcterms:created>
  <dcterms:modified xsi:type="dcterms:W3CDTF">2021-06-17T12:58:31Z</dcterms:modified>
</cp:coreProperties>
</file>