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quickStyle6.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6.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6.xml" ContentType="application/vnd.openxmlformats-officedocument.drawingml.diagramColors+xml"/>
  <Override PartName="/ppt/diagrams/drawing3.xml" ContentType="application/vnd.ms-office.drawingml.diagramDrawing+xml"/>
  <Override PartName="/ppt/diagrams/layout6.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5"/>
  </p:notesMasterIdLst>
  <p:sldIdLst>
    <p:sldId id="256" r:id="rId3"/>
    <p:sldId id="311" r:id="rId4"/>
    <p:sldId id="258" r:id="rId5"/>
    <p:sldId id="283" r:id="rId6"/>
    <p:sldId id="291" r:id="rId7"/>
    <p:sldId id="318" r:id="rId8"/>
    <p:sldId id="324" r:id="rId9"/>
    <p:sldId id="325" r:id="rId10"/>
    <p:sldId id="322" r:id="rId11"/>
    <p:sldId id="319" r:id="rId12"/>
    <p:sldId id="320" r:id="rId13"/>
    <p:sldId id="321" r:id="rId14"/>
    <p:sldId id="326" r:id="rId15"/>
    <p:sldId id="327" r:id="rId16"/>
    <p:sldId id="328" r:id="rId17"/>
    <p:sldId id="329" r:id="rId18"/>
    <p:sldId id="330" r:id="rId19"/>
    <p:sldId id="331" r:id="rId20"/>
    <p:sldId id="333" r:id="rId21"/>
    <p:sldId id="332" r:id="rId22"/>
    <p:sldId id="334" r:id="rId23"/>
    <p:sldId id="312" r:id="rId24"/>
    <p:sldId id="313" r:id="rId25"/>
    <p:sldId id="337" r:id="rId26"/>
    <p:sldId id="340" r:id="rId27"/>
    <p:sldId id="338" r:id="rId28"/>
    <p:sldId id="349" r:id="rId29"/>
    <p:sldId id="350" r:id="rId30"/>
    <p:sldId id="351" r:id="rId31"/>
    <p:sldId id="352" r:id="rId32"/>
    <p:sldId id="342" r:id="rId33"/>
    <p:sldId id="354" r:id="rId34"/>
    <p:sldId id="353" r:id="rId35"/>
    <p:sldId id="343" r:id="rId36"/>
    <p:sldId id="355" r:id="rId37"/>
    <p:sldId id="345" r:id="rId38"/>
    <p:sldId id="346" r:id="rId39"/>
    <p:sldId id="314" r:id="rId40"/>
    <p:sldId id="315" r:id="rId41"/>
    <p:sldId id="356" r:id="rId42"/>
    <p:sldId id="357" r:id="rId43"/>
    <p:sldId id="359" r:id="rId44"/>
    <p:sldId id="360" r:id="rId45"/>
    <p:sldId id="316" r:id="rId46"/>
    <p:sldId id="317" r:id="rId47"/>
    <p:sldId id="361" r:id="rId48"/>
    <p:sldId id="364" r:id="rId49"/>
    <p:sldId id="362" r:id="rId50"/>
    <p:sldId id="366" r:id="rId51"/>
    <p:sldId id="365" r:id="rId52"/>
    <p:sldId id="363" r:id="rId53"/>
    <p:sldId id="286" r:id="rId54"/>
  </p:sldIdLst>
  <p:sldSz cx="12192000" cy="6858000"/>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guide id="3" orient="horz" pos="320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Els" initials="SE" lastIdx="5" clrIdx="0">
    <p:extLst>
      <p:ext uri="{19B8F6BF-5375-455C-9EA6-DF929625EA0E}">
        <p15:presenceInfo xmlns:p15="http://schemas.microsoft.com/office/powerpoint/2012/main" userId="6160e121b87411bc" providerId="Windows Live"/>
      </p:ext>
    </p:extLst>
  </p:cmAuthor>
  <p:cmAuthor id="2" name="Anja"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96" autoAdjust="0"/>
  </p:normalViewPr>
  <p:slideViewPr>
    <p:cSldViewPr>
      <p:cViewPr>
        <p:scale>
          <a:sx n="70" d="100"/>
          <a:sy n="70" d="100"/>
        </p:scale>
        <p:origin x="418" y="82"/>
      </p:cViewPr>
      <p:guideLst>
        <p:guide orient="horz" pos="2160"/>
        <p:guide pos="3841"/>
        <p:guide orient="horz" pos="3203"/>
      </p:guideLst>
    </p:cSldViewPr>
  </p:slideViewPr>
  <p:notesTextViewPr>
    <p:cViewPr>
      <p:scale>
        <a:sx n="3" d="2"/>
        <a:sy n="3" d="2"/>
      </p:scale>
      <p:origin x="0" y="0"/>
    </p:cViewPr>
  </p:notesTextViewPr>
  <p:notesViewPr>
    <p:cSldViewPr showGuides="1">
      <p:cViewPr>
        <p:scale>
          <a:sx n="90" d="100"/>
          <a:sy n="90" d="100"/>
        </p:scale>
        <p:origin x="20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_rels/data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ata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180F0-7756-4DDE-8612-1107D82C3767}"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GB"/>
        </a:p>
      </dgm:t>
    </dgm:pt>
    <dgm:pt modelId="{799954E0-67D7-48BD-AF76-A8B72411C63F}">
      <dgm:prSet phldrT="[Tex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accent1">
              <a:alpha val="90000"/>
            </a:schemeClr>
          </a:solidFill>
        </a:ln>
      </dgm:spPr>
      <dgm:t>
        <a:bodyPr/>
        <a:lstStyle/>
        <a:p>
          <a:r>
            <a:rPr lang="en-GB" dirty="0"/>
            <a:t>Micronutrients</a:t>
          </a:r>
        </a:p>
      </dgm:t>
    </dgm:pt>
    <dgm:pt modelId="{E4808B8A-F8FE-4B63-870F-CAFC2DBFD0AD}" type="parTrans" cxnId="{DF8ED7E4-C6A4-4D71-8756-F8CE43A63F19}">
      <dgm:prSet/>
      <dgm:spPr/>
      <dgm:t>
        <a:bodyPr/>
        <a:lstStyle/>
        <a:p>
          <a:endParaRPr lang="en-GB"/>
        </a:p>
      </dgm:t>
    </dgm:pt>
    <dgm:pt modelId="{05BB6CE4-0A00-4233-8CAD-39A16949D10A}" type="sibTrans" cxnId="{DF8ED7E4-C6A4-4D71-8756-F8CE43A63F19}">
      <dgm:prSet/>
      <dgm:spPr/>
      <dgm:t>
        <a:bodyPr/>
        <a:lstStyle/>
        <a:p>
          <a:endParaRPr lang="en-GB"/>
        </a:p>
      </dgm:t>
    </dgm:pt>
    <dgm:pt modelId="{30593333-DC9D-4638-8E18-E923DA8BB0D1}">
      <dgm:prSet phldrT="[Text]"/>
      <dgm:spPr/>
      <dgm:t>
        <a:bodyPr/>
        <a:lstStyle/>
        <a:p>
          <a:r>
            <a:rPr lang="en-GB" dirty="0"/>
            <a:t>Vitamins, minerals</a:t>
          </a:r>
        </a:p>
      </dgm:t>
    </dgm:pt>
    <dgm:pt modelId="{029F5BCD-288C-442E-9FDB-0874E3BE394D}" type="parTrans" cxnId="{1BF4AA77-9C85-4718-977F-2653DB216313}">
      <dgm:prSet/>
      <dgm:spPr/>
      <dgm:t>
        <a:bodyPr/>
        <a:lstStyle/>
        <a:p>
          <a:endParaRPr lang="en-GB"/>
        </a:p>
      </dgm:t>
    </dgm:pt>
    <dgm:pt modelId="{F84E3344-210C-47E6-9153-0204E93D75B9}" type="sibTrans" cxnId="{1BF4AA77-9C85-4718-977F-2653DB216313}">
      <dgm:prSet/>
      <dgm:spPr/>
      <dgm:t>
        <a:bodyPr/>
        <a:lstStyle/>
        <a:p>
          <a:endParaRPr lang="en-GB"/>
        </a:p>
      </dgm:t>
    </dgm:pt>
    <dgm:pt modelId="{AC42D294-A7F5-4927-9334-E052CCCFA2D3}">
      <dgm:prSet phldrT="[Text]"/>
      <dgm:spPr>
        <a:solidFill>
          <a:srgbClr val="0070C0"/>
        </a:solidFill>
      </dgm:spPr>
      <dgm:t>
        <a:bodyPr/>
        <a:lstStyle/>
        <a:p>
          <a:r>
            <a:rPr lang="en-ZA" dirty="0"/>
            <a:t>Needed in smaller amounts to maintain a healthy body</a:t>
          </a:r>
          <a:endParaRPr lang="en-GB" dirty="0"/>
        </a:p>
      </dgm:t>
    </dgm:pt>
    <dgm:pt modelId="{40F2A117-A7F1-4151-93AC-5531D013F22B}" type="parTrans" cxnId="{7246B9ED-7F73-4618-8E82-C9717BD78C9B}">
      <dgm:prSet/>
      <dgm:spPr/>
      <dgm:t>
        <a:bodyPr/>
        <a:lstStyle/>
        <a:p>
          <a:endParaRPr lang="en-GB"/>
        </a:p>
      </dgm:t>
    </dgm:pt>
    <dgm:pt modelId="{AD04F869-416F-46B5-9190-65DDE1AFD79B}" type="sibTrans" cxnId="{7246B9ED-7F73-4618-8E82-C9717BD78C9B}">
      <dgm:prSet/>
      <dgm:spPr/>
      <dgm:t>
        <a:bodyPr/>
        <a:lstStyle/>
        <a:p>
          <a:endParaRPr lang="en-GB"/>
        </a:p>
      </dgm:t>
    </dgm:pt>
    <dgm:pt modelId="{03A0D570-702F-4669-BDAB-66CB6A59A8C6}">
      <dgm:prSet phldrT="[Text]"/>
      <dgm:spPr>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chemeClr val="accent2">
              <a:alpha val="90000"/>
            </a:schemeClr>
          </a:solidFill>
        </a:ln>
      </dgm:spPr>
      <dgm:t>
        <a:bodyPr/>
        <a:lstStyle/>
        <a:p>
          <a:r>
            <a:rPr lang="en-GB" dirty="0"/>
            <a:t>Macronutrients</a:t>
          </a:r>
        </a:p>
      </dgm:t>
    </dgm:pt>
    <dgm:pt modelId="{4FBF049E-A520-48B1-97AC-97DC2F90A5DB}" type="parTrans" cxnId="{912C0DEB-9021-4192-A11C-E34DB3CE6C2B}">
      <dgm:prSet/>
      <dgm:spPr/>
      <dgm:t>
        <a:bodyPr/>
        <a:lstStyle/>
        <a:p>
          <a:endParaRPr lang="en-GB"/>
        </a:p>
      </dgm:t>
    </dgm:pt>
    <dgm:pt modelId="{8B000D27-C436-4085-B567-ABF1CF726436}" type="sibTrans" cxnId="{912C0DEB-9021-4192-A11C-E34DB3CE6C2B}">
      <dgm:prSet/>
      <dgm:spPr/>
      <dgm:t>
        <a:bodyPr/>
        <a:lstStyle/>
        <a:p>
          <a:endParaRPr lang="en-GB"/>
        </a:p>
      </dgm:t>
    </dgm:pt>
    <dgm:pt modelId="{BBD5EE2A-20F9-4166-92D7-00D06C5550FA}">
      <dgm:prSet phldrT="[Text]"/>
      <dgm:spPr/>
      <dgm:t>
        <a:bodyPr/>
        <a:lstStyle/>
        <a:p>
          <a:r>
            <a:rPr lang="en-ZA" dirty="0"/>
            <a:t>Carbohydrates, proteins</a:t>
          </a:r>
          <a:r>
            <a:rPr lang="en-ZA" u="sng" dirty="0"/>
            <a:t>,</a:t>
          </a:r>
          <a:r>
            <a:rPr lang="en-ZA" dirty="0"/>
            <a:t> fats and oils</a:t>
          </a:r>
          <a:endParaRPr lang="en-GB" dirty="0"/>
        </a:p>
      </dgm:t>
    </dgm:pt>
    <dgm:pt modelId="{6DF8A3C2-AEAD-41E7-AF25-A63DC4C20D15}" type="parTrans" cxnId="{A81B41D5-45C9-443B-8CB2-DF25512703D6}">
      <dgm:prSet/>
      <dgm:spPr/>
      <dgm:t>
        <a:bodyPr/>
        <a:lstStyle/>
        <a:p>
          <a:endParaRPr lang="en-GB"/>
        </a:p>
      </dgm:t>
    </dgm:pt>
    <dgm:pt modelId="{5A79B5D4-8A06-4238-819E-732575B6C2F3}" type="sibTrans" cxnId="{A81B41D5-45C9-443B-8CB2-DF25512703D6}">
      <dgm:prSet/>
      <dgm:spPr/>
      <dgm:t>
        <a:bodyPr/>
        <a:lstStyle/>
        <a:p>
          <a:endParaRPr lang="en-GB"/>
        </a:p>
      </dgm:t>
    </dgm:pt>
    <dgm:pt modelId="{472F0BFE-B700-4892-8364-BA90A691CF50}">
      <dgm:prSet phldrT="[Text]"/>
      <dgm:spPr/>
      <dgm:t>
        <a:bodyPr/>
        <a:lstStyle/>
        <a:p>
          <a:r>
            <a:rPr lang="en-ZA" dirty="0"/>
            <a:t>Provide energy</a:t>
          </a:r>
        </a:p>
        <a:p>
          <a:r>
            <a:rPr lang="en-ZA" dirty="0"/>
            <a:t>Measured in calories or kilojoules</a:t>
          </a:r>
          <a:endParaRPr lang="en-GB" dirty="0"/>
        </a:p>
      </dgm:t>
    </dgm:pt>
    <dgm:pt modelId="{CBF7F1A6-EE79-4A8D-ACC8-1A99F1C5815C}" type="parTrans" cxnId="{8D21A8C0-A9BF-4323-B617-EA9FB3DA6FB3}">
      <dgm:prSet/>
      <dgm:spPr/>
      <dgm:t>
        <a:bodyPr/>
        <a:lstStyle/>
        <a:p>
          <a:endParaRPr lang="en-GB"/>
        </a:p>
      </dgm:t>
    </dgm:pt>
    <dgm:pt modelId="{A0CE18AA-2DB0-416C-8BF0-97D20CF464EF}" type="sibTrans" cxnId="{8D21A8C0-A9BF-4323-B617-EA9FB3DA6FB3}">
      <dgm:prSet/>
      <dgm:spPr/>
      <dgm:t>
        <a:bodyPr/>
        <a:lstStyle/>
        <a:p>
          <a:endParaRPr lang="en-GB"/>
        </a:p>
      </dgm:t>
    </dgm:pt>
    <dgm:pt modelId="{280AE527-65C7-4A16-B63E-414AF48857D3}">
      <dgm:prSet phldrT="[Text]"/>
      <dgm:spPr>
        <a:solidFill>
          <a:schemeClr val="accent2"/>
        </a:solidFill>
      </dgm:spPr>
      <dgm:t>
        <a:bodyPr/>
        <a:lstStyle/>
        <a:p>
          <a:r>
            <a:rPr lang="en-ZA" dirty="0"/>
            <a:t>Needed in larger amounts to support normal body functions and health</a:t>
          </a:r>
          <a:endParaRPr lang="en-GB" dirty="0"/>
        </a:p>
      </dgm:t>
    </dgm:pt>
    <dgm:pt modelId="{A1D85E40-19E4-4922-B2CD-75E0AEBC553D}" type="parTrans" cxnId="{ED5E6A79-357B-42C7-A159-31C03FBB1113}">
      <dgm:prSet/>
      <dgm:spPr/>
      <dgm:t>
        <a:bodyPr/>
        <a:lstStyle/>
        <a:p>
          <a:endParaRPr lang="en-GB"/>
        </a:p>
      </dgm:t>
    </dgm:pt>
    <dgm:pt modelId="{856E8DF8-C5DE-41D1-87D2-F59CA89E170A}" type="sibTrans" cxnId="{ED5E6A79-357B-42C7-A159-31C03FBB1113}">
      <dgm:prSet/>
      <dgm:spPr/>
      <dgm:t>
        <a:bodyPr/>
        <a:lstStyle/>
        <a:p>
          <a:endParaRPr lang="en-GB"/>
        </a:p>
      </dgm:t>
    </dgm:pt>
    <dgm:pt modelId="{6EE60A4E-7F47-4821-93A9-F8523719CE17}" type="pres">
      <dgm:prSet presAssocID="{8B2180F0-7756-4DDE-8612-1107D82C3767}" presName="outerComposite" presStyleCnt="0">
        <dgm:presLayoutVars>
          <dgm:chMax val="2"/>
          <dgm:animLvl val="lvl"/>
          <dgm:resizeHandles val="exact"/>
        </dgm:presLayoutVars>
      </dgm:prSet>
      <dgm:spPr/>
    </dgm:pt>
    <dgm:pt modelId="{7D37E54E-CA10-40C8-84B8-FB1F6022BAC7}" type="pres">
      <dgm:prSet presAssocID="{8B2180F0-7756-4DDE-8612-1107D82C3767}" presName="dummyMaxCanvas" presStyleCnt="0"/>
      <dgm:spPr/>
    </dgm:pt>
    <dgm:pt modelId="{9FEB213C-1A90-46B1-B264-3E8671FB3227}" type="pres">
      <dgm:prSet presAssocID="{8B2180F0-7756-4DDE-8612-1107D82C3767}" presName="parentComposite" presStyleCnt="0"/>
      <dgm:spPr/>
    </dgm:pt>
    <dgm:pt modelId="{B70FBD0F-F670-499F-93BD-1D1A3941E747}" type="pres">
      <dgm:prSet presAssocID="{8B2180F0-7756-4DDE-8612-1107D82C3767}" presName="parent1" presStyleLbl="alignAccFollowNode1" presStyleIdx="0" presStyleCnt="4" custScaleY="51163" custLinFactNeighborX="-517" custLinFactNeighborY="-11628">
        <dgm:presLayoutVars>
          <dgm:chMax val="4"/>
        </dgm:presLayoutVars>
      </dgm:prSet>
      <dgm:spPr/>
    </dgm:pt>
    <dgm:pt modelId="{58D0924F-650A-48B3-8150-EC012114C654}" type="pres">
      <dgm:prSet presAssocID="{8B2180F0-7756-4DDE-8612-1107D82C3767}" presName="parent2" presStyleLbl="alignAccFollowNode1" presStyleIdx="1" presStyleCnt="4" custScaleY="51163" custLinFactNeighborX="3618" custLinFactNeighborY="-11628">
        <dgm:presLayoutVars>
          <dgm:chMax val="4"/>
        </dgm:presLayoutVars>
      </dgm:prSet>
      <dgm:spPr/>
    </dgm:pt>
    <dgm:pt modelId="{512DE189-89F2-4783-B2EA-FC2097A9816E}" type="pres">
      <dgm:prSet presAssocID="{8B2180F0-7756-4DDE-8612-1107D82C3767}" presName="childrenComposite" presStyleCnt="0"/>
      <dgm:spPr/>
    </dgm:pt>
    <dgm:pt modelId="{2DA698A6-72CE-4247-93C0-EE68123469E5}" type="pres">
      <dgm:prSet presAssocID="{8B2180F0-7756-4DDE-8612-1107D82C3767}" presName="dummyMaxCanvas_ChildArea" presStyleCnt="0"/>
      <dgm:spPr/>
    </dgm:pt>
    <dgm:pt modelId="{3E27560E-9AE5-45A4-99BF-A21E01B383A9}" type="pres">
      <dgm:prSet presAssocID="{8B2180F0-7756-4DDE-8612-1107D82C3767}" presName="fulcrum" presStyleLbl="alignAccFollowNode1" presStyleIdx="2" presStyleCnt="4"/>
      <dgm:spPr/>
    </dgm:pt>
    <dgm:pt modelId="{CDD4E0DB-69CE-480E-A189-34BE160D75C3}" type="pres">
      <dgm:prSet presAssocID="{8B2180F0-7756-4DDE-8612-1107D82C3767}" presName="balance_23" presStyleLbl="alignAccFollowNode1" presStyleIdx="3" presStyleCnt="4" custAng="21360000" custScaleX="134884">
        <dgm:presLayoutVars>
          <dgm:bulletEnabled val="1"/>
        </dgm:presLayoutVars>
      </dgm:prSet>
      <dgm:spPr/>
    </dgm:pt>
    <dgm:pt modelId="{666A03C3-381E-4857-AAAF-5C13410A8F28}" type="pres">
      <dgm:prSet presAssocID="{8B2180F0-7756-4DDE-8612-1107D82C3767}" presName="right_23_1" presStyleLbl="node1" presStyleIdx="0" presStyleCnt="5" custAng="21360000" custScaleX="136160" custLinFactNeighborX="709" custLinFactNeighborY="-18386">
        <dgm:presLayoutVars>
          <dgm:bulletEnabled val="1"/>
        </dgm:presLayoutVars>
      </dgm:prSet>
      <dgm:spPr/>
    </dgm:pt>
    <dgm:pt modelId="{CFEB7EDF-91D0-469E-830B-2EFB193FE81B}" type="pres">
      <dgm:prSet presAssocID="{8B2180F0-7756-4DDE-8612-1107D82C3767}" presName="right_23_2" presStyleLbl="node1" presStyleIdx="1" presStyleCnt="5" custAng="21360000" custScaleX="136160" custLinFactNeighborX="-2804" custLinFactNeighborY="-16667">
        <dgm:presLayoutVars>
          <dgm:bulletEnabled val="1"/>
        </dgm:presLayoutVars>
      </dgm:prSet>
      <dgm:spPr/>
    </dgm:pt>
    <dgm:pt modelId="{081F94D7-6849-4C44-B250-24481390720F}" type="pres">
      <dgm:prSet presAssocID="{8B2180F0-7756-4DDE-8612-1107D82C3767}" presName="right_23_3" presStyleLbl="node1" presStyleIdx="2" presStyleCnt="5" custAng="21360000" custScaleX="137468" custScaleY="136446" custLinFactNeighborX="-5383" custLinFactNeighborY="-33275">
        <dgm:presLayoutVars>
          <dgm:bulletEnabled val="1"/>
        </dgm:presLayoutVars>
      </dgm:prSet>
      <dgm:spPr/>
    </dgm:pt>
    <dgm:pt modelId="{769D3A9B-2015-4040-A1CD-6AE235BC6783}" type="pres">
      <dgm:prSet presAssocID="{8B2180F0-7756-4DDE-8612-1107D82C3767}" presName="left_23_1" presStyleLbl="node1" presStyleIdx="3" presStyleCnt="5" custAng="21360000" custScaleX="136245">
        <dgm:presLayoutVars>
          <dgm:bulletEnabled val="1"/>
        </dgm:presLayoutVars>
      </dgm:prSet>
      <dgm:spPr/>
    </dgm:pt>
    <dgm:pt modelId="{152E6EB4-B10A-4B9C-835F-3D33E7974BB4}" type="pres">
      <dgm:prSet presAssocID="{8B2180F0-7756-4DDE-8612-1107D82C3767}" presName="left_23_2" presStyleLbl="node1" presStyleIdx="4" presStyleCnt="5" custAng="21360000" custScaleX="137380" custScaleY="134009" custLinFactNeighborX="-5657" custLinFactNeighborY="-15936">
        <dgm:presLayoutVars>
          <dgm:bulletEnabled val="1"/>
        </dgm:presLayoutVars>
      </dgm:prSet>
      <dgm:spPr/>
    </dgm:pt>
  </dgm:ptLst>
  <dgm:cxnLst>
    <dgm:cxn modelId="{5E8B9F04-FEBE-4418-A5D0-662938EEC4F5}" type="presOf" srcId="{AC42D294-A7F5-4927-9334-E052CCCFA2D3}" destId="{152E6EB4-B10A-4B9C-835F-3D33E7974BB4}" srcOrd="0" destOrd="0" presId="urn:microsoft.com/office/officeart/2005/8/layout/balance1"/>
    <dgm:cxn modelId="{D4802706-290A-4E47-9493-F43B1DF44F26}" type="presOf" srcId="{280AE527-65C7-4A16-B63E-414AF48857D3}" destId="{081F94D7-6849-4C44-B250-24481390720F}" srcOrd="0" destOrd="0" presId="urn:microsoft.com/office/officeart/2005/8/layout/balance1"/>
    <dgm:cxn modelId="{A2F54408-DD2A-48C1-98A8-7183F6789653}" type="presOf" srcId="{BBD5EE2A-20F9-4166-92D7-00D06C5550FA}" destId="{666A03C3-381E-4857-AAAF-5C13410A8F28}" srcOrd="0" destOrd="0" presId="urn:microsoft.com/office/officeart/2005/8/layout/balance1"/>
    <dgm:cxn modelId="{B2AD2D63-2F6C-4890-8EBA-1841B4A6B293}" type="presOf" srcId="{03A0D570-702F-4669-BDAB-66CB6A59A8C6}" destId="{58D0924F-650A-48B3-8150-EC012114C654}" srcOrd="0" destOrd="0" presId="urn:microsoft.com/office/officeart/2005/8/layout/balance1"/>
    <dgm:cxn modelId="{85023B63-69EB-4816-8036-CE016D418C7F}" type="presOf" srcId="{472F0BFE-B700-4892-8364-BA90A691CF50}" destId="{CFEB7EDF-91D0-469E-830B-2EFB193FE81B}" srcOrd="0" destOrd="0" presId="urn:microsoft.com/office/officeart/2005/8/layout/balance1"/>
    <dgm:cxn modelId="{1BF4AA77-9C85-4718-977F-2653DB216313}" srcId="{799954E0-67D7-48BD-AF76-A8B72411C63F}" destId="{30593333-DC9D-4638-8E18-E923DA8BB0D1}" srcOrd="0" destOrd="0" parTransId="{029F5BCD-288C-442E-9FDB-0874E3BE394D}" sibTransId="{F84E3344-210C-47E6-9153-0204E93D75B9}"/>
    <dgm:cxn modelId="{ED5E6A79-357B-42C7-A159-31C03FBB1113}" srcId="{03A0D570-702F-4669-BDAB-66CB6A59A8C6}" destId="{280AE527-65C7-4A16-B63E-414AF48857D3}" srcOrd="2" destOrd="0" parTransId="{A1D85E40-19E4-4922-B2CD-75E0AEBC553D}" sibTransId="{856E8DF8-C5DE-41D1-87D2-F59CA89E170A}"/>
    <dgm:cxn modelId="{CB0A8C83-BF64-4EC8-B96F-EE7DD091DAA6}" type="presOf" srcId="{30593333-DC9D-4638-8E18-E923DA8BB0D1}" destId="{769D3A9B-2015-4040-A1CD-6AE235BC6783}" srcOrd="0" destOrd="0" presId="urn:microsoft.com/office/officeart/2005/8/layout/balance1"/>
    <dgm:cxn modelId="{8D21A8C0-A9BF-4323-B617-EA9FB3DA6FB3}" srcId="{03A0D570-702F-4669-BDAB-66CB6A59A8C6}" destId="{472F0BFE-B700-4892-8364-BA90A691CF50}" srcOrd="1" destOrd="0" parTransId="{CBF7F1A6-EE79-4A8D-ACC8-1A99F1C5815C}" sibTransId="{A0CE18AA-2DB0-416C-8BF0-97D20CF464EF}"/>
    <dgm:cxn modelId="{C5EA56CB-A4EC-4264-B449-348076F7BBBE}" type="presOf" srcId="{8B2180F0-7756-4DDE-8612-1107D82C3767}" destId="{6EE60A4E-7F47-4821-93A9-F8523719CE17}" srcOrd="0" destOrd="0" presId="urn:microsoft.com/office/officeart/2005/8/layout/balance1"/>
    <dgm:cxn modelId="{A81B41D5-45C9-443B-8CB2-DF25512703D6}" srcId="{03A0D570-702F-4669-BDAB-66CB6A59A8C6}" destId="{BBD5EE2A-20F9-4166-92D7-00D06C5550FA}" srcOrd="0" destOrd="0" parTransId="{6DF8A3C2-AEAD-41E7-AF25-A63DC4C20D15}" sibTransId="{5A79B5D4-8A06-4238-819E-732575B6C2F3}"/>
    <dgm:cxn modelId="{DF8ED7E4-C6A4-4D71-8756-F8CE43A63F19}" srcId="{8B2180F0-7756-4DDE-8612-1107D82C3767}" destId="{799954E0-67D7-48BD-AF76-A8B72411C63F}" srcOrd="0" destOrd="0" parTransId="{E4808B8A-F8FE-4B63-870F-CAFC2DBFD0AD}" sibTransId="{05BB6CE4-0A00-4233-8CAD-39A16949D10A}"/>
    <dgm:cxn modelId="{193E07EA-B931-4736-BFE7-1E79E5BE5DC9}" type="presOf" srcId="{799954E0-67D7-48BD-AF76-A8B72411C63F}" destId="{B70FBD0F-F670-499F-93BD-1D1A3941E747}" srcOrd="0" destOrd="0" presId="urn:microsoft.com/office/officeart/2005/8/layout/balance1"/>
    <dgm:cxn modelId="{912C0DEB-9021-4192-A11C-E34DB3CE6C2B}" srcId="{8B2180F0-7756-4DDE-8612-1107D82C3767}" destId="{03A0D570-702F-4669-BDAB-66CB6A59A8C6}" srcOrd="1" destOrd="0" parTransId="{4FBF049E-A520-48B1-97AC-97DC2F90A5DB}" sibTransId="{8B000D27-C436-4085-B567-ABF1CF726436}"/>
    <dgm:cxn modelId="{7246B9ED-7F73-4618-8E82-C9717BD78C9B}" srcId="{799954E0-67D7-48BD-AF76-A8B72411C63F}" destId="{AC42D294-A7F5-4927-9334-E052CCCFA2D3}" srcOrd="1" destOrd="0" parTransId="{40F2A117-A7F1-4151-93AC-5531D013F22B}" sibTransId="{AD04F869-416F-46B5-9190-65DDE1AFD79B}"/>
    <dgm:cxn modelId="{C4204AAC-2116-4DA5-B096-401534CE0C43}" type="presParOf" srcId="{6EE60A4E-7F47-4821-93A9-F8523719CE17}" destId="{7D37E54E-CA10-40C8-84B8-FB1F6022BAC7}" srcOrd="0" destOrd="0" presId="urn:microsoft.com/office/officeart/2005/8/layout/balance1"/>
    <dgm:cxn modelId="{38568356-7419-4AD4-9F6A-D5A4536B5532}" type="presParOf" srcId="{6EE60A4E-7F47-4821-93A9-F8523719CE17}" destId="{9FEB213C-1A90-46B1-B264-3E8671FB3227}" srcOrd="1" destOrd="0" presId="urn:microsoft.com/office/officeart/2005/8/layout/balance1"/>
    <dgm:cxn modelId="{6324D9D5-63F6-4768-B08B-94A424981E23}" type="presParOf" srcId="{9FEB213C-1A90-46B1-B264-3E8671FB3227}" destId="{B70FBD0F-F670-499F-93BD-1D1A3941E747}" srcOrd="0" destOrd="0" presId="urn:microsoft.com/office/officeart/2005/8/layout/balance1"/>
    <dgm:cxn modelId="{9F6CE67C-2D72-45E2-BB37-06AAF92E943B}" type="presParOf" srcId="{9FEB213C-1A90-46B1-B264-3E8671FB3227}" destId="{58D0924F-650A-48B3-8150-EC012114C654}" srcOrd="1" destOrd="0" presId="urn:microsoft.com/office/officeart/2005/8/layout/balance1"/>
    <dgm:cxn modelId="{98206CDC-9087-44A2-9BDE-391F58B60C00}" type="presParOf" srcId="{6EE60A4E-7F47-4821-93A9-F8523719CE17}" destId="{512DE189-89F2-4783-B2EA-FC2097A9816E}" srcOrd="2" destOrd="0" presId="urn:microsoft.com/office/officeart/2005/8/layout/balance1"/>
    <dgm:cxn modelId="{8BA13CB7-2204-4A0A-9A59-272C8932CCA6}" type="presParOf" srcId="{512DE189-89F2-4783-B2EA-FC2097A9816E}" destId="{2DA698A6-72CE-4247-93C0-EE68123469E5}" srcOrd="0" destOrd="0" presId="urn:microsoft.com/office/officeart/2005/8/layout/balance1"/>
    <dgm:cxn modelId="{04BA51A6-04C8-4D29-8C7C-9B4F618C7F94}" type="presParOf" srcId="{512DE189-89F2-4783-B2EA-FC2097A9816E}" destId="{3E27560E-9AE5-45A4-99BF-A21E01B383A9}" srcOrd="1" destOrd="0" presId="urn:microsoft.com/office/officeart/2005/8/layout/balance1"/>
    <dgm:cxn modelId="{2CAB23BD-F1F8-4434-A32F-A7BFCEAB0E73}" type="presParOf" srcId="{512DE189-89F2-4783-B2EA-FC2097A9816E}" destId="{CDD4E0DB-69CE-480E-A189-34BE160D75C3}" srcOrd="2" destOrd="0" presId="urn:microsoft.com/office/officeart/2005/8/layout/balance1"/>
    <dgm:cxn modelId="{301DE5CE-66F4-4A7D-94A4-BB1032AB48D0}" type="presParOf" srcId="{512DE189-89F2-4783-B2EA-FC2097A9816E}" destId="{666A03C3-381E-4857-AAAF-5C13410A8F28}" srcOrd="3" destOrd="0" presId="urn:microsoft.com/office/officeart/2005/8/layout/balance1"/>
    <dgm:cxn modelId="{7C658033-A659-434F-AC2E-B521E49534B1}" type="presParOf" srcId="{512DE189-89F2-4783-B2EA-FC2097A9816E}" destId="{CFEB7EDF-91D0-469E-830B-2EFB193FE81B}" srcOrd="4" destOrd="0" presId="urn:microsoft.com/office/officeart/2005/8/layout/balance1"/>
    <dgm:cxn modelId="{C8CAAC84-5F06-47DB-BFB6-10975AA706E5}" type="presParOf" srcId="{512DE189-89F2-4783-B2EA-FC2097A9816E}" destId="{081F94D7-6849-4C44-B250-24481390720F}" srcOrd="5" destOrd="0" presId="urn:microsoft.com/office/officeart/2005/8/layout/balance1"/>
    <dgm:cxn modelId="{09D22766-5FEB-4C8A-88E9-C85BC221729A}" type="presParOf" srcId="{512DE189-89F2-4783-B2EA-FC2097A9816E}" destId="{769D3A9B-2015-4040-A1CD-6AE235BC6783}" srcOrd="6" destOrd="0" presId="urn:microsoft.com/office/officeart/2005/8/layout/balance1"/>
    <dgm:cxn modelId="{C8F0502A-EF3F-48B2-8279-418EF6B4C152}" type="presParOf" srcId="{512DE189-89F2-4783-B2EA-FC2097A9816E}" destId="{152E6EB4-B10A-4B9C-835F-3D33E7974BB4}"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8A448E-7D61-47C3-9BB4-02195045C418}"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41C18525-F1A2-4689-BC23-03C3CB590BAB}">
      <dgm:prSet phldrT="[Text]"/>
      <dgm:spPr/>
      <dgm:t>
        <a:bodyPr/>
        <a:lstStyle/>
        <a:p>
          <a:r>
            <a:rPr lang="en-GB" dirty="0"/>
            <a:t>Functions of food systems</a:t>
          </a:r>
        </a:p>
      </dgm:t>
    </dgm:pt>
    <dgm:pt modelId="{33CEA278-4F7B-4C64-B054-D8932619EF80}" type="parTrans" cxnId="{4A1CC469-36AD-4D32-8545-D62D75371627}">
      <dgm:prSet/>
      <dgm:spPr/>
      <dgm:t>
        <a:bodyPr/>
        <a:lstStyle/>
        <a:p>
          <a:endParaRPr lang="en-GB"/>
        </a:p>
      </dgm:t>
    </dgm:pt>
    <dgm:pt modelId="{B2404EB4-415C-43D8-BE37-3DC20313F7B9}" type="sibTrans" cxnId="{4A1CC469-36AD-4D32-8545-D62D75371627}">
      <dgm:prSet/>
      <dgm:spPr/>
      <dgm:t>
        <a:bodyPr/>
        <a:lstStyle/>
        <a:p>
          <a:endParaRPr lang="en-GB"/>
        </a:p>
      </dgm:t>
    </dgm:pt>
    <dgm:pt modelId="{1668A28F-7507-4D01-B47F-C34861E53BA4}">
      <dgm:prSet phldrT="[Text]"/>
      <dgm:spPr/>
      <dgm:t>
        <a:bodyPr/>
        <a:lstStyle/>
        <a:p>
          <a:r>
            <a:rPr lang="en-ZA" dirty="0"/>
            <a:t>Food production</a:t>
          </a:r>
          <a:endParaRPr lang="en-GB" dirty="0"/>
        </a:p>
      </dgm:t>
    </dgm:pt>
    <dgm:pt modelId="{B69F3792-D48C-4A9B-B0DF-D3663C20AF78}" type="parTrans" cxnId="{0196A4CD-1266-4153-AC5C-89001781B515}">
      <dgm:prSet/>
      <dgm:spPr/>
      <dgm:t>
        <a:bodyPr/>
        <a:lstStyle/>
        <a:p>
          <a:endParaRPr lang="en-GB"/>
        </a:p>
      </dgm:t>
    </dgm:pt>
    <dgm:pt modelId="{35FCF831-585B-4C3D-A3ED-6B06BC0A3207}" type="sibTrans" cxnId="{0196A4CD-1266-4153-AC5C-89001781B515}">
      <dgm:prSet/>
      <dgm:spPr/>
      <dgm:t>
        <a:bodyPr/>
        <a:lstStyle/>
        <a:p>
          <a:endParaRPr lang="en-GB"/>
        </a:p>
      </dgm:t>
    </dgm:pt>
    <dgm:pt modelId="{2B8F9FCD-EA30-49ED-B9EF-FA292A41DC07}">
      <dgm:prSet phldrT="[Text]"/>
      <dgm:spPr/>
      <dgm:t>
        <a:bodyPr/>
        <a:lstStyle/>
        <a:p>
          <a:r>
            <a:rPr lang="en-ZA" dirty="0"/>
            <a:t>Food handling, storage and processing</a:t>
          </a:r>
          <a:endParaRPr lang="en-GB" dirty="0"/>
        </a:p>
      </dgm:t>
    </dgm:pt>
    <dgm:pt modelId="{9F31D6EE-2406-4B53-B5BE-74B9C9122A0C}" type="parTrans" cxnId="{AB979CD3-2ABB-40D1-ABAA-BF028082FBAA}">
      <dgm:prSet/>
      <dgm:spPr/>
      <dgm:t>
        <a:bodyPr/>
        <a:lstStyle/>
        <a:p>
          <a:endParaRPr lang="en-GB"/>
        </a:p>
      </dgm:t>
    </dgm:pt>
    <dgm:pt modelId="{30F229C4-DEB5-43C0-89BF-E38A61E7FBCB}" type="sibTrans" cxnId="{AB979CD3-2ABB-40D1-ABAA-BF028082FBAA}">
      <dgm:prSet/>
      <dgm:spPr/>
      <dgm:t>
        <a:bodyPr/>
        <a:lstStyle/>
        <a:p>
          <a:endParaRPr lang="en-GB"/>
        </a:p>
      </dgm:t>
    </dgm:pt>
    <dgm:pt modelId="{ABFA8B69-C851-4447-9645-FA311A6B7877}">
      <dgm:prSet phldrT="[Text]"/>
      <dgm:spPr/>
      <dgm:t>
        <a:bodyPr/>
        <a:lstStyle/>
        <a:p>
          <a:endParaRPr lang="en-ZA" dirty="0"/>
        </a:p>
        <a:p>
          <a:r>
            <a:rPr lang="en-ZA" dirty="0"/>
            <a:t>Consumer demand, food preparation and preferences</a:t>
          </a:r>
          <a:endParaRPr lang="en-GB" dirty="0"/>
        </a:p>
      </dgm:t>
    </dgm:pt>
    <dgm:pt modelId="{6ABDD92C-6F34-40B2-849F-F7974A7ECD08}" type="parTrans" cxnId="{0939B969-98DF-46B7-9E56-CCB20647955A}">
      <dgm:prSet/>
      <dgm:spPr/>
      <dgm:t>
        <a:bodyPr/>
        <a:lstStyle/>
        <a:p>
          <a:endParaRPr lang="en-GB"/>
        </a:p>
      </dgm:t>
    </dgm:pt>
    <dgm:pt modelId="{58DF718E-17E8-4431-87AA-9D61E27B21CE}" type="sibTrans" cxnId="{0939B969-98DF-46B7-9E56-CCB20647955A}">
      <dgm:prSet/>
      <dgm:spPr/>
      <dgm:t>
        <a:bodyPr/>
        <a:lstStyle/>
        <a:p>
          <a:endParaRPr lang="en-GB"/>
        </a:p>
      </dgm:t>
    </dgm:pt>
    <dgm:pt modelId="{57C69910-96C3-45C7-ADCD-A8D2D0DCB579}">
      <dgm:prSet phldrT="[Text]"/>
      <dgm:spPr/>
      <dgm:t>
        <a:bodyPr/>
        <a:lstStyle/>
        <a:p>
          <a:r>
            <a:rPr lang="en-ZA" dirty="0"/>
            <a:t>Markets and trade</a:t>
          </a:r>
          <a:endParaRPr lang="en-GB" dirty="0"/>
        </a:p>
      </dgm:t>
    </dgm:pt>
    <dgm:pt modelId="{1174A7A5-6BA3-4F68-95C0-D971F2157678}" type="parTrans" cxnId="{C6F7EF4D-5F4F-4B79-8871-FD4395C641C0}">
      <dgm:prSet/>
      <dgm:spPr/>
      <dgm:t>
        <a:bodyPr/>
        <a:lstStyle/>
        <a:p>
          <a:endParaRPr lang="en-GB"/>
        </a:p>
      </dgm:t>
    </dgm:pt>
    <dgm:pt modelId="{72EC0CE5-D53C-493F-93AC-1FABBF472B89}" type="sibTrans" cxnId="{C6F7EF4D-5F4F-4B79-8871-FD4395C641C0}">
      <dgm:prSet/>
      <dgm:spPr/>
      <dgm:t>
        <a:bodyPr/>
        <a:lstStyle/>
        <a:p>
          <a:endParaRPr lang="en-GB"/>
        </a:p>
      </dgm:t>
    </dgm:pt>
    <dgm:pt modelId="{AEC63034-E234-41E4-87D5-BF32CA559C59}" type="pres">
      <dgm:prSet presAssocID="{458A448E-7D61-47C3-9BB4-02195045C418}" presName="composite" presStyleCnt="0">
        <dgm:presLayoutVars>
          <dgm:chMax val="1"/>
          <dgm:dir/>
          <dgm:resizeHandles val="exact"/>
        </dgm:presLayoutVars>
      </dgm:prSet>
      <dgm:spPr/>
    </dgm:pt>
    <dgm:pt modelId="{64D76740-6B74-476D-9FF5-E4C307A8EB94}" type="pres">
      <dgm:prSet presAssocID="{458A448E-7D61-47C3-9BB4-02195045C418}" presName="radial" presStyleCnt="0">
        <dgm:presLayoutVars>
          <dgm:animLvl val="ctr"/>
        </dgm:presLayoutVars>
      </dgm:prSet>
      <dgm:spPr/>
    </dgm:pt>
    <dgm:pt modelId="{9C390930-719E-4128-8211-0041B32266A2}" type="pres">
      <dgm:prSet presAssocID="{41C18525-F1A2-4689-BC23-03C3CB590BAB}" presName="centerShape" presStyleLbl="vennNode1" presStyleIdx="0" presStyleCnt="5" custScaleX="79000" custScaleY="83051"/>
      <dgm:spPr/>
    </dgm:pt>
    <dgm:pt modelId="{8816BFF1-CD64-456F-8679-23BC723CF731}" type="pres">
      <dgm:prSet presAssocID="{1668A28F-7507-4D01-B47F-C34861E53BA4}" presName="node" presStyleLbl="vennNode1" presStyleIdx="1" presStyleCnt="5" custScaleX="116277" custScaleY="117487" custRadScaleRad="87094">
        <dgm:presLayoutVars>
          <dgm:bulletEnabled val="1"/>
        </dgm:presLayoutVars>
      </dgm:prSet>
      <dgm:spPr/>
    </dgm:pt>
    <dgm:pt modelId="{18BC39D6-3DB4-4427-8D31-BABAB38DE396}" type="pres">
      <dgm:prSet presAssocID="{2B8F9FCD-EA30-49ED-B9EF-FA292A41DC07}" presName="node" presStyleLbl="vennNode1" presStyleIdx="2" presStyleCnt="5" custScaleX="116277" custScaleY="117487" custRadScaleRad="89739">
        <dgm:presLayoutVars>
          <dgm:bulletEnabled val="1"/>
        </dgm:presLayoutVars>
      </dgm:prSet>
      <dgm:spPr/>
    </dgm:pt>
    <dgm:pt modelId="{469F6F51-FD16-48C5-BB74-B8DE80DA79B7}" type="pres">
      <dgm:prSet presAssocID="{ABFA8B69-C851-4447-9645-FA311A6B7877}" presName="node" presStyleLbl="vennNode1" presStyleIdx="3" presStyleCnt="5" custScaleX="116277" custScaleY="117487" custRadScaleRad="87093">
        <dgm:presLayoutVars>
          <dgm:bulletEnabled val="1"/>
        </dgm:presLayoutVars>
      </dgm:prSet>
      <dgm:spPr/>
    </dgm:pt>
    <dgm:pt modelId="{572200F4-65B9-4FB9-A31C-D4EC93106890}" type="pres">
      <dgm:prSet presAssocID="{57C69910-96C3-45C7-ADCD-A8D2D0DCB579}" presName="node" presStyleLbl="vennNode1" presStyleIdx="4" presStyleCnt="5" custScaleX="116277" custScaleY="117487" custRadScaleRad="90668">
        <dgm:presLayoutVars>
          <dgm:bulletEnabled val="1"/>
        </dgm:presLayoutVars>
      </dgm:prSet>
      <dgm:spPr/>
    </dgm:pt>
  </dgm:ptLst>
  <dgm:cxnLst>
    <dgm:cxn modelId="{0B880015-2A86-431D-B3A2-C08610595030}" type="presOf" srcId="{ABFA8B69-C851-4447-9645-FA311A6B7877}" destId="{469F6F51-FD16-48C5-BB74-B8DE80DA79B7}" srcOrd="0" destOrd="0" presId="urn:microsoft.com/office/officeart/2005/8/layout/radial3"/>
    <dgm:cxn modelId="{51B9752E-DD3D-40F8-AB87-967BF44CAABA}" type="presOf" srcId="{41C18525-F1A2-4689-BC23-03C3CB590BAB}" destId="{9C390930-719E-4128-8211-0041B32266A2}" srcOrd="0" destOrd="0" presId="urn:microsoft.com/office/officeart/2005/8/layout/radial3"/>
    <dgm:cxn modelId="{961E245B-7D7B-420E-96DE-402FA2C626F2}" type="presOf" srcId="{57C69910-96C3-45C7-ADCD-A8D2D0DCB579}" destId="{572200F4-65B9-4FB9-A31C-D4EC93106890}" srcOrd="0" destOrd="0" presId="urn:microsoft.com/office/officeart/2005/8/layout/radial3"/>
    <dgm:cxn modelId="{D8B0C85F-278E-4C56-8BB7-5AF12985C96C}" type="presOf" srcId="{1668A28F-7507-4D01-B47F-C34861E53BA4}" destId="{8816BFF1-CD64-456F-8679-23BC723CF731}" srcOrd="0" destOrd="0" presId="urn:microsoft.com/office/officeart/2005/8/layout/radial3"/>
    <dgm:cxn modelId="{0939B969-98DF-46B7-9E56-CCB20647955A}" srcId="{41C18525-F1A2-4689-BC23-03C3CB590BAB}" destId="{ABFA8B69-C851-4447-9645-FA311A6B7877}" srcOrd="2" destOrd="0" parTransId="{6ABDD92C-6F34-40B2-849F-F7974A7ECD08}" sibTransId="{58DF718E-17E8-4431-87AA-9D61E27B21CE}"/>
    <dgm:cxn modelId="{4A1CC469-36AD-4D32-8545-D62D75371627}" srcId="{458A448E-7D61-47C3-9BB4-02195045C418}" destId="{41C18525-F1A2-4689-BC23-03C3CB590BAB}" srcOrd="0" destOrd="0" parTransId="{33CEA278-4F7B-4C64-B054-D8932619EF80}" sibTransId="{B2404EB4-415C-43D8-BE37-3DC20313F7B9}"/>
    <dgm:cxn modelId="{C6F7EF4D-5F4F-4B79-8871-FD4395C641C0}" srcId="{41C18525-F1A2-4689-BC23-03C3CB590BAB}" destId="{57C69910-96C3-45C7-ADCD-A8D2D0DCB579}" srcOrd="3" destOrd="0" parTransId="{1174A7A5-6BA3-4F68-95C0-D971F2157678}" sibTransId="{72EC0CE5-D53C-493F-93AC-1FABBF472B89}"/>
    <dgm:cxn modelId="{0196A4CD-1266-4153-AC5C-89001781B515}" srcId="{41C18525-F1A2-4689-BC23-03C3CB590BAB}" destId="{1668A28F-7507-4D01-B47F-C34861E53BA4}" srcOrd="0" destOrd="0" parTransId="{B69F3792-D48C-4A9B-B0DF-D3663C20AF78}" sibTransId="{35FCF831-585B-4C3D-A3ED-6B06BC0A3207}"/>
    <dgm:cxn modelId="{AB979CD3-2ABB-40D1-ABAA-BF028082FBAA}" srcId="{41C18525-F1A2-4689-BC23-03C3CB590BAB}" destId="{2B8F9FCD-EA30-49ED-B9EF-FA292A41DC07}" srcOrd="1" destOrd="0" parTransId="{9F31D6EE-2406-4B53-B5BE-74B9C9122A0C}" sibTransId="{30F229C4-DEB5-43C0-89BF-E38A61E7FBCB}"/>
    <dgm:cxn modelId="{4F17EBF6-066D-4093-9F62-911EA3A00133}" type="presOf" srcId="{458A448E-7D61-47C3-9BB4-02195045C418}" destId="{AEC63034-E234-41E4-87D5-BF32CA559C59}" srcOrd="0" destOrd="0" presId="urn:microsoft.com/office/officeart/2005/8/layout/radial3"/>
    <dgm:cxn modelId="{8EE8B5F8-B49A-4634-9B48-60D9A85A6987}" type="presOf" srcId="{2B8F9FCD-EA30-49ED-B9EF-FA292A41DC07}" destId="{18BC39D6-3DB4-4427-8D31-BABAB38DE396}" srcOrd="0" destOrd="0" presId="urn:microsoft.com/office/officeart/2005/8/layout/radial3"/>
    <dgm:cxn modelId="{F3AD9B3A-905E-402F-8386-656DDDA3EF77}" type="presParOf" srcId="{AEC63034-E234-41E4-87D5-BF32CA559C59}" destId="{64D76740-6B74-476D-9FF5-E4C307A8EB94}" srcOrd="0" destOrd="0" presId="urn:microsoft.com/office/officeart/2005/8/layout/radial3"/>
    <dgm:cxn modelId="{686A8C63-7DD3-465A-B322-3F240F6AE5E4}" type="presParOf" srcId="{64D76740-6B74-476D-9FF5-E4C307A8EB94}" destId="{9C390930-719E-4128-8211-0041B32266A2}" srcOrd="0" destOrd="0" presId="urn:microsoft.com/office/officeart/2005/8/layout/radial3"/>
    <dgm:cxn modelId="{CC5D7C9B-697E-486D-B069-9777BE7A8188}" type="presParOf" srcId="{64D76740-6B74-476D-9FF5-E4C307A8EB94}" destId="{8816BFF1-CD64-456F-8679-23BC723CF731}" srcOrd="1" destOrd="0" presId="urn:microsoft.com/office/officeart/2005/8/layout/radial3"/>
    <dgm:cxn modelId="{8C074D68-A3AC-471D-B5CA-86071602FBCC}" type="presParOf" srcId="{64D76740-6B74-476D-9FF5-E4C307A8EB94}" destId="{18BC39D6-3DB4-4427-8D31-BABAB38DE396}" srcOrd="2" destOrd="0" presId="urn:microsoft.com/office/officeart/2005/8/layout/radial3"/>
    <dgm:cxn modelId="{7BAE6764-6402-45AA-A9A5-84A5F0BFD359}" type="presParOf" srcId="{64D76740-6B74-476D-9FF5-E4C307A8EB94}" destId="{469F6F51-FD16-48C5-BB74-B8DE80DA79B7}" srcOrd="3" destOrd="0" presId="urn:microsoft.com/office/officeart/2005/8/layout/radial3"/>
    <dgm:cxn modelId="{7D59EA6C-371E-427C-8463-B46B9B247FED}" type="presParOf" srcId="{64D76740-6B74-476D-9FF5-E4C307A8EB94}" destId="{572200F4-65B9-4FB9-A31C-D4EC9310689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6FD11-0AB5-43AF-A1BC-FDF24AEE6F25}"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GB"/>
        </a:p>
      </dgm:t>
    </dgm:pt>
    <dgm:pt modelId="{C076B594-5C9D-4423-A77E-6162FB41A76B}">
      <dgm:prSet phldrT="[Text]"/>
      <dgm:spPr/>
      <dgm:t>
        <a:bodyPr/>
        <a:lstStyle/>
        <a:p>
          <a:r>
            <a:rPr lang="en-ZA" dirty="0"/>
            <a:t>Increase production of more diverse and nutritious foods that people do not eat enough of and that address local nutrient deficiencies</a:t>
          </a:r>
          <a:endParaRPr lang="en-GB" dirty="0"/>
        </a:p>
      </dgm:t>
    </dgm:pt>
    <dgm:pt modelId="{7193DE4F-BFA2-4425-AA32-95FAE72141CF}" type="parTrans" cxnId="{79BA61EA-6581-467D-97A6-85E722F6E874}">
      <dgm:prSet/>
      <dgm:spPr/>
      <dgm:t>
        <a:bodyPr/>
        <a:lstStyle/>
        <a:p>
          <a:endParaRPr lang="en-GB"/>
        </a:p>
      </dgm:t>
    </dgm:pt>
    <dgm:pt modelId="{6FBD6D3D-F1CA-41DA-AD9F-10EB98BD82D6}" type="sibTrans" cxnId="{79BA61EA-6581-467D-97A6-85E722F6E874}">
      <dgm:prSet/>
      <dgm:spPr/>
      <dgm:t>
        <a:bodyPr/>
        <a:lstStyle/>
        <a:p>
          <a:endParaRPr lang="en-GB"/>
        </a:p>
      </dgm:t>
    </dgm:pt>
    <dgm:pt modelId="{6C307957-9503-4AF1-BF17-839FF13E37E4}">
      <dgm:prSet phldrT="[Text]"/>
      <dgm:spPr/>
      <dgm:t>
        <a:bodyPr/>
        <a:lstStyle/>
        <a:p>
          <a:r>
            <a:rPr lang="en-ZA" dirty="0"/>
            <a:t>Promote safe processing, preservation and storage practices and technologies both on the farm and across the value chain</a:t>
          </a:r>
          <a:endParaRPr lang="en-GB" dirty="0"/>
        </a:p>
      </dgm:t>
    </dgm:pt>
    <dgm:pt modelId="{C4FD416E-3546-4243-9A01-857DF7BE9DB3}" type="parTrans" cxnId="{18DD9F7F-F274-4F10-A098-7CFD0B89C57D}">
      <dgm:prSet/>
      <dgm:spPr/>
      <dgm:t>
        <a:bodyPr/>
        <a:lstStyle/>
        <a:p>
          <a:endParaRPr lang="en-GB"/>
        </a:p>
      </dgm:t>
    </dgm:pt>
    <dgm:pt modelId="{5361BB9F-746E-44E3-B702-B1F98CD9B172}" type="sibTrans" cxnId="{18DD9F7F-F274-4F10-A098-7CFD0B89C57D}">
      <dgm:prSet/>
      <dgm:spPr/>
      <dgm:t>
        <a:bodyPr/>
        <a:lstStyle/>
        <a:p>
          <a:endParaRPr lang="en-GB"/>
        </a:p>
      </dgm:t>
    </dgm:pt>
    <dgm:pt modelId="{2D715051-9AF7-4A6F-87F3-7BC0070C4CCA}">
      <dgm:prSet phldrT="[Text]"/>
      <dgm:spPr/>
      <dgm:t>
        <a:bodyPr/>
        <a:lstStyle/>
        <a:p>
          <a:r>
            <a:rPr lang="en-ZA" dirty="0"/>
            <a:t>Protect natural resources through good agricultural practices by adopting production systems that restore biodiversity and grow soil nutrients</a:t>
          </a:r>
          <a:endParaRPr lang="en-GB" dirty="0"/>
        </a:p>
      </dgm:t>
    </dgm:pt>
    <dgm:pt modelId="{2EC0FF5B-E88F-4909-833D-8E618440B216}" type="parTrans" cxnId="{C360134C-2934-411D-88EB-3869792230EB}">
      <dgm:prSet/>
      <dgm:spPr/>
      <dgm:t>
        <a:bodyPr/>
        <a:lstStyle/>
        <a:p>
          <a:endParaRPr lang="en-GB"/>
        </a:p>
      </dgm:t>
    </dgm:pt>
    <dgm:pt modelId="{7A735645-1594-424B-9E3D-C2CA53654F9D}" type="sibTrans" cxnId="{C360134C-2934-411D-88EB-3869792230EB}">
      <dgm:prSet/>
      <dgm:spPr/>
      <dgm:t>
        <a:bodyPr/>
        <a:lstStyle/>
        <a:p>
          <a:endParaRPr lang="en-GB"/>
        </a:p>
      </dgm:t>
    </dgm:pt>
    <dgm:pt modelId="{55584187-1680-4AD4-9D2E-5720F64B14A1}">
      <dgm:prSet phldrT="[Text]"/>
      <dgm:spPr/>
      <dgm:t>
        <a:bodyPr/>
        <a:lstStyle/>
        <a:p>
          <a:r>
            <a:rPr lang="en-ZA" dirty="0"/>
            <a:t>Promote clean environments through good sanitation and hygiene practices, particularly related to handling manure, pesticides and fertilisers</a:t>
          </a:r>
          <a:endParaRPr lang="en-GB" dirty="0"/>
        </a:p>
      </dgm:t>
    </dgm:pt>
    <dgm:pt modelId="{FA4A32CB-A50C-477E-B9C2-F149ED5C5007}" type="parTrans" cxnId="{249DBF0F-CB7D-456E-B438-BA0A4E605862}">
      <dgm:prSet/>
      <dgm:spPr/>
      <dgm:t>
        <a:bodyPr/>
        <a:lstStyle/>
        <a:p>
          <a:endParaRPr lang="en-GB"/>
        </a:p>
      </dgm:t>
    </dgm:pt>
    <dgm:pt modelId="{3F748524-0B52-4B8D-8E09-19A6160652D7}" type="sibTrans" cxnId="{249DBF0F-CB7D-456E-B438-BA0A4E605862}">
      <dgm:prSet/>
      <dgm:spPr/>
      <dgm:t>
        <a:bodyPr/>
        <a:lstStyle/>
        <a:p>
          <a:endParaRPr lang="en-GB"/>
        </a:p>
      </dgm:t>
    </dgm:pt>
    <dgm:pt modelId="{A6D055FB-4A14-4DFC-87BE-ACF911E8EEB6}" type="pres">
      <dgm:prSet presAssocID="{F886FD11-0AB5-43AF-A1BC-FDF24AEE6F25}" presName="Name0" presStyleCnt="0">
        <dgm:presLayoutVars>
          <dgm:chMax val="7"/>
          <dgm:chPref val="7"/>
          <dgm:dir/>
        </dgm:presLayoutVars>
      </dgm:prSet>
      <dgm:spPr/>
    </dgm:pt>
    <dgm:pt modelId="{700DB9DD-3949-4F43-AF6F-54A4A297FFA4}" type="pres">
      <dgm:prSet presAssocID="{F886FD11-0AB5-43AF-A1BC-FDF24AEE6F25}" presName="Name1" presStyleCnt="0"/>
      <dgm:spPr/>
    </dgm:pt>
    <dgm:pt modelId="{9474EE62-3885-4B40-B33B-F42C766276A6}" type="pres">
      <dgm:prSet presAssocID="{F886FD11-0AB5-43AF-A1BC-FDF24AEE6F25}" presName="cycle" presStyleCnt="0"/>
      <dgm:spPr/>
    </dgm:pt>
    <dgm:pt modelId="{6D3D463A-4368-4B06-834A-CB7ED226C9B5}" type="pres">
      <dgm:prSet presAssocID="{F886FD11-0AB5-43AF-A1BC-FDF24AEE6F25}" presName="srcNode" presStyleLbl="node1" presStyleIdx="0" presStyleCnt="4"/>
      <dgm:spPr/>
    </dgm:pt>
    <dgm:pt modelId="{1D86AAFA-3935-4D2C-9286-5C70FA28C9AE}" type="pres">
      <dgm:prSet presAssocID="{F886FD11-0AB5-43AF-A1BC-FDF24AEE6F25}" presName="conn" presStyleLbl="parChTrans1D2" presStyleIdx="0" presStyleCnt="1"/>
      <dgm:spPr/>
    </dgm:pt>
    <dgm:pt modelId="{977E762A-30C2-4C5C-958F-24B120B86A1C}" type="pres">
      <dgm:prSet presAssocID="{F886FD11-0AB5-43AF-A1BC-FDF24AEE6F25}" presName="extraNode" presStyleLbl="node1" presStyleIdx="0" presStyleCnt="4"/>
      <dgm:spPr/>
    </dgm:pt>
    <dgm:pt modelId="{FCFCC955-8536-4C8B-95D7-5D7AD7373900}" type="pres">
      <dgm:prSet presAssocID="{F886FD11-0AB5-43AF-A1BC-FDF24AEE6F25}" presName="dstNode" presStyleLbl="node1" presStyleIdx="0" presStyleCnt="4"/>
      <dgm:spPr/>
    </dgm:pt>
    <dgm:pt modelId="{5F225A64-38E2-4896-AE3C-BF4D77A9ED50}" type="pres">
      <dgm:prSet presAssocID="{C076B594-5C9D-4423-A77E-6162FB41A76B}" presName="text_1" presStyleLbl="node1" presStyleIdx="0" presStyleCnt="4">
        <dgm:presLayoutVars>
          <dgm:bulletEnabled val="1"/>
        </dgm:presLayoutVars>
      </dgm:prSet>
      <dgm:spPr/>
    </dgm:pt>
    <dgm:pt modelId="{8018FC20-6650-496A-89E0-26722F9B736B}" type="pres">
      <dgm:prSet presAssocID="{C076B594-5C9D-4423-A77E-6162FB41A76B}" presName="accent_1" presStyleCnt="0"/>
      <dgm:spPr/>
    </dgm:pt>
    <dgm:pt modelId="{4297BD6D-8817-49CB-B930-8306C82196DE}" type="pres">
      <dgm:prSet presAssocID="{C076B594-5C9D-4423-A77E-6162FB41A76B}" presName="accentRepeatNode" presStyleLbl="solidFgAcc1" presStyleIdx="0" presStyleCnt="4"/>
      <dgm:spPr/>
    </dgm:pt>
    <dgm:pt modelId="{19192B09-5A2A-41B3-A47C-F395CC193F2D}" type="pres">
      <dgm:prSet presAssocID="{6C307957-9503-4AF1-BF17-839FF13E37E4}" presName="text_2" presStyleLbl="node1" presStyleIdx="1" presStyleCnt="4">
        <dgm:presLayoutVars>
          <dgm:bulletEnabled val="1"/>
        </dgm:presLayoutVars>
      </dgm:prSet>
      <dgm:spPr/>
    </dgm:pt>
    <dgm:pt modelId="{A73859BE-0971-43A6-B3EF-C9C293D97515}" type="pres">
      <dgm:prSet presAssocID="{6C307957-9503-4AF1-BF17-839FF13E37E4}" presName="accent_2" presStyleCnt="0"/>
      <dgm:spPr/>
    </dgm:pt>
    <dgm:pt modelId="{1993147F-8A05-4B8D-A117-61B0ABDC84E3}" type="pres">
      <dgm:prSet presAssocID="{6C307957-9503-4AF1-BF17-839FF13E37E4}" presName="accentRepeatNode" presStyleLbl="solidFgAcc1" presStyleIdx="1" presStyleCnt="4"/>
      <dgm:spPr/>
    </dgm:pt>
    <dgm:pt modelId="{4172CA2D-B24D-41A8-A2E2-464132B7893D}" type="pres">
      <dgm:prSet presAssocID="{2D715051-9AF7-4A6F-87F3-7BC0070C4CCA}" presName="text_3" presStyleLbl="node1" presStyleIdx="2" presStyleCnt="4">
        <dgm:presLayoutVars>
          <dgm:bulletEnabled val="1"/>
        </dgm:presLayoutVars>
      </dgm:prSet>
      <dgm:spPr/>
    </dgm:pt>
    <dgm:pt modelId="{6100F714-F3B0-4E66-A19F-447BA6541721}" type="pres">
      <dgm:prSet presAssocID="{2D715051-9AF7-4A6F-87F3-7BC0070C4CCA}" presName="accent_3" presStyleCnt="0"/>
      <dgm:spPr/>
    </dgm:pt>
    <dgm:pt modelId="{BA9C684C-3D59-4A02-9C3D-B9F347E90468}" type="pres">
      <dgm:prSet presAssocID="{2D715051-9AF7-4A6F-87F3-7BC0070C4CCA}" presName="accentRepeatNode" presStyleLbl="solidFgAcc1" presStyleIdx="2" presStyleCnt="4"/>
      <dgm:spPr/>
    </dgm:pt>
    <dgm:pt modelId="{A0DB243F-761C-48CB-B314-62A5CC849E80}" type="pres">
      <dgm:prSet presAssocID="{55584187-1680-4AD4-9D2E-5720F64B14A1}" presName="text_4" presStyleLbl="node1" presStyleIdx="3" presStyleCnt="4">
        <dgm:presLayoutVars>
          <dgm:bulletEnabled val="1"/>
        </dgm:presLayoutVars>
      </dgm:prSet>
      <dgm:spPr/>
    </dgm:pt>
    <dgm:pt modelId="{8AC8CF2A-82A7-4B53-B6C7-5558BFF8C904}" type="pres">
      <dgm:prSet presAssocID="{55584187-1680-4AD4-9D2E-5720F64B14A1}" presName="accent_4" presStyleCnt="0"/>
      <dgm:spPr/>
    </dgm:pt>
    <dgm:pt modelId="{3BC85A06-12E8-41EA-8D85-28D73095E796}" type="pres">
      <dgm:prSet presAssocID="{55584187-1680-4AD4-9D2E-5720F64B14A1}" presName="accentRepeatNode" presStyleLbl="solidFgAcc1" presStyleIdx="3" presStyleCnt="4"/>
      <dgm:spPr/>
    </dgm:pt>
  </dgm:ptLst>
  <dgm:cxnLst>
    <dgm:cxn modelId="{249DBF0F-CB7D-456E-B438-BA0A4E605862}" srcId="{F886FD11-0AB5-43AF-A1BC-FDF24AEE6F25}" destId="{55584187-1680-4AD4-9D2E-5720F64B14A1}" srcOrd="3" destOrd="0" parTransId="{FA4A32CB-A50C-477E-B9C2-F149ED5C5007}" sibTransId="{3F748524-0B52-4B8D-8E09-19A6160652D7}"/>
    <dgm:cxn modelId="{21714630-02D5-47D7-9A29-060D94423228}" type="presOf" srcId="{6C307957-9503-4AF1-BF17-839FF13E37E4}" destId="{19192B09-5A2A-41B3-A47C-F395CC193F2D}" srcOrd="0" destOrd="0" presId="urn:microsoft.com/office/officeart/2008/layout/VerticalCurvedList"/>
    <dgm:cxn modelId="{C360134C-2934-411D-88EB-3869792230EB}" srcId="{F886FD11-0AB5-43AF-A1BC-FDF24AEE6F25}" destId="{2D715051-9AF7-4A6F-87F3-7BC0070C4CCA}" srcOrd="2" destOrd="0" parTransId="{2EC0FF5B-E88F-4909-833D-8E618440B216}" sibTransId="{7A735645-1594-424B-9E3D-C2CA53654F9D}"/>
    <dgm:cxn modelId="{EE2FA259-AF72-4D1B-B3EB-4606D3E8DEAE}" type="presOf" srcId="{C076B594-5C9D-4423-A77E-6162FB41A76B}" destId="{5F225A64-38E2-4896-AE3C-BF4D77A9ED50}" srcOrd="0" destOrd="0" presId="urn:microsoft.com/office/officeart/2008/layout/VerticalCurvedList"/>
    <dgm:cxn modelId="{18DD9F7F-F274-4F10-A098-7CFD0B89C57D}" srcId="{F886FD11-0AB5-43AF-A1BC-FDF24AEE6F25}" destId="{6C307957-9503-4AF1-BF17-839FF13E37E4}" srcOrd="1" destOrd="0" parTransId="{C4FD416E-3546-4243-9A01-857DF7BE9DB3}" sibTransId="{5361BB9F-746E-44E3-B702-B1F98CD9B172}"/>
    <dgm:cxn modelId="{56C6798C-CDCF-4169-B656-58D1A4C262B1}" type="presOf" srcId="{F886FD11-0AB5-43AF-A1BC-FDF24AEE6F25}" destId="{A6D055FB-4A14-4DFC-87BE-ACF911E8EEB6}" srcOrd="0" destOrd="0" presId="urn:microsoft.com/office/officeart/2008/layout/VerticalCurvedList"/>
    <dgm:cxn modelId="{3978B5B6-9FE2-4821-9EBD-C65EC5D80CCE}" type="presOf" srcId="{6FBD6D3D-F1CA-41DA-AD9F-10EB98BD82D6}" destId="{1D86AAFA-3935-4D2C-9286-5C70FA28C9AE}" srcOrd="0" destOrd="0" presId="urn:microsoft.com/office/officeart/2008/layout/VerticalCurvedList"/>
    <dgm:cxn modelId="{5DC046DF-A39B-4FDC-BA52-ADA635E31558}" type="presOf" srcId="{55584187-1680-4AD4-9D2E-5720F64B14A1}" destId="{A0DB243F-761C-48CB-B314-62A5CC849E80}" srcOrd="0" destOrd="0" presId="urn:microsoft.com/office/officeart/2008/layout/VerticalCurvedList"/>
    <dgm:cxn modelId="{79BA61EA-6581-467D-97A6-85E722F6E874}" srcId="{F886FD11-0AB5-43AF-A1BC-FDF24AEE6F25}" destId="{C076B594-5C9D-4423-A77E-6162FB41A76B}" srcOrd="0" destOrd="0" parTransId="{7193DE4F-BFA2-4425-AA32-95FAE72141CF}" sibTransId="{6FBD6D3D-F1CA-41DA-AD9F-10EB98BD82D6}"/>
    <dgm:cxn modelId="{31F3C8F7-447F-477F-922F-740972683ACF}" type="presOf" srcId="{2D715051-9AF7-4A6F-87F3-7BC0070C4CCA}" destId="{4172CA2D-B24D-41A8-A2E2-464132B7893D}" srcOrd="0" destOrd="0" presId="urn:microsoft.com/office/officeart/2008/layout/VerticalCurvedList"/>
    <dgm:cxn modelId="{EC448269-9E5F-4756-A7DF-0D44C7A12C0A}" type="presParOf" srcId="{A6D055FB-4A14-4DFC-87BE-ACF911E8EEB6}" destId="{700DB9DD-3949-4F43-AF6F-54A4A297FFA4}" srcOrd="0" destOrd="0" presId="urn:microsoft.com/office/officeart/2008/layout/VerticalCurvedList"/>
    <dgm:cxn modelId="{F3572822-7BE0-4595-BEF8-133722F1AD89}" type="presParOf" srcId="{700DB9DD-3949-4F43-AF6F-54A4A297FFA4}" destId="{9474EE62-3885-4B40-B33B-F42C766276A6}" srcOrd="0" destOrd="0" presId="urn:microsoft.com/office/officeart/2008/layout/VerticalCurvedList"/>
    <dgm:cxn modelId="{4C1B34BF-03CD-4A7A-A2E1-E02461BCA580}" type="presParOf" srcId="{9474EE62-3885-4B40-B33B-F42C766276A6}" destId="{6D3D463A-4368-4B06-834A-CB7ED226C9B5}" srcOrd="0" destOrd="0" presId="urn:microsoft.com/office/officeart/2008/layout/VerticalCurvedList"/>
    <dgm:cxn modelId="{B247EC12-CFC8-40F2-B426-0D032E09344D}" type="presParOf" srcId="{9474EE62-3885-4B40-B33B-F42C766276A6}" destId="{1D86AAFA-3935-4D2C-9286-5C70FA28C9AE}" srcOrd="1" destOrd="0" presId="urn:microsoft.com/office/officeart/2008/layout/VerticalCurvedList"/>
    <dgm:cxn modelId="{F22C390E-C48E-4B20-9325-DA5846672637}" type="presParOf" srcId="{9474EE62-3885-4B40-B33B-F42C766276A6}" destId="{977E762A-30C2-4C5C-958F-24B120B86A1C}" srcOrd="2" destOrd="0" presId="urn:microsoft.com/office/officeart/2008/layout/VerticalCurvedList"/>
    <dgm:cxn modelId="{656F31B2-C176-4149-9A5B-ACEE2E492194}" type="presParOf" srcId="{9474EE62-3885-4B40-B33B-F42C766276A6}" destId="{FCFCC955-8536-4C8B-95D7-5D7AD7373900}" srcOrd="3" destOrd="0" presId="urn:microsoft.com/office/officeart/2008/layout/VerticalCurvedList"/>
    <dgm:cxn modelId="{199E67F7-17D4-439A-9A3D-879A8C2D6A81}" type="presParOf" srcId="{700DB9DD-3949-4F43-AF6F-54A4A297FFA4}" destId="{5F225A64-38E2-4896-AE3C-BF4D77A9ED50}" srcOrd="1" destOrd="0" presId="urn:microsoft.com/office/officeart/2008/layout/VerticalCurvedList"/>
    <dgm:cxn modelId="{52FA0E00-9053-4EA0-9C68-3D6862C29963}" type="presParOf" srcId="{700DB9DD-3949-4F43-AF6F-54A4A297FFA4}" destId="{8018FC20-6650-496A-89E0-26722F9B736B}" srcOrd="2" destOrd="0" presId="urn:microsoft.com/office/officeart/2008/layout/VerticalCurvedList"/>
    <dgm:cxn modelId="{BD511888-C8DF-4062-B473-3E026A1B445D}" type="presParOf" srcId="{8018FC20-6650-496A-89E0-26722F9B736B}" destId="{4297BD6D-8817-49CB-B930-8306C82196DE}" srcOrd="0" destOrd="0" presId="urn:microsoft.com/office/officeart/2008/layout/VerticalCurvedList"/>
    <dgm:cxn modelId="{996562D1-AB37-4058-B8FF-CBC82B785D10}" type="presParOf" srcId="{700DB9DD-3949-4F43-AF6F-54A4A297FFA4}" destId="{19192B09-5A2A-41B3-A47C-F395CC193F2D}" srcOrd="3" destOrd="0" presId="urn:microsoft.com/office/officeart/2008/layout/VerticalCurvedList"/>
    <dgm:cxn modelId="{78AA2A14-7E98-4EC1-B7CE-34F7CD58D470}" type="presParOf" srcId="{700DB9DD-3949-4F43-AF6F-54A4A297FFA4}" destId="{A73859BE-0971-43A6-B3EF-C9C293D97515}" srcOrd="4" destOrd="0" presId="urn:microsoft.com/office/officeart/2008/layout/VerticalCurvedList"/>
    <dgm:cxn modelId="{948FA65E-5D3F-4FCE-AA5A-CD253FD30BE0}" type="presParOf" srcId="{A73859BE-0971-43A6-B3EF-C9C293D97515}" destId="{1993147F-8A05-4B8D-A117-61B0ABDC84E3}" srcOrd="0" destOrd="0" presId="urn:microsoft.com/office/officeart/2008/layout/VerticalCurvedList"/>
    <dgm:cxn modelId="{DD04A22D-2DE6-4DD3-A68B-9062CD55375D}" type="presParOf" srcId="{700DB9DD-3949-4F43-AF6F-54A4A297FFA4}" destId="{4172CA2D-B24D-41A8-A2E2-464132B7893D}" srcOrd="5" destOrd="0" presId="urn:microsoft.com/office/officeart/2008/layout/VerticalCurvedList"/>
    <dgm:cxn modelId="{A27F98B9-04F8-449D-A4C4-6DD1E62AF61E}" type="presParOf" srcId="{700DB9DD-3949-4F43-AF6F-54A4A297FFA4}" destId="{6100F714-F3B0-4E66-A19F-447BA6541721}" srcOrd="6" destOrd="0" presId="urn:microsoft.com/office/officeart/2008/layout/VerticalCurvedList"/>
    <dgm:cxn modelId="{13D7021F-51DD-40E7-8574-F0DFBCC4CEEA}" type="presParOf" srcId="{6100F714-F3B0-4E66-A19F-447BA6541721}" destId="{BA9C684C-3D59-4A02-9C3D-B9F347E90468}" srcOrd="0" destOrd="0" presId="urn:microsoft.com/office/officeart/2008/layout/VerticalCurvedList"/>
    <dgm:cxn modelId="{2105EF64-8D97-47A3-A3E1-1298E34D0E4E}" type="presParOf" srcId="{700DB9DD-3949-4F43-AF6F-54A4A297FFA4}" destId="{A0DB243F-761C-48CB-B314-62A5CC849E80}" srcOrd="7" destOrd="0" presId="urn:microsoft.com/office/officeart/2008/layout/VerticalCurvedList"/>
    <dgm:cxn modelId="{8A1AA73A-A42E-4BCA-B273-F6B8C6C9A3B4}" type="presParOf" srcId="{700DB9DD-3949-4F43-AF6F-54A4A297FFA4}" destId="{8AC8CF2A-82A7-4B53-B6C7-5558BFF8C904}" srcOrd="8" destOrd="0" presId="urn:microsoft.com/office/officeart/2008/layout/VerticalCurvedList"/>
    <dgm:cxn modelId="{9D455E96-1CFF-46CF-8E4E-A0A87F2DBA69}" type="presParOf" srcId="{8AC8CF2A-82A7-4B53-B6C7-5558BFF8C904}" destId="{3BC85A06-12E8-41EA-8D85-28D73095E7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6FD11-0AB5-43AF-A1BC-FDF24AEE6F25}"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GB"/>
        </a:p>
      </dgm:t>
    </dgm:pt>
    <dgm:pt modelId="{C076B594-5C9D-4423-A77E-6162FB41A76B}">
      <dgm:prSet phldrT="[Text]"/>
      <dgm:spPr/>
      <dgm:t>
        <a:bodyPr/>
        <a:lstStyle/>
        <a:p>
          <a:r>
            <a:rPr lang="en-ZA" dirty="0"/>
            <a:t>Provide engaging nutrition education to encourage people to grow and eat healthy foods</a:t>
          </a:r>
          <a:endParaRPr lang="en-GB" dirty="0"/>
        </a:p>
      </dgm:t>
    </dgm:pt>
    <dgm:pt modelId="{7193DE4F-BFA2-4425-AA32-95FAE72141CF}" type="parTrans" cxnId="{79BA61EA-6581-467D-97A6-85E722F6E874}">
      <dgm:prSet/>
      <dgm:spPr/>
      <dgm:t>
        <a:bodyPr/>
        <a:lstStyle/>
        <a:p>
          <a:endParaRPr lang="en-GB"/>
        </a:p>
      </dgm:t>
    </dgm:pt>
    <dgm:pt modelId="{6FBD6D3D-F1CA-41DA-AD9F-10EB98BD82D6}" type="sibTrans" cxnId="{79BA61EA-6581-467D-97A6-85E722F6E874}">
      <dgm:prSet/>
      <dgm:spPr/>
      <dgm:t>
        <a:bodyPr/>
        <a:lstStyle/>
        <a:p>
          <a:endParaRPr lang="en-GB"/>
        </a:p>
      </dgm:t>
    </dgm:pt>
    <dgm:pt modelId="{6C307957-9503-4AF1-BF17-839FF13E37E4}">
      <dgm:prSet phldrT="[Text]"/>
      <dgm:spPr/>
      <dgm:t>
        <a:bodyPr/>
        <a:lstStyle/>
        <a:p>
          <a:r>
            <a:rPr lang="en-ZA" dirty="0"/>
            <a:t>Expand markets for nutritious foods and market access for vulnerable groups</a:t>
          </a:r>
          <a:endParaRPr lang="en-GB" dirty="0"/>
        </a:p>
      </dgm:t>
    </dgm:pt>
    <dgm:pt modelId="{C4FD416E-3546-4243-9A01-857DF7BE9DB3}" type="parTrans" cxnId="{18DD9F7F-F274-4F10-A098-7CFD0B89C57D}">
      <dgm:prSet/>
      <dgm:spPr/>
      <dgm:t>
        <a:bodyPr/>
        <a:lstStyle/>
        <a:p>
          <a:endParaRPr lang="en-GB"/>
        </a:p>
      </dgm:t>
    </dgm:pt>
    <dgm:pt modelId="{5361BB9F-746E-44E3-B702-B1F98CD9B172}" type="sibTrans" cxnId="{18DD9F7F-F274-4F10-A098-7CFD0B89C57D}">
      <dgm:prSet/>
      <dgm:spPr/>
      <dgm:t>
        <a:bodyPr/>
        <a:lstStyle/>
        <a:p>
          <a:endParaRPr lang="en-GB"/>
        </a:p>
      </dgm:t>
    </dgm:pt>
    <dgm:pt modelId="{2D715051-9AF7-4A6F-87F3-7BC0070C4CCA}">
      <dgm:prSet phldrT="[Text]"/>
      <dgm:spPr/>
      <dgm:t>
        <a:bodyPr/>
        <a:lstStyle/>
        <a:p>
          <a:r>
            <a:rPr lang="en-ZA" dirty="0"/>
            <a:t>Work across the value chain to increase the demand for and supply of healthy foods and to improve the nutritional value of food</a:t>
          </a:r>
          <a:endParaRPr lang="en-GB" dirty="0"/>
        </a:p>
      </dgm:t>
    </dgm:pt>
    <dgm:pt modelId="{2EC0FF5B-E88F-4909-833D-8E618440B216}" type="parTrans" cxnId="{C360134C-2934-411D-88EB-3869792230EB}">
      <dgm:prSet/>
      <dgm:spPr/>
      <dgm:t>
        <a:bodyPr/>
        <a:lstStyle/>
        <a:p>
          <a:endParaRPr lang="en-GB"/>
        </a:p>
      </dgm:t>
    </dgm:pt>
    <dgm:pt modelId="{7A735645-1594-424B-9E3D-C2CA53654F9D}" type="sibTrans" cxnId="{C360134C-2934-411D-88EB-3869792230EB}">
      <dgm:prSet/>
      <dgm:spPr/>
      <dgm:t>
        <a:bodyPr/>
        <a:lstStyle/>
        <a:p>
          <a:endParaRPr lang="en-GB"/>
        </a:p>
      </dgm:t>
    </dgm:pt>
    <dgm:pt modelId="{55584187-1680-4AD4-9D2E-5720F64B14A1}">
      <dgm:prSet phldrT="[Text]"/>
      <dgm:spPr/>
      <dgm:t>
        <a:bodyPr/>
        <a:lstStyle/>
        <a:p>
          <a:r>
            <a:rPr lang="en-ZA" dirty="0"/>
            <a:t>Empower women in agriculture by ensuring their access to income opportunities, social networks and financial services</a:t>
          </a:r>
          <a:endParaRPr lang="en-GB" dirty="0"/>
        </a:p>
      </dgm:t>
    </dgm:pt>
    <dgm:pt modelId="{FA4A32CB-A50C-477E-B9C2-F149ED5C5007}" type="parTrans" cxnId="{249DBF0F-CB7D-456E-B438-BA0A4E605862}">
      <dgm:prSet/>
      <dgm:spPr/>
      <dgm:t>
        <a:bodyPr/>
        <a:lstStyle/>
        <a:p>
          <a:endParaRPr lang="en-GB"/>
        </a:p>
      </dgm:t>
    </dgm:pt>
    <dgm:pt modelId="{3F748524-0B52-4B8D-8E09-19A6160652D7}" type="sibTrans" cxnId="{249DBF0F-CB7D-456E-B438-BA0A4E605862}">
      <dgm:prSet/>
      <dgm:spPr/>
      <dgm:t>
        <a:bodyPr/>
        <a:lstStyle/>
        <a:p>
          <a:endParaRPr lang="en-GB"/>
        </a:p>
      </dgm:t>
    </dgm:pt>
    <dgm:pt modelId="{A6D055FB-4A14-4DFC-87BE-ACF911E8EEB6}" type="pres">
      <dgm:prSet presAssocID="{F886FD11-0AB5-43AF-A1BC-FDF24AEE6F25}" presName="Name0" presStyleCnt="0">
        <dgm:presLayoutVars>
          <dgm:chMax val="7"/>
          <dgm:chPref val="7"/>
          <dgm:dir/>
        </dgm:presLayoutVars>
      </dgm:prSet>
      <dgm:spPr/>
    </dgm:pt>
    <dgm:pt modelId="{700DB9DD-3949-4F43-AF6F-54A4A297FFA4}" type="pres">
      <dgm:prSet presAssocID="{F886FD11-0AB5-43AF-A1BC-FDF24AEE6F25}" presName="Name1" presStyleCnt="0"/>
      <dgm:spPr/>
    </dgm:pt>
    <dgm:pt modelId="{9474EE62-3885-4B40-B33B-F42C766276A6}" type="pres">
      <dgm:prSet presAssocID="{F886FD11-0AB5-43AF-A1BC-FDF24AEE6F25}" presName="cycle" presStyleCnt="0"/>
      <dgm:spPr/>
    </dgm:pt>
    <dgm:pt modelId="{6D3D463A-4368-4B06-834A-CB7ED226C9B5}" type="pres">
      <dgm:prSet presAssocID="{F886FD11-0AB5-43AF-A1BC-FDF24AEE6F25}" presName="srcNode" presStyleLbl="node1" presStyleIdx="0" presStyleCnt="4"/>
      <dgm:spPr/>
    </dgm:pt>
    <dgm:pt modelId="{1D86AAFA-3935-4D2C-9286-5C70FA28C9AE}" type="pres">
      <dgm:prSet presAssocID="{F886FD11-0AB5-43AF-A1BC-FDF24AEE6F25}" presName="conn" presStyleLbl="parChTrans1D2" presStyleIdx="0" presStyleCnt="1"/>
      <dgm:spPr/>
    </dgm:pt>
    <dgm:pt modelId="{977E762A-30C2-4C5C-958F-24B120B86A1C}" type="pres">
      <dgm:prSet presAssocID="{F886FD11-0AB5-43AF-A1BC-FDF24AEE6F25}" presName="extraNode" presStyleLbl="node1" presStyleIdx="0" presStyleCnt="4"/>
      <dgm:spPr/>
    </dgm:pt>
    <dgm:pt modelId="{FCFCC955-8536-4C8B-95D7-5D7AD7373900}" type="pres">
      <dgm:prSet presAssocID="{F886FD11-0AB5-43AF-A1BC-FDF24AEE6F25}" presName="dstNode" presStyleLbl="node1" presStyleIdx="0" presStyleCnt="4"/>
      <dgm:spPr/>
    </dgm:pt>
    <dgm:pt modelId="{5F225A64-38E2-4896-AE3C-BF4D77A9ED50}" type="pres">
      <dgm:prSet presAssocID="{C076B594-5C9D-4423-A77E-6162FB41A76B}" presName="text_1" presStyleLbl="node1" presStyleIdx="0" presStyleCnt="4">
        <dgm:presLayoutVars>
          <dgm:bulletEnabled val="1"/>
        </dgm:presLayoutVars>
      </dgm:prSet>
      <dgm:spPr/>
    </dgm:pt>
    <dgm:pt modelId="{8018FC20-6650-496A-89E0-26722F9B736B}" type="pres">
      <dgm:prSet presAssocID="{C076B594-5C9D-4423-A77E-6162FB41A76B}" presName="accent_1" presStyleCnt="0"/>
      <dgm:spPr/>
    </dgm:pt>
    <dgm:pt modelId="{4297BD6D-8817-49CB-B930-8306C82196DE}" type="pres">
      <dgm:prSet presAssocID="{C076B594-5C9D-4423-A77E-6162FB41A76B}" presName="accentRepeatNode" presStyleLbl="solidFgAcc1" presStyleIdx="0" presStyleCnt="4"/>
      <dgm:spPr/>
    </dgm:pt>
    <dgm:pt modelId="{19192B09-5A2A-41B3-A47C-F395CC193F2D}" type="pres">
      <dgm:prSet presAssocID="{6C307957-9503-4AF1-BF17-839FF13E37E4}" presName="text_2" presStyleLbl="node1" presStyleIdx="1" presStyleCnt="4">
        <dgm:presLayoutVars>
          <dgm:bulletEnabled val="1"/>
        </dgm:presLayoutVars>
      </dgm:prSet>
      <dgm:spPr/>
    </dgm:pt>
    <dgm:pt modelId="{A73859BE-0971-43A6-B3EF-C9C293D97515}" type="pres">
      <dgm:prSet presAssocID="{6C307957-9503-4AF1-BF17-839FF13E37E4}" presName="accent_2" presStyleCnt="0"/>
      <dgm:spPr/>
    </dgm:pt>
    <dgm:pt modelId="{1993147F-8A05-4B8D-A117-61B0ABDC84E3}" type="pres">
      <dgm:prSet presAssocID="{6C307957-9503-4AF1-BF17-839FF13E37E4}" presName="accentRepeatNode" presStyleLbl="solidFgAcc1" presStyleIdx="1" presStyleCnt="4"/>
      <dgm:spPr/>
    </dgm:pt>
    <dgm:pt modelId="{4172CA2D-B24D-41A8-A2E2-464132B7893D}" type="pres">
      <dgm:prSet presAssocID="{2D715051-9AF7-4A6F-87F3-7BC0070C4CCA}" presName="text_3" presStyleLbl="node1" presStyleIdx="2" presStyleCnt="4">
        <dgm:presLayoutVars>
          <dgm:bulletEnabled val="1"/>
        </dgm:presLayoutVars>
      </dgm:prSet>
      <dgm:spPr/>
    </dgm:pt>
    <dgm:pt modelId="{6100F714-F3B0-4E66-A19F-447BA6541721}" type="pres">
      <dgm:prSet presAssocID="{2D715051-9AF7-4A6F-87F3-7BC0070C4CCA}" presName="accent_3" presStyleCnt="0"/>
      <dgm:spPr/>
    </dgm:pt>
    <dgm:pt modelId="{BA9C684C-3D59-4A02-9C3D-B9F347E90468}" type="pres">
      <dgm:prSet presAssocID="{2D715051-9AF7-4A6F-87F3-7BC0070C4CCA}" presName="accentRepeatNode" presStyleLbl="solidFgAcc1" presStyleIdx="2" presStyleCnt="4"/>
      <dgm:spPr/>
    </dgm:pt>
    <dgm:pt modelId="{A0DB243F-761C-48CB-B314-62A5CC849E80}" type="pres">
      <dgm:prSet presAssocID="{55584187-1680-4AD4-9D2E-5720F64B14A1}" presName="text_4" presStyleLbl="node1" presStyleIdx="3" presStyleCnt="4">
        <dgm:presLayoutVars>
          <dgm:bulletEnabled val="1"/>
        </dgm:presLayoutVars>
      </dgm:prSet>
      <dgm:spPr/>
    </dgm:pt>
    <dgm:pt modelId="{8AC8CF2A-82A7-4B53-B6C7-5558BFF8C904}" type="pres">
      <dgm:prSet presAssocID="{55584187-1680-4AD4-9D2E-5720F64B14A1}" presName="accent_4" presStyleCnt="0"/>
      <dgm:spPr/>
    </dgm:pt>
    <dgm:pt modelId="{3BC85A06-12E8-41EA-8D85-28D73095E796}" type="pres">
      <dgm:prSet presAssocID="{55584187-1680-4AD4-9D2E-5720F64B14A1}" presName="accentRepeatNode" presStyleLbl="solidFgAcc1" presStyleIdx="3" presStyleCnt="4"/>
      <dgm:spPr/>
    </dgm:pt>
  </dgm:ptLst>
  <dgm:cxnLst>
    <dgm:cxn modelId="{249DBF0F-CB7D-456E-B438-BA0A4E605862}" srcId="{F886FD11-0AB5-43AF-A1BC-FDF24AEE6F25}" destId="{55584187-1680-4AD4-9D2E-5720F64B14A1}" srcOrd="3" destOrd="0" parTransId="{FA4A32CB-A50C-477E-B9C2-F149ED5C5007}" sibTransId="{3F748524-0B52-4B8D-8E09-19A6160652D7}"/>
    <dgm:cxn modelId="{91511029-1C60-4ED6-920B-D4B84E1A959F}" type="presOf" srcId="{6FBD6D3D-F1CA-41DA-AD9F-10EB98BD82D6}" destId="{1D86AAFA-3935-4D2C-9286-5C70FA28C9AE}" srcOrd="0" destOrd="0" presId="urn:microsoft.com/office/officeart/2008/layout/VerticalCurvedList"/>
    <dgm:cxn modelId="{CB7C7649-EBFB-485F-8EE1-C86AEB009480}" type="presOf" srcId="{C076B594-5C9D-4423-A77E-6162FB41A76B}" destId="{5F225A64-38E2-4896-AE3C-BF4D77A9ED50}" srcOrd="0" destOrd="0" presId="urn:microsoft.com/office/officeart/2008/layout/VerticalCurvedList"/>
    <dgm:cxn modelId="{C360134C-2934-411D-88EB-3869792230EB}" srcId="{F886FD11-0AB5-43AF-A1BC-FDF24AEE6F25}" destId="{2D715051-9AF7-4A6F-87F3-7BC0070C4CCA}" srcOrd="2" destOrd="0" parTransId="{2EC0FF5B-E88F-4909-833D-8E618440B216}" sibTransId="{7A735645-1594-424B-9E3D-C2CA53654F9D}"/>
    <dgm:cxn modelId="{18DD9F7F-F274-4F10-A098-7CFD0B89C57D}" srcId="{F886FD11-0AB5-43AF-A1BC-FDF24AEE6F25}" destId="{6C307957-9503-4AF1-BF17-839FF13E37E4}" srcOrd="1" destOrd="0" parTransId="{C4FD416E-3546-4243-9A01-857DF7BE9DB3}" sibTransId="{5361BB9F-746E-44E3-B702-B1F98CD9B172}"/>
    <dgm:cxn modelId="{AE242BDB-74DB-4E8E-837E-B0B3078364E5}" type="presOf" srcId="{6C307957-9503-4AF1-BF17-839FF13E37E4}" destId="{19192B09-5A2A-41B3-A47C-F395CC193F2D}" srcOrd="0" destOrd="0" presId="urn:microsoft.com/office/officeart/2008/layout/VerticalCurvedList"/>
    <dgm:cxn modelId="{A064DFE4-4473-42A2-BF34-ABF4F53B4A62}" type="presOf" srcId="{2D715051-9AF7-4A6F-87F3-7BC0070C4CCA}" destId="{4172CA2D-B24D-41A8-A2E2-464132B7893D}" srcOrd="0" destOrd="0" presId="urn:microsoft.com/office/officeart/2008/layout/VerticalCurvedList"/>
    <dgm:cxn modelId="{79BA61EA-6581-467D-97A6-85E722F6E874}" srcId="{F886FD11-0AB5-43AF-A1BC-FDF24AEE6F25}" destId="{C076B594-5C9D-4423-A77E-6162FB41A76B}" srcOrd="0" destOrd="0" parTransId="{7193DE4F-BFA2-4425-AA32-95FAE72141CF}" sibTransId="{6FBD6D3D-F1CA-41DA-AD9F-10EB98BD82D6}"/>
    <dgm:cxn modelId="{6F768FF4-291E-4610-92B3-4DC054E17484}" type="presOf" srcId="{F886FD11-0AB5-43AF-A1BC-FDF24AEE6F25}" destId="{A6D055FB-4A14-4DFC-87BE-ACF911E8EEB6}" srcOrd="0" destOrd="0" presId="urn:microsoft.com/office/officeart/2008/layout/VerticalCurvedList"/>
    <dgm:cxn modelId="{8E4331F9-9E60-44B1-866D-FBF1C1B8D18A}" type="presOf" srcId="{55584187-1680-4AD4-9D2E-5720F64B14A1}" destId="{A0DB243F-761C-48CB-B314-62A5CC849E80}" srcOrd="0" destOrd="0" presId="urn:microsoft.com/office/officeart/2008/layout/VerticalCurvedList"/>
    <dgm:cxn modelId="{D4E0597D-9A27-4668-8991-911EA19926F8}" type="presParOf" srcId="{A6D055FB-4A14-4DFC-87BE-ACF911E8EEB6}" destId="{700DB9DD-3949-4F43-AF6F-54A4A297FFA4}" srcOrd="0" destOrd="0" presId="urn:microsoft.com/office/officeart/2008/layout/VerticalCurvedList"/>
    <dgm:cxn modelId="{3478B354-EE88-4A9A-9F67-CA036ECC6636}" type="presParOf" srcId="{700DB9DD-3949-4F43-AF6F-54A4A297FFA4}" destId="{9474EE62-3885-4B40-B33B-F42C766276A6}" srcOrd="0" destOrd="0" presId="urn:microsoft.com/office/officeart/2008/layout/VerticalCurvedList"/>
    <dgm:cxn modelId="{04128099-E3CA-431C-817C-5FA617FF8994}" type="presParOf" srcId="{9474EE62-3885-4B40-B33B-F42C766276A6}" destId="{6D3D463A-4368-4B06-834A-CB7ED226C9B5}" srcOrd="0" destOrd="0" presId="urn:microsoft.com/office/officeart/2008/layout/VerticalCurvedList"/>
    <dgm:cxn modelId="{2F4F38BF-B733-4D37-BE60-7A50B84484BF}" type="presParOf" srcId="{9474EE62-3885-4B40-B33B-F42C766276A6}" destId="{1D86AAFA-3935-4D2C-9286-5C70FA28C9AE}" srcOrd="1" destOrd="0" presId="urn:microsoft.com/office/officeart/2008/layout/VerticalCurvedList"/>
    <dgm:cxn modelId="{CA4780D7-FF20-4A94-ADF3-8FA1A0D27132}" type="presParOf" srcId="{9474EE62-3885-4B40-B33B-F42C766276A6}" destId="{977E762A-30C2-4C5C-958F-24B120B86A1C}" srcOrd="2" destOrd="0" presId="urn:microsoft.com/office/officeart/2008/layout/VerticalCurvedList"/>
    <dgm:cxn modelId="{CE628AEC-2E0E-419A-B651-A3BED0B7DFB6}" type="presParOf" srcId="{9474EE62-3885-4B40-B33B-F42C766276A6}" destId="{FCFCC955-8536-4C8B-95D7-5D7AD7373900}" srcOrd="3" destOrd="0" presId="urn:microsoft.com/office/officeart/2008/layout/VerticalCurvedList"/>
    <dgm:cxn modelId="{06091478-BC3E-4C8B-8326-EC8E49D39DFD}" type="presParOf" srcId="{700DB9DD-3949-4F43-AF6F-54A4A297FFA4}" destId="{5F225A64-38E2-4896-AE3C-BF4D77A9ED50}" srcOrd="1" destOrd="0" presId="urn:microsoft.com/office/officeart/2008/layout/VerticalCurvedList"/>
    <dgm:cxn modelId="{D0A5C2A9-C439-4768-AD9D-F90C11FB9A07}" type="presParOf" srcId="{700DB9DD-3949-4F43-AF6F-54A4A297FFA4}" destId="{8018FC20-6650-496A-89E0-26722F9B736B}" srcOrd="2" destOrd="0" presId="urn:microsoft.com/office/officeart/2008/layout/VerticalCurvedList"/>
    <dgm:cxn modelId="{9DD3C25F-8E72-4C02-AFD8-A0A66DEF040A}" type="presParOf" srcId="{8018FC20-6650-496A-89E0-26722F9B736B}" destId="{4297BD6D-8817-49CB-B930-8306C82196DE}" srcOrd="0" destOrd="0" presId="urn:microsoft.com/office/officeart/2008/layout/VerticalCurvedList"/>
    <dgm:cxn modelId="{A90CAFA6-9E44-42A1-B9A9-61C84D6E0AFA}" type="presParOf" srcId="{700DB9DD-3949-4F43-AF6F-54A4A297FFA4}" destId="{19192B09-5A2A-41B3-A47C-F395CC193F2D}" srcOrd="3" destOrd="0" presId="urn:microsoft.com/office/officeart/2008/layout/VerticalCurvedList"/>
    <dgm:cxn modelId="{DE5B7709-CFCE-46AC-9E98-B183F9E8D653}" type="presParOf" srcId="{700DB9DD-3949-4F43-AF6F-54A4A297FFA4}" destId="{A73859BE-0971-43A6-B3EF-C9C293D97515}" srcOrd="4" destOrd="0" presId="urn:microsoft.com/office/officeart/2008/layout/VerticalCurvedList"/>
    <dgm:cxn modelId="{BF4713EB-D72C-4890-A08E-522F5E27A778}" type="presParOf" srcId="{A73859BE-0971-43A6-B3EF-C9C293D97515}" destId="{1993147F-8A05-4B8D-A117-61B0ABDC84E3}" srcOrd="0" destOrd="0" presId="urn:microsoft.com/office/officeart/2008/layout/VerticalCurvedList"/>
    <dgm:cxn modelId="{2224359F-C3B2-4096-B33B-6E3E41908430}" type="presParOf" srcId="{700DB9DD-3949-4F43-AF6F-54A4A297FFA4}" destId="{4172CA2D-B24D-41A8-A2E2-464132B7893D}" srcOrd="5" destOrd="0" presId="urn:microsoft.com/office/officeart/2008/layout/VerticalCurvedList"/>
    <dgm:cxn modelId="{93F7AC12-5920-4003-B9A6-33EF129D0630}" type="presParOf" srcId="{700DB9DD-3949-4F43-AF6F-54A4A297FFA4}" destId="{6100F714-F3B0-4E66-A19F-447BA6541721}" srcOrd="6" destOrd="0" presId="urn:microsoft.com/office/officeart/2008/layout/VerticalCurvedList"/>
    <dgm:cxn modelId="{7A626AB6-BB17-4B4D-82E2-CFCEAB75F100}" type="presParOf" srcId="{6100F714-F3B0-4E66-A19F-447BA6541721}" destId="{BA9C684C-3D59-4A02-9C3D-B9F347E90468}" srcOrd="0" destOrd="0" presId="urn:microsoft.com/office/officeart/2008/layout/VerticalCurvedList"/>
    <dgm:cxn modelId="{239CA0AF-3D23-4CEB-87C1-B345D56010F3}" type="presParOf" srcId="{700DB9DD-3949-4F43-AF6F-54A4A297FFA4}" destId="{A0DB243F-761C-48CB-B314-62A5CC849E80}" srcOrd="7" destOrd="0" presId="urn:microsoft.com/office/officeart/2008/layout/VerticalCurvedList"/>
    <dgm:cxn modelId="{9F46A31C-BB70-475F-8024-7604616A8536}" type="presParOf" srcId="{700DB9DD-3949-4F43-AF6F-54A4A297FFA4}" destId="{8AC8CF2A-82A7-4B53-B6C7-5558BFF8C904}" srcOrd="8" destOrd="0" presId="urn:microsoft.com/office/officeart/2008/layout/VerticalCurvedList"/>
    <dgm:cxn modelId="{5689448D-5901-435E-929B-74C7FBFD4B3C}" type="presParOf" srcId="{8AC8CF2A-82A7-4B53-B6C7-5558BFF8C904}" destId="{3BC85A06-12E8-41EA-8D85-28D73095E7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1992B-DCB5-47AB-9BFA-761B3478C88D}" type="doc">
      <dgm:prSet loTypeId="urn:microsoft.com/office/officeart/2005/8/layout/pList2" loCatId="picture" qsTypeId="urn:microsoft.com/office/officeart/2005/8/quickstyle/simple1" qsCatId="simple" csTypeId="urn:microsoft.com/office/officeart/2005/8/colors/colorful2" csCatId="colorful" phldr="1"/>
      <dgm:spPr/>
    </dgm:pt>
    <dgm:pt modelId="{921314A7-1B25-4467-84E2-DF86F6934110}">
      <dgm:prSet phldrT="[Text]"/>
      <dgm:spPr/>
      <dgm:t>
        <a:bodyPr/>
        <a:lstStyle/>
        <a:p>
          <a:r>
            <a:rPr lang="en-ZA" b="0" i="0" dirty="0"/>
            <a:t>Clearly state what you need and what you feel the communities need</a:t>
          </a:r>
          <a:endParaRPr lang="en-GB" b="0" i="0" dirty="0"/>
        </a:p>
      </dgm:t>
    </dgm:pt>
    <dgm:pt modelId="{E1F9E7E1-024C-4CFA-8A7F-58F0E38BBF25}" type="parTrans" cxnId="{AF6378D9-8BBB-4336-B615-BA44A19459CA}">
      <dgm:prSet/>
      <dgm:spPr/>
      <dgm:t>
        <a:bodyPr/>
        <a:lstStyle/>
        <a:p>
          <a:endParaRPr lang="en-GB"/>
        </a:p>
      </dgm:t>
    </dgm:pt>
    <dgm:pt modelId="{961882C7-C933-41A1-B140-9EF594A83AA0}" type="sibTrans" cxnId="{AF6378D9-8BBB-4336-B615-BA44A19459CA}">
      <dgm:prSet/>
      <dgm:spPr/>
      <dgm:t>
        <a:bodyPr/>
        <a:lstStyle/>
        <a:p>
          <a:endParaRPr lang="en-GB"/>
        </a:p>
      </dgm:t>
    </dgm:pt>
    <dgm:pt modelId="{9B40EF3C-6D4B-4998-B41B-AF743BD125AB}">
      <dgm:prSet phldrT="[Text]"/>
      <dgm:spPr/>
      <dgm:t>
        <a:bodyPr/>
        <a:lstStyle/>
        <a:p>
          <a:r>
            <a:rPr lang="en-ZA" b="0" i="0" dirty="0"/>
            <a:t>Listen to and understand the needs of the potential partner or collaborator</a:t>
          </a:r>
          <a:endParaRPr lang="en-GB" b="0" i="0" dirty="0"/>
        </a:p>
      </dgm:t>
    </dgm:pt>
    <dgm:pt modelId="{5B219005-0160-4132-9BEA-11D7C87BE55D}" type="parTrans" cxnId="{3F11CE3F-361C-4606-B76D-634C993F88F6}">
      <dgm:prSet/>
      <dgm:spPr/>
      <dgm:t>
        <a:bodyPr/>
        <a:lstStyle/>
        <a:p>
          <a:endParaRPr lang="en-GB"/>
        </a:p>
      </dgm:t>
    </dgm:pt>
    <dgm:pt modelId="{37C2CF92-B907-4879-91D7-D28C86A1676D}" type="sibTrans" cxnId="{3F11CE3F-361C-4606-B76D-634C993F88F6}">
      <dgm:prSet/>
      <dgm:spPr/>
      <dgm:t>
        <a:bodyPr/>
        <a:lstStyle/>
        <a:p>
          <a:endParaRPr lang="en-GB"/>
        </a:p>
      </dgm:t>
    </dgm:pt>
    <dgm:pt modelId="{B278EA26-166C-4D74-A7A0-0365FE5A6E8B}" type="pres">
      <dgm:prSet presAssocID="{C741992B-DCB5-47AB-9BFA-761B3478C88D}" presName="Name0" presStyleCnt="0">
        <dgm:presLayoutVars>
          <dgm:dir/>
          <dgm:resizeHandles val="exact"/>
        </dgm:presLayoutVars>
      </dgm:prSet>
      <dgm:spPr/>
    </dgm:pt>
    <dgm:pt modelId="{0984FCA7-680D-47C1-A487-DF5AF3EF13B1}" type="pres">
      <dgm:prSet presAssocID="{C741992B-DCB5-47AB-9BFA-761B3478C88D}" presName="bkgdShp" presStyleLbl="alignAccFollowNode1" presStyleIdx="0" presStyleCnt="1"/>
      <dgm:spPr/>
    </dgm:pt>
    <dgm:pt modelId="{41C2B0A3-71C7-4740-93AD-DD5519669CA7}" type="pres">
      <dgm:prSet presAssocID="{C741992B-DCB5-47AB-9BFA-761B3478C88D}" presName="linComp" presStyleCnt="0"/>
      <dgm:spPr/>
    </dgm:pt>
    <dgm:pt modelId="{17671DAA-6E90-44CB-83D4-41246528B5F1}" type="pres">
      <dgm:prSet presAssocID="{921314A7-1B25-4467-84E2-DF86F6934110}" presName="compNode" presStyleCnt="0"/>
      <dgm:spPr/>
    </dgm:pt>
    <dgm:pt modelId="{FFC46D71-4299-40D7-A6A3-5D82B21BF1C7}" type="pres">
      <dgm:prSet presAssocID="{921314A7-1B25-4467-84E2-DF86F6934110}" presName="node" presStyleLbl="node1" presStyleIdx="0" presStyleCnt="2">
        <dgm:presLayoutVars>
          <dgm:bulletEnabled val="1"/>
        </dgm:presLayoutVars>
      </dgm:prSet>
      <dgm:spPr/>
    </dgm:pt>
    <dgm:pt modelId="{72B71D86-71F8-486C-A1AA-3BEC1708B3C7}" type="pres">
      <dgm:prSet presAssocID="{921314A7-1B25-4467-84E2-DF86F6934110}" presName="invisiNode" presStyleLbl="node1" presStyleIdx="0" presStyleCnt="2"/>
      <dgm:spPr/>
    </dgm:pt>
    <dgm:pt modelId="{77D99FF5-BB69-4D5A-9DBF-21DE4A564F61}" type="pres">
      <dgm:prSet presAssocID="{921314A7-1B25-4467-84E2-DF86F6934110}" presName="imagNode" presStyleLbl="fgImgPlace1" presStyleIdx="0" presStyleCnt="2" custScaleX="40664" custLinFactNeighborX="-690" custLinFactNeighborY="-21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EA94A7EC-2AC9-4CE1-8978-A88B4B2FEB72}" type="pres">
      <dgm:prSet presAssocID="{961882C7-C933-41A1-B140-9EF594A83AA0}" presName="sibTrans" presStyleLbl="sibTrans2D1" presStyleIdx="0" presStyleCnt="0"/>
      <dgm:spPr/>
    </dgm:pt>
    <dgm:pt modelId="{A3CC42B6-D15C-45E1-B09F-F7321F0BC248}" type="pres">
      <dgm:prSet presAssocID="{9B40EF3C-6D4B-4998-B41B-AF743BD125AB}" presName="compNode" presStyleCnt="0"/>
      <dgm:spPr/>
    </dgm:pt>
    <dgm:pt modelId="{85A9D56F-A045-4CE5-88CE-4ABE20EACBFE}" type="pres">
      <dgm:prSet presAssocID="{9B40EF3C-6D4B-4998-B41B-AF743BD125AB}" presName="node" presStyleLbl="node1" presStyleIdx="1" presStyleCnt="2">
        <dgm:presLayoutVars>
          <dgm:bulletEnabled val="1"/>
        </dgm:presLayoutVars>
      </dgm:prSet>
      <dgm:spPr/>
    </dgm:pt>
    <dgm:pt modelId="{AD40C017-7595-47B5-91C1-08875BDCE3A0}" type="pres">
      <dgm:prSet presAssocID="{9B40EF3C-6D4B-4998-B41B-AF743BD125AB}" presName="invisiNode" presStyleLbl="node1" presStyleIdx="1" presStyleCnt="2"/>
      <dgm:spPr/>
    </dgm:pt>
    <dgm:pt modelId="{3489CD21-4438-4673-AA2F-92BB5D2D0335}" type="pres">
      <dgm:prSet presAssocID="{9B40EF3C-6D4B-4998-B41B-AF743BD125AB}" presName="imagNode" presStyleLbl="fgImgPlace1" presStyleIdx="1" presStyleCnt="2" custScaleX="4066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Lst>
  <dgm:cxnLst>
    <dgm:cxn modelId="{E6F67003-CD1C-4E40-85FC-9AEF56B22C89}" type="presOf" srcId="{921314A7-1B25-4467-84E2-DF86F6934110}" destId="{FFC46D71-4299-40D7-A6A3-5D82B21BF1C7}" srcOrd="0" destOrd="0" presId="urn:microsoft.com/office/officeart/2005/8/layout/pList2"/>
    <dgm:cxn modelId="{3F11CE3F-361C-4606-B76D-634C993F88F6}" srcId="{C741992B-DCB5-47AB-9BFA-761B3478C88D}" destId="{9B40EF3C-6D4B-4998-B41B-AF743BD125AB}" srcOrd="1" destOrd="0" parTransId="{5B219005-0160-4132-9BEA-11D7C87BE55D}" sibTransId="{37C2CF92-B907-4879-91D7-D28C86A1676D}"/>
    <dgm:cxn modelId="{CF310AB1-8EB8-4E54-A54E-9C4D39765B75}" type="presOf" srcId="{9B40EF3C-6D4B-4998-B41B-AF743BD125AB}" destId="{85A9D56F-A045-4CE5-88CE-4ABE20EACBFE}" srcOrd="0" destOrd="0" presId="urn:microsoft.com/office/officeart/2005/8/layout/pList2"/>
    <dgm:cxn modelId="{AF6378D9-8BBB-4336-B615-BA44A19459CA}" srcId="{C741992B-DCB5-47AB-9BFA-761B3478C88D}" destId="{921314A7-1B25-4467-84E2-DF86F6934110}" srcOrd="0" destOrd="0" parTransId="{E1F9E7E1-024C-4CFA-8A7F-58F0E38BBF25}" sibTransId="{961882C7-C933-41A1-B140-9EF594A83AA0}"/>
    <dgm:cxn modelId="{BFB0B4E9-9379-4E1F-9AF1-DC09EE175269}" type="presOf" srcId="{961882C7-C933-41A1-B140-9EF594A83AA0}" destId="{EA94A7EC-2AC9-4CE1-8978-A88B4B2FEB72}" srcOrd="0" destOrd="0" presId="urn:microsoft.com/office/officeart/2005/8/layout/pList2"/>
    <dgm:cxn modelId="{A8B601F0-55CD-4FC0-B6F8-C12C0FB71BDC}" type="presOf" srcId="{C741992B-DCB5-47AB-9BFA-761B3478C88D}" destId="{B278EA26-166C-4D74-A7A0-0365FE5A6E8B}" srcOrd="0" destOrd="0" presId="urn:microsoft.com/office/officeart/2005/8/layout/pList2"/>
    <dgm:cxn modelId="{1BCF016B-F8ED-4817-AC47-B44BB1DFC265}" type="presParOf" srcId="{B278EA26-166C-4D74-A7A0-0365FE5A6E8B}" destId="{0984FCA7-680D-47C1-A487-DF5AF3EF13B1}" srcOrd="0" destOrd="0" presId="urn:microsoft.com/office/officeart/2005/8/layout/pList2"/>
    <dgm:cxn modelId="{204FB204-6651-4E28-B2C2-466C5303D1B1}" type="presParOf" srcId="{B278EA26-166C-4D74-A7A0-0365FE5A6E8B}" destId="{41C2B0A3-71C7-4740-93AD-DD5519669CA7}" srcOrd="1" destOrd="0" presId="urn:microsoft.com/office/officeart/2005/8/layout/pList2"/>
    <dgm:cxn modelId="{F30CE1D5-75D9-4A51-9725-41CD2139A2D7}" type="presParOf" srcId="{41C2B0A3-71C7-4740-93AD-DD5519669CA7}" destId="{17671DAA-6E90-44CB-83D4-41246528B5F1}" srcOrd="0" destOrd="0" presId="urn:microsoft.com/office/officeart/2005/8/layout/pList2"/>
    <dgm:cxn modelId="{7FA0E307-DE85-48A7-973D-3B4C91546C83}" type="presParOf" srcId="{17671DAA-6E90-44CB-83D4-41246528B5F1}" destId="{FFC46D71-4299-40D7-A6A3-5D82B21BF1C7}" srcOrd="0" destOrd="0" presId="urn:microsoft.com/office/officeart/2005/8/layout/pList2"/>
    <dgm:cxn modelId="{475EAD3B-0C68-4CF9-B884-69A30BD9D24D}" type="presParOf" srcId="{17671DAA-6E90-44CB-83D4-41246528B5F1}" destId="{72B71D86-71F8-486C-A1AA-3BEC1708B3C7}" srcOrd="1" destOrd="0" presId="urn:microsoft.com/office/officeart/2005/8/layout/pList2"/>
    <dgm:cxn modelId="{073FC35B-4665-4964-84B3-76B6F5820544}" type="presParOf" srcId="{17671DAA-6E90-44CB-83D4-41246528B5F1}" destId="{77D99FF5-BB69-4D5A-9DBF-21DE4A564F61}" srcOrd="2" destOrd="0" presId="urn:microsoft.com/office/officeart/2005/8/layout/pList2"/>
    <dgm:cxn modelId="{ACB0C294-B81B-47A7-8ACE-7C219375FADC}" type="presParOf" srcId="{41C2B0A3-71C7-4740-93AD-DD5519669CA7}" destId="{EA94A7EC-2AC9-4CE1-8978-A88B4B2FEB72}" srcOrd="1" destOrd="0" presId="urn:microsoft.com/office/officeart/2005/8/layout/pList2"/>
    <dgm:cxn modelId="{C1FB1C0D-A8F7-450A-80A0-967EA86A9655}" type="presParOf" srcId="{41C2B0A3-71C7-4740-93AD-DD5519669CA7}" destId="{A3CC42B6-D15C-45E1-B09F-F7321F0BC248}" srcOrd="2" destOrd="0" presId="urn:microsoft.com/office/officeart/2005/8/layout/pList2"/>
    <dgm:cxn modelId="{570DFE35-B727-465E-97F9-B1118AF44043}" type="presParOf" srcId="{A3CC42B6-D15C-45E1-B09F-F7321F0BC248}" destId="{85A9D56F-A045-4CE5-88CE-4ABE20EACBFE}" srcOrd="0" destOrd="0" presId="urn:microsoft.com/office/officeart/2005/8/layout/pList2"/>
    <dgm:cxn modelId="{5FF9C38D-E63D-4ADD-B459-8CB9FF7E61DF}" type="presParOf" srcId="{A3CC42B6-D15C-45E1-B09F-F7321F0BC248}" destId="{AD40C017-7595-47B5-91C1-08875BDCE3A0}" srcOrd="1" destOrd="0" presId="urn:microsoft.com/office/officeart/2005/8/layout/pList2"/>
    <dgm:cxn modelId="{103E6262-8458-428E-A6A5-8A3AFA3DE7CA}" type="presParOf" srcId="{A3CC42B6-D15C-45E1-B09F-F7321F0BC248}" destId="{3489CD21-4438-4673-AA2F-92BB5D2D033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41992B-DCB5-47AB-9BFA-761B3478C88D}" type="doc">
      <dgm:prSet loTypeId="urn:microsoft.com/office/officeart/2005/8/layout/pList2" loCatId="picture" qsTypeId="urn:microsoft.com/office/officeart/2005/8/quickstyle/simple1" qsCatId="simple" csTypeId="urn:microsoft.com/office/officeart/2005/8/colors/colorful2" csCatId="colorful" phldr="1"/>
      <dgm:spPr/>
    </dgm:pt>
    <dgm:pt modelId="{640DF2AE-FBB7-4042-8739-06E99C7FD0BD}">
      <dgm:prSet phldrT="[Text]"/>
      <dgm:spPr/>
      <dgm:t>
        <a:bodyPr/>
        <a:lstStyle/>
        <a:p>
          <a:r>
            <a:rPr lang="en-ZA" dirty="0"/>
            <a:t>Use repetition to stay closely focused on your needs and the needs of communities and don’t get side-tracked</a:t>
          </a:r>
          <a:endParaRPr lang="en-GB" dirty="0"/>
        </a:p>
      </dgm:t>
    </dgm:pt>
    <dgm:pt modelId="{68DCB9F4-D658-4FF7-A55E-D14685BB4B8E}" type="parTrans" cxnId="{82920125-792B-4281-B887-CB8785A2A05F}">
      <dgm:prSet/>
      <dgm:spPr/>
      <dgm:t>
        <a:bodyPr/>
        <a:lstStyle/>
        <a:p>
          <a:endParaRPr lang="en-GB"/>
        </a:p>
      </dgm:t>
    </dgm:pt>
    <dgm:pt modelId="{9406F9CC-5AE2-4A55-BBD1-032A4E7AB9D3}" type="sibTrans" cxnId="{82920125-792B-4281-B887-CB8785A2A05F}">
      <dgm:prSet/>
      <dgm:spPr/>
      <dgm:t>
        <a:bodyPr/>
        <a:lstStyle/>
        <a:p>
          <a:endParaRPr lang="en-GB"/>
        </a:p>
      </dgm:t>
    </dgm:pt>
    <dgm:pt modelId="{0B9CA808-4E50-4F0A-B7DD-3B50982DBF37}">
      <dgm:prSet phldrT="[Text]"/>
      <dgm:spPr/>
      <dgm:t>
        <a:bodyPr/>
        <a:lstStyle/>
        <a:p>
          <a:r>
            <a:rPr lang="en-ZA"/>
            <a:t>Finalise the agreement only when you are sure it will enable you and the communities to get what they really need</a:t>
          </a:r>
          <a:endParaRPr lang="en-GB" dirty="0"/>
        </a:p>
      </dgm:t>
    </dgm:pt>
    <dgm:pt modelId="{33BDA917-5169-4300-9718-8A580EE9EBED}" type="parTrans" cxnId="{AA82929A-B60D-4A22-8CE1-35D3F9C286FA}">
      <dgm:prSet/>
      <dgm:spPr/>
      <dgm:t>
        <a:bodyPr/>
        <a:lstStyle/>
        <a:p>
          <a:endParaRPr lang="en-GB"/>
        </a:p>
      </dgm:t>
    </dgm:pt>
    <dgm:pt modelId="{8841B5B7-0B4A-4FC3-ACED-2C7D3CADC8EF}" type="sibTrans" cxnId="{AA82929A-B60D-4A22-8CE1-35D3F9C286FA}">
      <dgm:prSet/>
      <dgm:spPr/>
      <dgm:t>
        <a:bodyPr/>
        <a:lstStyle/>
        <a:p>
          <a:endParaRPr lang="en-GB"/>
        </a:p>
      </dgm:t>
    </dgm:pt>
    <dgm:pt modelId="{B278EA26-166C-4D74-A7A0-0365FE5A6E8B}" type="pres">
      <dgm:prSet presAssocID="{C741992B-DCB5-47AB-9BFA-761B3478C88D}" presName="Name0" presStyleCnt="0">
        <dgm:presLayoutVars>
          <dgm:dir/>
          <dgm:resizeHandles val="exact"/>
        </dgm:presLayoutVars>
      </dgm:prSet>
      <dgm:spPr/>
    </dgm:pt>
    <dgm:pt modelId="{0984FCA7-680D-47C1-A487-DF5AF3EF13B1}" type="pres">
      <dgm:prSet presAssocID="{C741992B-DCB5-47AB-9BFA-761B3478C88D}" presName="bkgdShp" presStyleLbl="alignAccFollowNode1" presStyleIdx="0" presStyleCnt="1"/>
      <dgm:spPr/>
    </dgm:pt>
    <dgm:pt modelId="{41C2B0A3-71C7-4740-93AD-DD5519669CA7}" type="pres">
      <dgm:prSet presAssocID="{C741992B-DCB5-47AB-9BFA-761B3478C88D}" presName="linComp" presStyleCnt="0"/>
      <dgm:spPr/>
    </dgm:pt>
    <dgm:pt modelId="{CA6C02DC-DED3-40A5-B94B-299F0614BFA2}" type="pres">
      <dgm:prSet presAssocID="{640DF2AE-FBB7-4042-8739-06E99C7FD0BD}" presName="compNode" presStyleCnt="0"/>
      <dgm:spPr/>
    </dgm:pt>
    <dgm:pt modelId="{AE6571AE-E0E5-4E6A-8C5F-B7D174525F06}" type="pres">
      <dgm:prSet presAssocID="{640DF2AE-FBB7-4042-8739-06E99C7FD0BD}" presName="node" presStyleLbl="node1" presStyleIdx="0" presStyleCnt="2">
        <dgm:presLayoutVars>
          <dgm:bulletEnabled val="1"/>
        </dgm:presLayoutVars>
      </dgm:prSet>
      <dgm:spPr/>
    </dgm:pt>
    <dgm:pt modelId="{47C3939E-7898-4BA6-B692-0F650558115E}" type="pres">
      <dgm:prSet presAssocID="{640DF2AE-FBB7-4042-8739-06E99C7FD0BD}" presName="invisiNode" presStyleLbl="node1" presStyleIdx="0" presStyleCnt="2"/>
      <dgm:spPr/>
    </dgm:pt>
    <dgm:pt modelId="{127B830D-96D4-4A78-97AF-3B0E8CC6224D}" type="pres">
      <dgm:prSet presAssocID="{640DF2AE-FBB7-4042-8739-06E99C7FD0BD}" presName="imagNode" presStyleLbl="fgImgPlace1" presStyleIdx="0" presStyleCnt="2" custScaleX="406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E0B9303D-6EC3-484A-8B13-E7F408F095F1}" type="pres">
      <dgm:prSet presAssocID="{9406F9CC-5AE2-4A55-BBD1-032A4E7AB9D3}" presName="sibTrans" presStyleLbl="sibTrans2D1" presStyleIdx="0" presStyleCnt="0"/>
      <dgm:spPr/>
    </dgm:pt>
    <dgm:pt modelId="{1A7563D1-2140-499F-93AF-41AF1168B124}" type="pres">
      <dgm:prSet presAssocID="{0B9CA808-4E50-4F0A-B7DD-3B50982DBF37}" presName="compNode" presStyleCnt="0"/>
      <dgm:spPr/>
    </dgm:pt>
    <dgm:pt modelId="{B70F0AC6-7997-4CEC-BC6A-9BB1D2D3AB0C}" type="pres">
      <dgm:prSet presAssocID="{0B9CA808-4E50-4F0A-B7DD-3B50982DBF37}" presName="node" presStyleLbl="node1" presStyleIdx="1" presStyleCnt="2">
        <dgm:presLayoutVars>
          <dgm:bulletEnabled val="1"/>
        </dgm:presLayoutVars>
      </dgm:prSet>
      <dgm:spPr/>
    </dgm:pt>
    <dgm:pt modelId="{526B4AD0-6A08-4EEF-87B8-B5AC2CE24557}" type="pres">
      <dgm:prSet presAssocID="{0B9CA808-4E50-4F0A-B7DD-3B50982DBF37}" presName="invisiNode" presStyleLbl="node1" presStyleIdx="1" presStyleCnt="2"/>
      <dgm:spPr/>
    </dgm:pt>
    <dgm:pt modelId="{504AC4F4-9C70-4BFE-8FB4-D4386CA4ACFB}" type="pres">
      <dgm:prSet presAssocID="{0B9CA808-4E50-4F0A-B7DD-3B50982DBF37}" presName="imagNode" presStyleLbl="fgImgPlace1" presStyleIdx="1" presStyleCnt="2" custScaleX="4692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Lst>
  <dgm:cxnLst>
    <dgm:cxn modelId="{82920125-792B-4281-B887-CB8785A2A05F}" srcId="{C741992B-DCB5-47AB-9BFA-761B3478C88D}" destId="{640DF2AE-FBB7-4042-8739-06E99C7FD0BD}" srcOrd="0" destOrd="0" parTransId="{68DCB9F4-D658-4FF7-A55E-D14685BB4B8E}" sibTransId="{9406F9CC-5AE2-4A55-BBD1-032A4E7AB9D3}"/>
    <dgm:cxn modelId="{A5560D62-BE91-4474-A14B-0E4DC04C794B}" type="presOf" srcId="{C741992B-DCB5-47AB-9BFA-761B3478C88D}" destId="{B278EA26-166C-4D74-A7A0-0365FE5A6E8B}" srcOrd="0" destOrd="0" presId="urn:microsoft.com/office/officeart/2005/8/layout/pList2"/>
    <dgm:cxn modelId="{0DCF0181-25C3-4145-921E-E31FD372C855}" type="presOf" srcId="{640DF2AE-FBB7-4042-8739-06E99C7FD0BD}" destId="{AE6571AE-E0E5-4E6A-8C5F-B7D174525F06}" srcOrd="0" destOrd="0" presId="urn:microsoft.com/office/officeart/2005/8/layout/pList2"/>
    <dgm:cxn modelId="{AA82929A-B60D-4A22-8CE1-35D3F9C286FA}" srcId="{C741992B-DCB5-47AB-9BFA-761B3478C88D}" destId="{0B9CA808-4E50-4F0A-B7DD-3B50982DBF37}" srcOrd="1" destOrd="0" parTransId="{33BDA917-5169-4300-9718-8A580EE9EBED}" sibTransId="{8841B5B7-0B4A-4FC3-ACED-2C7D3CADC8EF}"/>
    <dgm:cxn modelId="{0FC0ECB0-F09D-46F2-B412-87CE6313C82C}" type="presOf" srcId="{9406F9CC-5AE2-4A55-BBD1-032A4E7AB9D3}" destId="{E0B9303D-6EC3-484A-8B13-E7F408F095F1}" srcOrd="0" destOrd="0" presId="urn:microsoft.com/office/officeart/2005/8/layout/pList2"/>
    <dgm:cxn modelId="{887BA9CA-2B36-4984-932C-FDE1147A60CA}" type="presOf" srcId="{0B9CA808-4E50-4F0A-B7DD-3B50982DBF37}" destId="{B70F0AC6-7997-4CEC-BC6A-9BB1D2D3AB0C}" srcOrd="0" destOrd="0" presId="urn:microsoft.com/office/officeart/2005/8/layout/pList2"/>
    <dgm:cxn modelId="{C7FF650C-A683-4708-9A45-B5CA7F8A05A3}" type="presParOf" srcId="{B278EA26-166C-4D74-A7A0-0365FE5A6E8B}" destId="{0984FCA7-680D-47C1-A487-DF5AF3EF13B1}" srcOrd="0" destOrd="0" presId="urn:microsoft.com/office/officeart/2005/8/layout/pList2"/>
    <dgm:cxn modelId="{0F40453F-8FC9-4C9C-B6D0-D025F76EB024}" type="presParOf" srcId="{B278EA26-166C-4D74-A7A0-0365FE5A6E8B}" destId="{41C2B0A3-71C7-4740-93AD-DD5519669CA7}" srcOrd="1" destOrd="0" presId="urn:microsoft.com/office/officeart/2005/8/layout/pList2"/>
    <dgm:cxn modelId="{E0C9B336-B5B2-4677-902D-6E68802F43B7}" type="presParOf" srcId="{41C2B0A3-71C7-4740-93AD-DD5519669CA7}" destId="{CA6C02DC-DED3-40A5-B94B-299F0614BFA2}" srcOrd="0" destOrd="0" presId="urn:microsoft.com/office/officeart/2005/8/layout/pList2"/>
    <dgm:cxn modelId="{0C4ABD44-1732-406E-AC89-29DEE5A5E25D}" type="presParOf" srcId="{CA6C02DC-DED3-40A5-B94B-299F0614BFA2}" destId="{AE6571AE-E0E5-4E6A-8C5F-B7D174525F06}" srcOrd="0" destOrd="0" presId="urn:microsoft.com/office/officeart/2005/8/layout/pList2"/>
    <dgm:cxn modelId="{08CC9B18-666C-4F85-A669-EADDA5C65165}" type="presParOf" srcId="{CA6C02DC-DED3-40A5-B94B-299F0614BFA2}" destId="{47C3939E-7898-4BA6-B692-0F650558115E}" srcOrd="1" destOrd="0" presId="urn:microsoft.com/office/officeart/2005/8/layout/pList2"/>
    <dgm:cxn modelId="{517093C2-66A9-4652-A58B-E109ADECA67D}" type="presParOf" srcId="{CA6C02DC-DED3-40A5-B94B-299F0614BFA2}" destId="{127B830D-96D4-4A78-97AF-3B0E8CC6224D}" srcOrd="2" destOrd="0" presId="urn:microsoft.com/office/officeart/2005/8/layout/pList2"/>
    <dgm:cxn modelId="{09E92353-993F-4292-973E-7E1E7DDF7B86}" type="presParOf" srcId="{41C2B0A3-71C7-4740-93AD-DD5519669CA7}" destId="{E0B9303D-6EC3-484A-8B13-E7F408F095F1}" srcOrd="1" destOrd="0" presId="urn:microsoft.com/office/officeart/2005/8/layout/pList2"/>
    <dgm:cxn modelId="{83C5B198-255A-4BF1-947B-8AB9CFA20BF0}" type="presParOf" srcId="{41C2B0A3-71C7-4740-93AD-DD5519669CA7}" destId="{1A7563D1-2140-499F-93AF-41AF1168B124}" srcOrd="2" destOrd="0" presId="urn:microsoft.com/office/officeart/2005/8/layout/pList2"/>
    <dgm:cxn modelId="{4336D815-672B-4106-A0F9-2A0112291E3F}" type="presParOf" srcId="{1A7563D1-2140-499F-93AF-41AF1168B124}" destId="{B70F0AC6-7997-4CEC-BC6A-9BB1D2D3AB0C}" srcOrd="0" destOrd="0" presId="urn:microsoft.com/office/officeart/2005/8/layout/pList2"/>
    <dgm:cxn modelId="{5F2DBCA2-4943-4E64-831F-68FF1DECB3F8}" type="presParOf" srcId="{1A7563D1-2140-499F-93AF-41AF1168B124}" destId="{526B4AD0-6A08-4EEF-87B8-B5AC2CE24557}" srcOrd="1" destOrd="0" presId="urn:microsoft.com/office/officeart/2005/8/layout/pList2"/>
    <dgm:cxn modelId="{D1022A9A-B64D-41EF-91D4-FDED02F9F65C}" type="presParOf" srcId="{1A7563D1-2140-499F-93AF-41AF1168B124}" destId="{504AC4F4-9C70-4BFE-8FB4-D4386CA4AC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FBD0F-F670-499F-93BD-1D1A3941E747}">
      <dsp:nvSpPr>
        <dsp:cNvPr id="0" name=""/>
        <dsp:cNvSpPr/>
      </dsp:nvSpPr>
      <dsp:spPr>
        <a:xfrm>
          <a:off x="1440155" y="158415"/>
          <a:ext cx="2229367" cy="633672"/>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Micronutrients</a:t>
          </a:r>
        </a:p>
      </dsp:txBody>
      <dsp:txXfrm>
        <a:off x="1458715" y="176975"/>
        <a:ext cx="2192247" cy="596552"/>
      </dsp:txXfrm>
    </dsp:sp>
    <dsp:sp modelId="{58D0924F-650A-48B3-8150-EC012114C654}">
      <dsp:nvSpPr>
        <dsp:cNvPr id="0" name=""/>
        <dsp:cNvSpPr/>
      </dsp:nvSpPr>
      <dsp:spPr>
        <a:xfrm>
          <a:off x="4752537" y="158415"/>
          <a:ext cx="2229367" cy="633672"/>
        </a:xfrm>
        <a:prstGeom prst="roundRect">
          <a:avLst>
            <a:gd name="adj" fmla="val 10000"/>
          </a:avLst>
        </a:prstGeom>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Macronutrients</a:t>
          </a:r>
        </a:p>
      </dsp:txBody>
      <dsp:txXfrm>
        <a:off x="4771097" y="176975"/>
        <a:ext cx="2192247" cy="596552"/>
      </dsp:txXfrm>
    </dsp:sp>
    <dsp:sp modelId="{3E27560E-9AE5-45A4-99BF-A21E01B383A9}">
      <dsp:nvSpPr>
        <dsp:cNvPr id="0" name=""/>
        <dsp:cNvSpPr/>
      </dsp:nvSpPr>
      <dsp:spPr>
        <a:xfrm>
          <a:off x="3712012" y="5263784"/>
          <a:ext cx="928903" cy="928903"/>
        </a:xfrm>
        <a:prstGeom prst="triangle">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sp>
    <dsp:sp modelId="{CDD4E0DB-69CE-480E-A189-34BE160D75C3}">
      <dsp:nvSpPr>
        <dsp:cNvPr id="0" name=""/>
        <dsp:cNvSpPr/>
      </dsp:nvSpPr>
      <dsp:spPr>
        <a:xfrm>
          <a:off x="1388903" y="4865739"/>
          <a:ext cx="5575121" cy="38985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 modelId="{666A03C3-381E-4857-AAAF-5C13410A8F28}">
      <dsp:nvSpPr>
        <dsp:cNvPr id="0" name=""/>
        <dsp:cNvSpPr/>
      </dsp:nvSpPr>
      <dsp:spPr>
        <a:xfrm>
          <a:off x="4335206" y="3701590"/>
          <a:ext cx="3059057" cy="9779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Carbohydrates, proteins</a:t>
          </a:r>
          <a:r>
            <a:rPr lang="en-ZA" sz="1600" u="sng" kern="1200" dirty="0"/>
            <a:t>,</a:t>
          </a:r>
          <a:r>
            <a:rPr lang="en-ZA" sz="1600" kern="1200" dirty="0"/>
            <a:t> fats and oils</a:t>
          </a:r>
          <a:endParaRPr lang="en-GB" sz="1600" kern="1200" dirty="0"/>
        </a:p>
      </dsp:txBody>
      <dsp:txXfrm>
        <a:off x="4382947" y="3749331"/>
        <a:ext cx="2963575" cy="882507"/>
      </dsp:txXfrm>
    </dsp:sp>
    <dsp:sp modelId="{CFEB7EDF-91D0-469E-830B-2EFB193FE81B}">
      <dsp:nvSpPr>
        <dsp:cNvPr id="0" name=""/>
        <dsp:cNvSpPr/>
      </dsp:nvSpPr>
      <dsp:spPr>
        <a:xfrm>
          <a:off x="4335218" y="2607345"/>
          <a:ext cx="3059057" cy="977989"/>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Provide energy</a:t>
          </a:r>
        </a:p>
        <a:p>
          <a:pPr marL="0" lvl="0" indent="0" algn="ctr" defTabSz="711200">
            <a:lnSpc>
              <a:spcPct val="90000"/>
            </a:lnSpc>
            <a:spcBef>
              <a:spcPct val="0"/>
            </a:spcBef>
            <a:spcAft>
              <a:spcPct val="35000"/>
            </a:spcAft>
            <a:buNone/>
          </a:pPr>
          <a:r>
            <a:rPr lang="en-ZA" sz="1600" kern="1200" dirty="0"/>
            <a:t>Measured in calories or kilojoules</a:t>
          </a:r>
          <a:endParaRPr lang="en-GB" sz="1600" kern="1200" dirty="0"/>
        </a:p>
      </dsp:txBody>
      <dsp:txXfrm>
        <a:off x="4382959" y="2655086"/>
        <a:ext cx="2963575" cy="882507"/>
      </dsp:txXfrm>
    </dsp:sp>
    <dsp:sp modelId="{081F94D7-6849-4C44-B250-24481390720F}">
      <dsp:nvSpPr>
        <dsp:cNvPr id="0" name=""/>
        <dsp:cNvSpPr/>
      </dsp:nvSpPr>
      <dsp:spPr>
        <a:xfrm>
          <a:off x="4356797" y="1102752"/>
          <a:ext cx="3058722" cy="141241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Needed in larger amounts to support normal body functions and health</a:t>
          </a:r>
          <a:endParaRPr lang="en-GB" sz="1600" kern="1200" dirty="0"/>
        </a:p>
      </dsp:txBody>
      <dsp:txXfrm>
        <a:off x="4425745" y="1171700"/>
        <a:ext cx="2920826" cy="1274516"/>
      </dsp:txXfrm>
    </dsp:sp>
    <dsp:sp modelId="{769D3A9B-2015-4040-A1CD-6AE235BC6783}">
      <dsp:nvSpPr>
        <dsp:cNvPr id="0" name=""/>
        <dsp:cNvSpPr/>
      </dsp:nvSpPr>
      <dsp:spPr>
        <a:xfrm>
          <a:off x="1128745" y="3697330"/>
          <a:ext cx="3061019" cy="977852"/>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Vitamins, minerals</a:t>
          </a:r>
        </a:p>
      </dsp:txBody>
      <dsp:txXfrm>
        <a:off x="1176480" y="3745065"/>
        <a:ext cx="2965549" cy="882382"/>
      </dsp:txXfrm>
    </dsp:sp>
    <dsp:sp modelId="{152E6EB4-B10A-4B9C-835F-3D33E7974BB4}">
      <dsp:nvSpPr>
        <dsp:cNvPr id="0" name=""/>
        <dsp:cNvSpPr/>
      </dsp:nvSpPr>
      <dsp:spPr>
        <a:xfrm>
          <a:off x="1080775" y="2190412"/>
          <a:ext cx="3058732" cy="138336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Needed in smaller amounts to maintain a healthy body</a:t>
          </a:r>
          <a:endParaRPr lang="en-GB" sz="1600" kern="1200" dirty="0"/>
        </a:p>
      </dsp:txBody>
      <dsp:txXfrm>
        <a:off x="1148305" y="2257942"/>
        <a:ext cx="2923672" cy="1248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90930-719E-4128-8211-0041B32266A2}">
      <dsp:nvSpPr>
        <dsp:cNvPr id="0" name=""/>
        <dsp:cNvSpPr/>
      </dsp:nvSpPr>
      <dsp:spPr>
        <a:xfrm>
          <a:off x="2736301" y="1728194"/>
          <a:ext cx="2808317" cy="29523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kern="1200" dirty="0"/>
            <a:t>Functions of food systems</a:t>
          </a:r>
        </a:p>
      </dsp:txBody>
      <dsp:txXfrm>
        <a:off x="3147570" y="2160552"/>
        <a:ext cx="1985779" cy="2087607"/>
      </dsp:txXfrm>
    </dsp:sp>
    <dsp:sp modelId="{8816BFF1-CD64-456F-8679-23BC723CF731}">
      <dsp:nvSpPr>
        <dsp:cNvPr id="0" name=""/>
        <dsp:cNvSpPr/>
      </dsp:nvSpPr>
      <dsp:spPr>
        <a:xfrm>
          <a:off x="3107096" y="144001"/>
          <a:ext cx="2066726" cy="2088232"/>
        </a:xfrm>
        <a:prstGeom prst="ellipse">
          <a:avLst/>
        </a:prstGeom>
        <a:gradFill rotWithShape="0">
          <a:gsLst>
            <a:gs pos="0">
              <a:schemeClr val="accent2">
                <a:alpha val="50000"/>
                <a:hueOff val="-1065032"/>
                <a:satOff val="-12718"/>
                <a:lumOff val="8138"/>
                <a:alphaOff val="0"/>
                <a:shade val="51000"/>
                <a:satMod val="130000"/>
              </a:schemeClr>
            </a:gs>
            <a:gs pos="80000">
              <a:schemeClr val="accent2">
                <a:alpha val="50000"/>
                <a:hueOff val="-1065032"/>
                <a:satOff val="-12718"/>
                <a:lumOff val="8138"/>
                <a:alphaOff val="0"/>
                <a:shade val="93000"/>
                <a:satMod val="130000"/>
              </a:schemeClr>
            </a:gs>
            <a:gs pos="100000">
              <a:schemeClr val="accent2">
                <a:alpha val="50000"/>
                <a:hueOff val="-1065032"/>
                <a:satOff val="-12718"/>
                <a:lumOff val="81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Food production</a:t>
          </a:r>
          <a:endParaRPr lang="en-GB" sz="1600" kern="1200" dirty="0"/>
        </a:p>
      </dsp:txBody>
      <dsp:txXfrm>
        <a:off x="3409761" y="449815"/>
        <a:ext cx="1461396" cy="1476604"/>
      </dsp:txXfrm>
    </dsp:sp>
    <dsp:sp modelId="{18BC39D6-3DB4-4427-8D31-BABAB38DE396}">
      <dsp:nvSpPr>
        <dsp:cNvPr id="0" name=""/>
        <dsp:cNvSpPr/>
      </dsp:nvSpPr>
      <dsp:spPr>
        <a:xfrm>
          <a:off x="5184566" y="2160239"/>
          <a:ext cx="2066726" cy="2088232"/>
        </a:xfrm>
        <a:prstGeom prst="ellipse">
          <a:avLst/>
        </a:prstGeom>
        <a:gradFill rotWithShape="0">
          <a:gsLst>
            <a:gs pos="0">
              <a:schemeClr val="accent2">
                <a:alpha val="50000"/>
                <a:hueOff val="-2130063"/>
                <a:satOff val="-25436"/>
                <a:lumOff val="16276"/>
                <a:alphaOff val="0"/>
                <a:shade val="51000"/>
                <a:satMod val="130000"/>
              </a:schemeClr>
            </a:gs>
            <a:gs pos="80000">
              <a:schemeClr val="accent2">
                <a:alpha val="50000"/>
                <a:hueOff val="-2130063"/>
                <a:satOff val="-25436"/>
                <a:lumOff val="16276"/>
                <a:alphaOff val="0"/>
                <a:shade val="93000"/>
                <a:satMod val="130000"/>
              </a:schemeClr>
            </a:gs>
            <a:gs pos="100000">
              <a:schemeClr val="accent2">
                <a:alpha val="50000"/>
                <a:hueOff val="-2130063"/>
                <a:satOff val="-25436"/>
                <a:lumOff val="162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Food handling, storage and processing</a:t>
          </a:r>
          <a:endParaRPr lang="en-GB" sz="1600" kern="1200" dirty="0"/>
        </a:p>
      </dsp:txBody>
      <dsp:txXfrm>
        <a:off x="5487231" y="2466053"/>
        <a:ext cx="1461396" cy="1476604"/>
      </dsp:txXfrm>
    </dsp:sp>
    <dsp:sp modelId="{469F6F51-FD16-48C5-BB74-B8DE80DA79B7}">
      <dsp:nvSpPr>
        <dsp:cNvPr id="0" name=""/>
        <dsp:cNvSpPr/>
      </dsp:nvSpPr>
      <dsp:spPr>
        <a:xfrm>
          <a:off x="3107096" y="4176454"/>
          <a:ext cx="2066726" cy="2088232"/>
        </a:xfrm>
        <a:prstGeom prst="ellipse">
          <a:avLst/>
        </a:prstGeom>
        <a:gradFill rotWithShape="0">
          <a:gsLst>
            <a:gs pos="0">
              <a:schemeClr val="accent2">
                <a:alpha val="50000"/>
                <a:hueOff val="-3195095"/>
                <a:satOff val="-38153"/>
                <a:lumOff val="24414"/>
                <a:alphaOff val="0"/>
                <a:shade val="51000"/>
                <a:satMod val="130000"/>
              </a:schemeClr>
            </a:gs>
            <a:gs pos="80000">
              <a:schemeClr val="accent2">
                <a:alpha val="50000"/>
                <a:hueOff val="-3195095"/>
                <a:satOff val="-38153"/>
                <a:lumOff val="24414"/>
                <a:alphaOff val="0"/>
                <a:shade val="93000"/>
                <a:satMod val="130000"/>
              </a:schemeClr>
            </a:gs>
            <a:gs pos="100000">
              <a:schemeClr val="accent2">
                <a:alpha val="50000"/>
                <a:hueOff val="-3195095"/>
                <a:satOff val="-38153"/>
                <a:lumOff val="244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r>
            <a:rPr lang="en-ZA" sz="1600" kern="1200" dirty="0"/>
            <a:t>Consumer demand, food preparation and preferences</a:t>
          </a:r>
          <a:endParaRPr lang="en-GB" sz="1600" kern="1200" dirty="0"/>
        </a:p>
      </dsp:txBody>
      <dsp:txXfrm>
        <a:off x="3409761" y="4482268"/>
        <a:ext cx="1461396" cy="1476604"/>
      </dsp:txXfrm>
    </dsp:sp>
    <dsp:sp modelId="{572200F4-65B9-4FB9-A31C-D4EC93106890}">
      <dsp:nvSpPr>
        <dsp:cNvPr id="0" name=""/>
        <dsp:cNvSpPr/>
      </dsp:nvSpPr>
      <dsp:spPr>
        <a:xfrm>
          <a:off x="1008120" y="2160239"/>
          <a:ext cx="2066726" cy="2088232"/>
        </a:xfrm>
        <a:prstGeom prst="ellipse">
          <a:avLst/>
        </a:prstGeom>
        <a:gradFill rotWithShape="0">
          <a:gsLst>
            <a:gs pos="0">
              <a:schemeClr val="accent2">
                <a:alpha val="50000"/>
                <a:hueOff val="-4260127"/>
                <a:satOff val="-50871"/>
                <a:lumOff val="32552"/>
                <a:alphaOff val="0"/>
                <a:shade val="51000"/>
                <a:satMod val="130000"/>
              </a:schemeClr>
            </a:gs>
            <a:gs pos="80000">
              <a:schemeClr val="accent2">
                <a:alpha val="50000"/>
                <a:hueOff val="-4260127"/>
                <a:satOff val="-50871"/>
                <a:lumOff val="32552"/>
                <a:alphaOff val="0"/>
                <a:shade val="93000"/>
                <a:satMod val="130000"/>
              </a:schemeClr>
            </a:gs>
            <a:gs pos="100000">
              <a:schemeClr val="accent2">
                <a:alpha val="50000"/>
                <a:hueOff val="-4260127"/>
                <a:satOff val="-50871"/>
                <a:lumOff val="325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Markets and trade</a:t>
          </a:r>
          <a:endParaRPr lang="en-GB" sz="1600" kern="1200" dirty="0"/>
        </a:p>
      </dsp:txBody>
      <dsp:txXfrm>
        <a:off x="1310785" y="2466053"/>
        <a:ext cx="1461396" cy="1476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AAFA-3935-4D2C-9286-5C70FA28C9AE}">
      <dsp:nvSpPr>
        <dsp:cNvPr id="0" name=""/>
        <dsp:cNvSpPr/>
      </dsp:nvSpPr>
      <dsp:spPr>
        <a:xfrm>
          <a:off x="-4917628" y="-753556"/>
          <a:ext cx="5856864" cy="5856864"/>
        </a:xfrm>
        <a:prstGeom prst="blockArc">
          <a:avLst>
            <a:gd name="adj1" fmla="val 18900000"/>
            <a:gd name="adj2" fmla="val 2700000"/>
            <a:gd name="adj3" fmla="val 369"/>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25A64-38E2-4896-AE3C-BF4D77A9ED50}">
      <dsp:nvSpPr>
        <dsp:cNvPr id="0" name=""/>
        <dsp:cNvSpPr/>
      </dsp:nvSpPr>
      <dsp:spPr>
        <a:xfrm>
          <a:off x="491848" y="334408"/>
          <a:ext cx="9735451" cy="669165"/>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Increase production of more diverse and nutritious foods that people do not eat enough of and that address local nutrient deficiencies</a:t>
          </a:r>
          <a:endParaRPr lang="en-GB" sz="2000" kern="1200" dirty="0"/>
        </a:p>
      </dsp:txBody>
      <dsp:txXfrm>
        <a:off x="491848" y="334408"/>
        <a:ext cx="9735451" cy="669165"/>
      </dsp:txXfrm>
    </dsp:sp>
    <dsp:sp modelId="{4297BD6D-8817-49CB-B930-8306C82196DE}">
      <dsp:nvSpPr>
        <dsp:cNvPr id="0" name=""/>
        <dsp:cNvSpPr/>
      </dsp:nvSpPr>
      <dsp:spPr>
        <a:xfrm>
          <a:off x="73620" y="250763"/>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192B09-5A2A-41B3-A47C-F395CC193F2D}">
      <dsp:nvSpPr>
        <dsp:cNvPr id="0" name=""/>
        <dsp:cNvSpPr/>
      </dsp:nvSpPr>
      <dsp:spPr>
        <a:xfrm>
          <a:off x="875496" y="1338331"/>
          <a:ext cx="9351803" cy="669165"/>
        </a:xfrm>
        <a:prstGeom prst="rect">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Promote safe processing, preservation and storage practices and technologies both on the farm and across the value chain</a:t>
          </a:r>
          <a:endParaRPr lang="en-GB" sz="2000" kern="1200" dirty="0"/>
        </a:p>
      </dsp:txBody>
      <dsp:txXfrm>
        <a:off x="875496" y="1338331"/>
        <a:ext cx="9351803" cy="669165"/>
      </dsp:txXfrm>
    </dsp:sp>
    <dsp:sp modelId="{1993147F-8A05-4B8D-A117-61B0ABDC84E3}">
      <dsp:nvSpPr>
        <dsp:cNvPr id="0" name=""/>
        <dsp:cNvSpPr/>
      </dsp:nvSpPr>
      <dsp:spPr>
        <a:xfrm>
          <a:off x="457268" y="1254685"/>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13333"/>
            </a:schemeClr>
          </a:solidFill>
          <a:prstDash val="solid"/>
        </a:ln>
        <a:effectLst/>
      </dsp:spPr>
      <dsp:style>
        <a:lnRef idx="1">
          <a:scrgbClr r="0" g="0" b="0"/>
        </a:lnRef>
        <a:fillRef idx="2">
          <a:scrgbClr r="0" g="0" b="0"/>
        </a:fillRef>
        <a:effectRef idx="0">
          <a:scrgbClr r="0" g="0" b="0"/>
        </a:effectRef>
        <a:fontRef idx="minor"/>
      </dsp:style>
    </dsp:sp>
    <dsp:sp modelId="{4172CA2D-B24D-41A8-A2E2-464132B7893D}">
      <dsp:nvSpPr>
        <dsp:cNvPr id="0" name=""/>
        <dsp:cNvSpPr/>
      </dsp:nvSpPr>
      <dsp:spPr>
        <a:xfrm>
          <a:off x="875496" y="2342253"/>
          <a:ext cx="9351803" cy="669165"/>
        </a:xfrm>
        <a:prstGeom prst="rect">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Protect natural resources through good agricultural practices by adopting production systems that restore biodiversity and grow soil nutrients</a:t>
          </a:r>
          <a:endParaRPr lang="en-GB" sz="2000" kern="1200" dirty="0"/>
        </a:p>
      </dsp:txBody>
      <dsp:txXfrm>
        <a:off x="875496" y="2342253"/>
        <a:ext cx="9351803" cy="669165"/>
      </dsp:txXfrm>
    </dsp:sp>
    <dsp:sp modelId="{BA9C684C-3D59-4A02-9C3D-B9F347E90468}">
      <dsp:nvSpPr>
        <dsp:cNvPr id="0" name=""/>
        <dsp:cNvSpPr/>
      </dsp:nvSpPr>
      <dsp:spPr>
        <a:xfrm>
          <a:off x="457268" y="2258607"/>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26667"/>
            </a:schemeClr>
          </a:solidFill>
          <a:prstDash val="solid"/>
        </a:ln>
        <a:effectLst/>
      </dsp:spPr>
      <dsp:style>
        <a:lnRef idx="1">
          <a:scrgbClr r="0" g="0" b="0"/>
        </a:lnRef>
        <a:fillRef idx="2">
          <a:scrgbClr r="0" g="0" b="0"/>
        </a:fillRef>
        <a:effectRef idx="0">
          <a:scrgbClr r="0" g="0" b="0"/>
        </a:effectRef>
        <a:fontRef idx="minor"/>
      </dsp:style>
    </dsp:sp>
    <dsp:sp modelId="{A0DB243F-761C-48CB-B314-62A5CC849E80}">
      <dsp:nvSpPr>
        <dsp:cNvPr id="0" name=""/>
        <dsp:cNvSpPr/>
      </dsp:nvSpPr>
      <dsp:spPr>
        <a:xfrm>
          <a:off x="491848" y="3346175"/>
          <a:ext cx="9735451" cy="669165"/>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Promote clean environments through good sanitation and hygiene practices, particularly related to handling manure, pesticides and fertilisers</a:t>
          </a:r>
          <a:endParaRPr lang="en-GB" sz="2000" kern="1200" dirty="0"/>
        </a:p>
      </dsp:txBody>
      <dsp:txXfrm>
        <a:off x="491848" y="3346175"/>
        <a:ext cx="9735451" cy="669165"/>
      </dsp:txXfrm>
    </dsp:sp>
    <dsp:sp modelId="{3BC85A06-12E8-41EA-8D85-28D73095E796}">
      <dsp:nvSpPr>
        <dsp:cNvPr id="0" name=""/>
        <dsp:cNvSpPr/>
      </dsp:nvSpPr>
      <dsp:spPr>
        <a:xfrm>
          <a:off x="73620" y="3262529"/>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AAFA-3935-4D2C-9286-5C70FA28C9AE}">
      <dsp:nvSpPr>
        <dsp:cNvPr id="0" name=""/>
        <dsp:cNvSpPr/>
      </dsp:nvSpPr>
      <dsp:spPr>
        <a:xfrm>
          <a:off x="-4917628" y="-753556"/>
          <a:ext cx="5856864" cy="5856864"/>
        </a:xfrm>
        <a:prstGeom prst="blockArc">
          <a:avLst>
            <a:gd name="adj1" fmla="val 18900000"/>
            <a:gd name="adj2" fmla="val 2700000"/>
            <a:gd name="adj3" fmla="val 369"/>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25A64-38E2-4896-AE3C-BF4D77A9ED50}">
      <dsp:nvSpPr>
        <dsp:cNvPr id="0" name=""/>
        <dsp:cNvSpPr/>
      </dsp:nvSpPr>
      <dsp:spPr>
        <a:xfrm>
          <a:off x="491848" y="334408"/>
          <a:ext cx="9735451" cy="669165"/>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Provide engaging nutrition education to encourage people to grow and eat healthy foods</a:t>
          </a:r>
          <a:endParaRPr lang="en-GB" sz="2000" kern="1200" dirty="0"/>
        </a:p>
      </dsp:txBody>
      <dsp:txXfrm>
        <a:off x="491848" y="334408"/>
        <a:ext cx="9735451" cy="669165"/>
      </dsp:txXfrm>
    </dsp:sp>
    <dsp:sp modelId="{4297BD6D-8817-49CB-B930-8306C82196DE}">
      <dsp:nvSpPr>
        <dsp:cNvPr id="0" name=""/>
        <dsp:cNvSpPr/>
      </dsp:nvSpPr>
      <dsp:spPr>
        <a:xfrm>
          <a:off x="73620" y="250763"/>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192B09-5A2A-41B3-A47C-F395CC193F2D}">
      <dsp:nvSpPr>
        <dsp:cNvPr id="0" name=""/>
        <dsp:cNvSpPr/>
      </dsp:nvSpPr>
      <dsp:spPr>
        <a:xfrm>
          <a:off x="875496" y="1338331"/>
          <a:ext cx="9351803" cy="669165"/>
        </a:xfrm>
        <a:prstGeom prst="rect">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Expand markets for nutritious foods and market access for vulnerable groups</a:t>
          </a:r>
          <a:endParaRPr lang="en-GB" sz="2000" kern="1200" dirty="0"/>
        </a:p>
      </dsp:txBody>
      <dsp:txXfrm>
        <a:off x="875496" y="1338331"/>
        <a:ext cx="9351803" cy="669165"/>
      </dsp:txXfrm>
    </dsp:sp>
    <dsp:sp modelId="{1993147F-8A05-4B8D-A117-61B0ABDC84E3}">
      <dsp:nvSpPr>
        <dsp:cNvPr id="0" name=""/>
        <dsp:cNvSpPr/>
      </dsp:nvSpPr>
      <dsp:spPr>
        <a:xfrm>
          <a:off x="457268" y="1254685"/>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13333"/>
            </a:schemeClr>
          </a:solidFill>
          <a:prstDash val="solid"/>
        </a:ln>
        <a:effectLst/>
      </dsp:spPr>
      <dsp:style>
        <a:lnRef idx="1">
          <a:scrgbClr r="0" g="0" b="0"/>
        </a:lnRef>
        <a:fillRef idx="2">
          <a:scrgbClr r="0" g="0" b="0"/>
        </a:fillRef>
        <a:effectRef idx="0">
          <a:scrgbClr r="0" g="0" b="0"/>
        </a:effectRef>
        <a:fontRef idx="minor"/>
      </dsp:style>
    </dsp:sp>
    <dsp:sp modelId="{4172CA2D-B24D-41A8-A2E2-464132B7893D}">
      <dsp:nvSpPr>
        <dsp:cNvPr id="0" name=""/>
        <dsp:cNvSpPr/>
      </dsp:nvSpPr>
      <dsp:spPr>
        <a:xfrm>
          <a:off x="875496" y="2342253"/>
          <a:ext cx="9351803" cy="669165"/>
        </a:xfrm>
        <a:prstGeom prst="rect">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Work across the value chain to increase the demand for and supply of healthy foods and to improve the nutritional value of food</a:t>
          </a:r>
          <a:endParaRPr lang="en-GB" sz="2000" kern="1200" dirty="0"/>
        </a:p>
      </dsp:txBody>
      <dsp:txXfrm>
        <a:off x="875496" y="2342253"/>
        <a:ext cx="9351803" cy="669165"/>
      </dsp:txXfrm>
    </dsp:sp>
    <dsp:sp modelId="{BA9C684C-3D59-4A02-9C3D-B9F347E90468}">
      <dsp:nvSpPr>
        <dsp:cNvPr id="0" name=""/>
        <dsp:cNvSpPr/>
      </dsp:nvSpPr>
      <dsp:spPr>
        <a:xfrm>
          <a:off x="457268" y="2258607"/>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26667"/>
            </a:schemeClr>
          </a:solidFill>
          <a:prstDash val="solid"/>
        </a:ln>
        <a:effectLst/>
      </dsp:spPr>
      <dsp:style>
        <a:lnRef idx="1">
          <a:scrgbClr r="0" g="0" b="0"/>
        </a:lnRef>
        <a:fillRef idx="2">
          <a:scrgbClr r="0" g="0" b="0"/>
        </a:fillRef>
        <a:effectRef idx="0">
          <a:scrgbClr r="0" g="0" b="0"/>
        </a:effectRef>
        <a:fontRef idx="minor"/>
      </dsp:style>
    </dsp:sp>
    <dsp:sp modelId="{A0DB243F-761C-48CB-B314-62A5CC849E80}">
      <dsp:nvSpPr>
        <dsp:cNvPr id="0" name=""/>
        <dsp:cNvSpPr/>
      </dsp:nvSpPr>
      <dsp:spPr>
        <a:xfrm>
          <a:off x="491848" y="3346175"/>
          <a:ext cx="9735451" cy="669165"/>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Empower women in agriculture by ensuring their access to income opportunities, social networks and financial services</a:t>
          </a:r>
          <a:endParaRPr lang="en-GB" sz="2000" kern="1200" dirty="0"/>
        </a:p>
      </dsp:txBody>
      <dsp:txXfrm>
        <a:off x="491848" y="3346175"/>
        <a:ext cx="9735451" cy="669165"/>
      </dsp:txXfrm>
    </dsp:sp>
    <dsp:sp modelId="{3BC85A06-12E8-41EA-8D85-28D73095E796}">
      <dsp:nvSpPr>
        <dsp:cNvPr id="0" name=""/>
        <dsp:cNvSpPr/>
      </dsp:nvSpPr>
      <dsp:spPr>
        <a:xfrm>
          <a:off x="73620" y="3262529"/>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FCA7-680D-47C1-A487-DF5AF3EF13B1}">
      <dsp:nvSpPr>
        <dsp:cNvPr id="0" name=""/>
        <dsp:cNvSpPr/>
      </dsp:nvSpPr>
      <dsp:spPr>
        <a:xfrm>
          <a:off x="0" y="0"/>
          <a:ext cx="10287000" cy="195738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99FF5-BB69-4D5A-9DBF-21DE4A564F61}">
      <dsp:nvSpPr>
        <dsp:cNvPr id="0" name=""/>
        <dsp:cNvSpPr/>
      </dsp:nvSpPr>
      <dsp:spPr>
        <a:xfrm>
          <a:off x="1643802" y="229463"/>
          <a:ext cx="1871980" cy="14354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46D71-4299-40D7-A6A3-5D82B21BF1C7}">
      <dsp:nvSpPr>
        <dsp:cNvPr id="0" name=""/>
        <dsp:cNvSpPr/>
      </dsp:nvSpPr>
      <dsp:spPr>
        <a:xfrm rot="10800000">
          <a:off x="309790" y="1957387"/>
          <a:ext cx="4603532" cy="239236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ZA" sz="3100" b="0" i="0" kern="1200" dirty="0"/>
            <a:t>Clearly state what you need and what you feel the communities need</a:t>
          </a:r>
          <a:endParaRPr lang="en-GB" sz="3100" b="0" i="0" kern="1200" dirty="0"/>
        </a:p>
      </dsp:txBody>
      <dsp:txXfrm rot="10800000">
        <a:off x="383363" y="1957387"/>
        <a:ext cx="4456386" cy="2318789"/>
      </dsp:txXfrm>
    </dsp:sp>
    <dsp:sp modelId="{3489CD21-4438-4673-AA2F-92BB5D2D0335}">
      <dsp:nvSpPr>
        <dsp:cNvPr id="0" name=""/>
        <dsp:cNvSpPr/>
      </dsp:nvSpPr>
      <dsp:spPr>
        <a:xfrm>
          <a:off x="6739452" y="260985"/>
          <a:ext cx="1871980" cy="14354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9D56F-A045-4CE5-88CE-4ABE20EACBFE}">
      <dsp:nvSpPr>
        <dsp:cNvPr id="0" name=""/>
        <dsp:cNvSpPr/>
      </dsp:nvSpPr>
      <dsp:spPr>
        <a:xfrm rot="10800000">
          <a:off x="5373676" y="1957387"/>
          <a:ext cx="4603532" cy="2392362"/>
        </a:xfrm>
        <a:prstGeom prst="round2SameRect">
          <a:avLst>
            <a:gd name="adj1" fmla="val 10500"/>
            <a:gd name="adj2" fmla="val 0"/>
          </a:avLst>
        </a:prstGeom>
        <a:solidFill>
          <a:schemeClr val="accent2">
            <a:hueOff val="-4260127"/>
            <a:satOff val="-50871"/>
            <a:lumOff val="325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ZA" sz="3100" b="0" i="0" kern="1200" dirty="0"/>
            <a:t>Listen to and understand the needs of the potential partner or collaborator</a:t>
          </a:r>
          <a:endParaRPr lang="en-GB" sz="3100" b="0" i="0" kern="1200" dirty="0"/>
        </a:p>
      </dsp:txBody>
      <dsp:txXfrm rot="10800000">
        <a:off x="5447249" y="1957387"/>
        <a:ext cx="4456386" cy="2318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FCA7-680D-47C1-A487-DF5AF3EF13B1}">
      <dsp:nvSpPr>
        <dsp:cNvPr id="0" name=""/>
        <dsp:cNvSpPr/>
      </dsp:nvSpPr>
      <dsp:spPr>
        <a:xfrm>
          <a:off x="0" y="0"/>
          <a:ext cx="10287000" cy="195738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B830D-96D4-4A78-97AF-3B0E8CC6224D}">
      <dsp:nvSpPr>
        <dsp:cNvPr id="0" name=""/>
        <dsp:cNvSpPr/>
      </dsp:nvSpPr>
      <dsp:spPr>
        <a:xfrm>
          <a:off x="1675566" y="260985"/>
          <a:ext cx="1871980" cy="14354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571AE-E0E5-4E6A-8C5F-B7D174525F06}">
      <dsp:nvSpPr>
        <dsp:cNvPr id="0" name=""/>
        <dsp:cNvSpPr/>
      </dsp:nvSpPr>
      <dsp:spPr>
        <a:xfrm rot="10800000">
          <a:off x="309790" y="1957387"/>
          <a:ext cx="4603532" cy="239236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ZA" sz="2700" kern="1200" dirty="0"/>
            <a:t>Use repetition to stay closely focused on your needs and the needs of communities and don’t get side-tracked</a:t>
          </a:r>
          <a:endParaRPr lang="en-GB" sz="2700" kern="1200" dirty="0"/>
        </a:p>
      </dsp:txBody>
      <dsp:txXfrm rot="10800000">
        <a:off x="383363" y="1957387"/>
        <a:ext cx="4456386" cy="2318789"/>
      </dsp:txXfrm>
    </dsp:sp>
    <dsp:sp modelId="{504AC4F4-9C70-4BFE-8FB4-D4386CA4ACFB}">
      <dsp:nvSpPr>
        <dsp:cNvPr id="0" name=""/>
        <dsp:cNvSpPr/>
      </dsp:nvSpPr>
      <dsp:spPr>
        <a:xfrm>
          <a:off x="6595454" y="260985"/>
          <a:ext cx="2159977" cy="14354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F0AC6-7997-4CEC-BC6A-9BB1D2D3AB0C}">
      <dsp:nvSpPr>
        <dsp:cNvPr id="0" name=""/>
        <dsp:cNvSpPr/>
      </dsp:nvSpPr>
      <dsp:spPr>
        <a:xfrm rot="10800000">
          <a:off x="5373676" y="1957387"/>
          <a:ext cx="4603532" cy="2392362"/>
        </a:xfrm>
        <a:prstGeom prst="round2SameRect">
          <a:avLst>
            <a:gd name="adj1" fmla="val 10500"/>
            <a:gd name="adj2" fmla="val 0"/>
          </a:avLst>
        </a:prstGeom>
        <a:solidFill>
          <a:schemeClr val="accent2">
            <a:hueOff val="-4260127"/>
            <a:satOff val="-50871"/>
            <a:lumOff val="325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ZA" sz="2700" kern="1200"/>
            <a:t>Finalise the agreement only when you are sure it will enable you and the communities to get what they really need</a:t>
          </a:r>
          <a:endParaRPr lang="en-GB" sz="2700" kern="1200" dirty="0"/>
        </a:p>
      </dsp:txBody>
      <dsp:txXfrm rot="10800000">
        <a:off x="5447249" y="1957387"/>
        <a:ext cx="4456386" cy="231878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E53F-3450-493A-B2DF-D2C40E2FF09D}" type="datetimeFigureOut">
              <a:rPr lang="en-GB" smtClean="0"/>
              <a:t>14/06/2021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23E45-0078-4A85-9EB0-83253262410D}" type="slidenum">
              <a:rPr lang="en-GB" smtClean="0"/>
              <a:t>‹#›</a:t>
            </a:fld>
            <a:endParaRPr lang="en-GB"/>
          </a:p>
        </p:txBody>
      </p:sp>
    </p:spTree>
    <p:extLst>
      <p:ext uri="{BB962C8B-B14F-4D97-AF65-F5344CB8AC3E}">
        <p14:creationId xmlns:p14="http://schemas.microsoft.com/office/powerpoint/2010/main" val="44607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423E45-0078-4A85-9EB0-83253262410D}" type="slidenum">
              <a:rPr lang="en-GB" smtClean="0"/>
              <a:t>1</a:t>
            </a:fld>
            <a:endParaRPr lang="en-GB"/>
          </a:p>
        </p:txBody>
      </p:sp>
    </p:spTree>
    <p:extLst>
      <p:ext uri="{BB962C8B-B14F-4D97-AF65-F5344CB8AC3E}">
        <p14:creationId xmlns:p14="http://schemas.microsoft.com/office/powerpoint/2010/main" val="237039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Nutritional status is the physical state of a person that is a result of the relationship between how many nutrients that individual takes in, their nutritional requirements and the body’s ability to digest, absorb and use these nutrients.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15</a:t>
            </a:fld>
            <a:endParaRPr lang="en-GB"/>
          </a:p>
        </p:txBody>
      </p:sp>
    </p:spTree>
    <p:extLst>
      <p:ext uri="{BB962C8B-B14F-4D97-AF65-F5344CB8AC3E}">
        <p14:creationId xmlns:p14="http://schemas.microsoft.com/office/powerpoint/2010/main" val="243568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b="1" dirty="0"/>
              <a:t>Underweight</a:t>
            </a:r>
            <a:r>
              <a:rPr lang="en-ZA" dirty="0"/>
              <a:t>: Weighing less than the normal amount for one's age, height and build.</a:t>
            </a:r>
          </a:p>
          <a:p>
            <a:r>
              <a:rPr lang="en-ZA" b="1" dirty="0"/>
              <a:t>Overweight</a:t>
            </a:r>
            <a:r>
              <a:rPr lang="en-ZA" dirty="0"/>
              <a:t>: Weighing more than the normal amount for one’s age, height and build.</a:t>
            </a:r>
          </a:p>
          <a:p>
            <a:r>
              <a:rPr lang="en-ZA" b="1" dirty="0"/>
              <a:t>Obese</a:t>
            </a:r>
            <a:r>
              <a:rPr lang="en-ZA" dirty="0"/>
              <a:t>: A more severe form of overweight.</a:t>
            </a:r>
          </a:p>
          <a:p>
            <a:r>
              <a:rPr lang="en-ZA" b="1" dirty="0"/>
              <a:t>Wasting</a:t>
            </a:r>
            <a:r>
              <a:rPr lang="en-ZA" dirty="0"/>
              <a:t>: A form of acute malnutrition characterised by sudden, drastic weight loss caused by inadequate dietary intake.</a:t>
            </a:r>
          </a:p>
          <a:p>
            <a:r>
              <a:rPr lang="en-ZA" b="1" dirty="0"/>
              <a:t>Stunting</a:t>
            </a:r>
            <a:r>
              <a:rPr lang="en-ZA" dirty="0"/>
              <a:t>: Impaired growth development caused by long term malnutrition.</a:t>
            </a:r>
          </a:p>
        </p:txBody>
      </p:sp>
      <p:sp>
        <p:nvSpPr>
          <p:cNvPr id="4" name="Slide Number Placeholder 3"/>
          <p:cNvSpPr>
            <a:spLocks noGrp="1"/>
          </p:cNvSpPr>
          <p:nvPr>
            <p:ph type="sldNum" sz="quarter" idx="10"/>
          </p:nvPr>
        </p:nvSpPr>
        <p:spPr/>
        <p:txBody>
          <a:bodyPr/>
          <a:lstStyle/>
          <a:p>
            <a:fld id="{CF423E45-0078-4A85-9EB0-83253262410D}" type="slidenum">
              <a:rPr lang="en-GB" smtClean="0"/>
              <a:t>17</a:t>
            </a:fld>
            <a:endParaRPr lang="en-GB"/>
          </a:p>
        </p:txBody>
      </p:sp>
    </p:spTree>
    <p:extLst>
      <p:ext uri="{BB962C8B-B14F-4D97-AF65-F5344CB8AC3E}">
        <p14:creationId xmlns:p14="http://schemas.microsoft.com/office/powerpoint/2010/main" val="116721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Agency: The ability to act independently and make their own choices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19</a:t>
            </a:fld>
            <a:endParaRPr lang="en-GB"/>
          </a:p>
        </p:txBody>
      </p:sp>
    </p:spTree>
    <p:extLst>
      <p:ext uri="{BB962C8B-B14F-4D97-AF65-F5344CB8AC3E}">
        <p14:creationId xmlns:p14="http://schemas.microsoft.com/office/powerpoint/2010/main" val="185171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 person’s food choices are influenced by a combination of the physical, socio-cultural, political and economic surroundings and conditions that shape a person’s food preferences and choices.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20</a:t>
            </a:fld>
            <a:endParaRPr lang="en-GB"/>
          </a:p>
        </p:txBody>
      </p:sp>
    </p:spTree>
    <p:extLst>
      <p:ext uri="{BB962C8B-B14F-4D97-AF65-F5344CB8AC3E}">
        <p14:creationId xmlns:p14="http://schemas.microsoft.com/office/powerpoint/2010/main" val="156417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Through nutrition education, agricultural</a:t>
            </a:r>
            <a:r>
              <a:rPr lang="en-ZA" sz="1200" kern="1200" baseline="0" dirty="0">
                <a:solidFill>
                  <a:schemeClr val="tx1"/>
                </a:solidFill>
                <a:effectLst/>
                <a:latin typeface="+mn-lt"/>
                <a:ea typeface="+mn-ea"/>
                <a:cs typeface="+mn-cs"/>
              </a:rPr>
              <a:t> extension agents</a:t>
            </a:r>
            <a:r>
              <a:rPr lang="en-ZA" sz="1200" kern="1200" dirty="0">
                <a:solidFill>
                  <a:schemeClr val="tx1"/>
                </a:solidFill>
                <a:effectLst/>
                <a:latin typeface="+mn-lt"/>
                <a:ea typeface="+mn-ea"/>
                <a:cs typeface="+mn-cs"/>
              </a:rPr>
              <a:t> can influence food choices at a personal level.</a:t>
            </a:r>
          </a:p>
          <a:p>
            <a:r>
              <a:rPr lang="en-ZA" sz="1200" kern="1200" dirty="0">
                <a:solidFill>
                  <a:schemeClr val="tx1"/>
                </a:solidFill>
                <a:effectLst/>
                <a:latin typeface="+mn-lt"/>
                <a:ea typeface="+mn-ea"/>
                <a:cs typeface="+mn-cs"/>
              </a:rPr>
              <a:t>The communities where you will work may have low levels of education and be unfamiliar with complicated nutritional terminology. It is important that you know your audience well and adapt your explanations to different audiences.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21</a:t>
            </a:fld>
            <a:endParaRPr lang="en-GB"/>
          </a:p>
        </p:txBody>
      </p:sp>
    </p:spTree>
    <p:extLst>
      <p:ext uri="{BB962C8B-B14F-4D97-AF65-F5344CB8AC3E}">
        <p14:creationId xmlns:p14="http://schemas.microsoft.com/office/powerpoint/2010/main" val="251777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Food systems include a wide range of activities that make sure that the food that farmers produce reaches consumers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24</a:t>
            </a:fld>
            <a:endParaRPr lang="en-GB"/>
          </a:p>
        </p:txBody>
      </p:sp>
    </p:spTree>
    <p:extLst>
      <p:ext uri="{BB962C8B-B14F-4D97-AF65-F5344CB8AC3E}">
        <p14:creationId xmlns:p14="http://schemas.microsoft.com/office/powerpoint/2010/main" val="4152004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Because food systems determine the availability, accessibility, affordability and desirability of foods, they directly affect diet quality or the diversity, quantity and safety of the foods people eat. The quality of a person’s diet affects their nutritional status.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25</a:t>
            </a:fld>
            <a:endParaRPr lang="en-GB"/>
          </a:p>
        </p:txBody>
      </p:sp>
    </p:spTree>
    <p:extLst>
      <p:ext uri="{BB962C8B-B14F-4D97-AF65-F5344CB8AC3E}">
        <p14:creationId xmlns:p14="http://schemas.microsoft.com/office/powerpoint/2010/main" val="62128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It is important to understand how the food system functions in any given location.</a:t>
            </a:r>
          </a:p>
          <a:p>
            <a:endParaRPr lang="en-ZA" dirty="0"/>
          </a:p>
          <a:p>
            <a:r>
              <a:rPr lang="en-ZA" dirty="0"/>
              <a:t>These components influence a household’s choices about the food that they grow, purchase and consume.</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26</a:t>
            </a:fld>
            <a:endParaRPr lang="en-GB"/>
          </a:p>
        </p:txBody>
      </p:sp>
    </p:spTree>
    <p:extLst>
      <p:ext uri="{BB962C8B-B14F-4D97-AF65-F5344CB8AC3E}">
        <p14:creationId xmlns:p14="http://schemas.microsoft.com/office/powerpoint/2010/main" val="15293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These pathways help us think about how the actions of extensionists can affect nutrition. </a:t>
            </a:r>
          </a:p>
          <a:p>
            <a:r>
              <a:rPr lang="en-ZA" dirty="0"/>
              <a:t>The food production and agricultural income pathways were</a:t>
            </a:r>
            <a:r>
              <a:rPr lang="en-ZA" baseline="0" dirty="0"/>
              <a:t> addressed in the section about food systems.</a:t>
            </a:r>
            <a:endParaRPr lang="en-ZA" dirty="0"/>
          </a:p>
          <a:p>
            <a:endParaRPr lang="en-ZA" dirty="0"/>
          </a:p>
        </p:txBody>
      </p:sp>
      <p:sp>
        <p:nvSpPr>
          <p:cNvPr id="4" name="Slide Number Placeholder 3"/>
          <p:cNvSpPr>
            <a:spLocks noGrp="1"/>
          </p:cNvSpPr>
          <p:nvPr>
            <p:ph type="sldNum" sz="quarter" idx="10"/>
          </p:nvPr>
        </p:nvSpPr>
        <p:spPr/>
        <p:txBody>
          <a:bodyPr/>
          <a:lstStyle/>
          <a:p>
            <a:fld id="{CF423E45-0078-4A85-9EB0-83253262410D}" type="slidenum">
              <a:rPr lang="en-GB" smtClean="0"/>
              <a:t>33</a:t>
            </a:fld>
            <a:endParaRPr lang="en-GB"/>
          </a:p>
        </p:txBody>
      </p:sp>
    </p:spTree>
    <p:extLst>
      <p:ext uri="{BB962C8B-B14F-4D97-AF65-F5344CB8AC3E}">
        <p14:creationId xmlns:p14="http://schemas.microsoft.com/office/powerpoint/2010/main" val="271609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Extensionists can support women’s empowerment by providing advisory services that meet the specific needs of men and women farmers.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36</a:t>
            </a:fld>
            <a:endParaRPr lang="en-GB"/>
          </a:p>
        </p:txBody>
      </p:sp>
    </p:spTree>
    <p:extLst>
      <p:ext uri="{BB962C8B-B14F-4D97-AF65-F5344CB8AC3E}">
        <p14:creationId xmlns:p14="http://schemas.microsoft.com/office/powerpoint/2010/main" val="169628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Every country on the earth is affected by poor </a:t>
            </a:r>
            <a:r>
              <a:rPr lang="en-ZA" sz="1200" b="0" kern="1200" dirty="0">
                <a:solidFill>
                  <a:schemeClr val="tx1"/>
                </a:solidFill>
                <a:effectLst/>
                <a:latin typeface="+mn-lt"/>
                <a:ea typeface="+mn-ea"/>
                <a:cs typeface="+mn-cs"/>
              </a:rPr>
              <a:t>nutrition,</a:t>
            </a:r>
            <a:r>
              <a:rPr lang="en-ZA" sz="1200" kern="1200" dirty="0">
                <a:solidFill>
                  <a:schemeClr val="tx1"/>
                </a:solidFill>
                <a:effectLst/>
                <a:latin typeface="+mn-lt"/>
                <a:ea typeface="+mn-ea"/>
                <a:cs typeface="+mn-cs"/>
              </a:rPr>
              <a:t> and the results of poor nutrition affect most families. Since agriculture produces food, it is the foundation for nutrition.</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presentation will cover the basics of a nutritious diet and the results of poor nutrition, ways that </a:t>
            </a:r>
            <a:r>
              <a:rPr lang="en-ZA" sz="1200" b="0" kern="1200" dirty="0">
                <a:solidFill>
                  <a:schemeClr val="tx1"/>
                </a:solidFill>
                <a:effectLst/>
                <a:latin typeface="+mn-lt"/>
                <a:ea typeface="+mn-ea"/>
                <a:cs typeface="+mn-cs"/>
              </a:rPr>
              <a:t>agriculture</a:t>
            </a:r>
            <a:r>
              <a:rPr lang="en-ZA" sz="1200" kern="1200" dirty="0">
                <a:solidFill>
                  <a:schemeClr val="tx1"/>
                </a:solidFill>
                <a:effectLst/>
                <a:latin typeface="+mn-lt"/>
                <a:ea typeface="+mn-ea"/>
                <a:cs typeface="+mn-cs"/>
              </a:rPr>
              <a:t> and nutrition impact each other</a:t>
            </a:r>
            <a:r>
              <a:rPr lang="en-ZA" sz="1200" kern="1200" baseline="0" dirty="0">
                <a:solidFill>
                  <a:schemeClr val="tx1"/>
                </a:solidFill>
                <a:effectLst/>
                <a:latin typeface="+mn-lt"/>
                <a:ea typeface="+mn-ea"/>
                <a:cs typeface="+mn-cs"/>
              </a:rPr>
              <a:t> and what</a:t>
            </a:r>
            <a:r>
              <a:rPr lang="en-ZA" sz="1200" kern="1200" dirty="0">
                <a:solidFill>
                  <a:schemeClr val="tx1"/>
                </a:solidFill>
                <a:effectLst/>
                <a:latin typeface="+mn-lt"/>
                <a:ea typeface="+mn-ea"/>
                <a:cs typeface="+mn-cs"/>
              </a:rPr>
              <a:t> extensionists can change in order to improve nutrition.</a:t>
            </a:r>
            <a:endParaRPr lang="en-GB" baseline="0" dirty="0"/>
          </a:p>
        </p:txBody>
      </p:sp>
      <p:sp>
        <p:nvSpPr>
          <p:cNvPr id="4" name="Slide Number Placeholder 3"/>
          <p:cNvSpPr>
            <a:spLocks noGrp="1"/>
          </p:cNvSpPr>
          <p:nvPr>
            <p:ph type="sldNum" sz="quarter" idx="10"/>
          </p:nvPr>
        </p:nvSpPr>
        <p:spPr/>
        <p:txBody>
          <a:bodyPr/>
          <a:lstStyle/>
          <a:p>
            <a:fld id="{CF423E45-0078-4A85-9EB0-83253262410D}" type="slidenum">
              <a:rPr lang="en-GB" smtClean="0"/>
              <a:t>2</a:t>
            </a:fld>
            <a:endParaRPr lang="en-GB"/>
          </a:p>
        </p:txBody>
      </p:sp>
    </p:spTree>
    <p:extLst>
      <p:ext uri="{BB962C8B-B14F-4D97-AF65-F5344CB8AC3E}">
        <p14:creationId xmlns:p14="http://schemas.microsoft.com/office/powerpoint/2010/main" val="39750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Nutrition-sensitive agriculture</a:t>
            </a:r>
            <a:r>
              <a:rPr lang="en-ZA" baseline="0" dirty="0"/>
              <a:t> is an</a:t>
            </a:r>
            <a:r>
              <a:rPr lang="en-ZA" dirty="0"/>
              <a:t> approach that seeks to maximise agriculture's contribution to nutrition by focusing on the production of nutritious foods, and entails targeting poor households, promoting gender equality, and providing nutrition education so that household resources are used to improve household members’ nutrition, especially that of women and young children.</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40</a:t>
            </a:fld>
            <a:endParaRPr lang="en-GB"/>
          </a:p>
        </p:txBody>
      </p:sp>
    </p:spTree>
    <p:extLst>
      <p:ext uri="{BB962C8B-B14F-4D97-AF65-F5344CB8AC3E}">
        <p14:creationId xmlns:p14="http://schemas.microsoft.com/office/powerpoint/2010/main" val="151113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One way to consider if an agricultural practice is nutrition-sensitive is to ask these questions.</a:t>
            </a:r>
          </a:p>
          <a:p>
            <a:endParaRPr lang="en-ZA" dirty="0"/>
          </a:p>
          <a:p>
            <a:r>
              <a:rPr lang="en-ZA" dirty="0"/>
              <a:t>If you can answer “yes” to one or both of these questions, the agricultural practice likely supports healthier diets and good nutrition.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41</a:t>
            </a:fld>
            <a:endParaRPr lang="en-GB"/>
          </a:p>
        </p:txBody>
      </p:sp>
    </p:spTree>
    <p:extLst>
      <p:ext uri="{BB962C8B-B14F-4D97-AF65-F5344CB8AC3E}">
        <p14:creationId xmlns:p14="http://schemas.microsoft.com/office/powerpoint/2010/main" val="40574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The following are some examples of nutrition-sensitive actions that relate to typical RAS duties. As an extensionist, you must</a:t>
            </a:r>
            <a:r>
              <a:rPr lang="en-ZA" baseline="0" dirty="0"/>
              <a:t> aim </a:t>
            </a:r>
            <a:r>
              <a:rPr lang="en-ZA" baseline="0"/>
              <a:t>to implement </a:t>
            </a:r>
            <a:r>
              <a:rPr lang="en-ZA" baseline="0" dirty="0"/>
              <a:t>some of these actions.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42</a:t>
            </a:fld>
            <a:endParaRPr lang="en-GB"/>
          </a:p>
        </p:txBody>
      </p:sp>
    </p:spTree>
    <p:extLst>
      <p:ext uri="{BB962C8B-B14F-4D97-AF65-F5344CB8AC3E}">
        <p14:creationId xmlns:p14="http://schemas.microsoft.com/office/powerpoint/2010/main" val="148251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The following are some examples of nutrition-sensitive actions that relate to typical RAS duties. As an extensionist, you must</a:t>
            </a:r>
            <a:r>
              <a:rPr lang="en-ZA" baseline="0" dirty="0"/>
              <a:t> aim </a:t>
            </a:r>
            <a:r>
              <a:rPr lang="en-ZA" baseline="0"/>
              <a:t>to implement </a:t>
            </a:r>
            <a:r>
              <a:rPr lang="en-ZA" baseline="0" dirty="0"/>
              <a:t>some of these actions.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43</a:t>
            </a:fld>
            <a:endParaRPr lang="en-GB"/>
          </a:p>
        </p:txBody>
      </p:sp>
    </p:spTree>
    <p:extLst>
      <p:ext uri="{BB962C8B-B14F-4D97-AF65-F5344CB8AC3E}">
        <p14:creationId xmlns:p14="http://schemas.microsoft.com/office/powerpoint/2010/main" val="148251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It is important for you to work with these various entities so that community members can benefit from everyone’s interventions but not be overwhelmed by them. Effective collaborations also allow you to focus on your job without having to do tasks that another group is better able to do.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48</a:t>
            </a:fld>
            <a:endParaRPr lang="en-GB"/>
          </a:p>
        </p:txBody>
      </p:sp>
    </p:spTree>
    <p:extLst>
      <p:ext uri="{BB962C8B-B14F-4D97-AF65-F5344CB8AC3E}">
        <p14:creationId xmlns:p14="http://schemas.microsoft.com/office/powerpoint/2010/main" val="3948382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As an extension professional, you have learned how to support farmers to take steps to adopt new technologies and practices. Now </a:t>
            </a:r>
            <a:r>
              <a:rPr lang="en-ZA"/>
              <a:t>you have to </a:t>
            </a:r>
            <a:r>
              <a:rPr lang="en-ZA" dirty="0"/>
              <a:t>act on some of the information and skills that you have acquired while working through </a:t>
            </a:r>
            <a:r>
              <a:rPr lang="en-ZA"/>
              <a:t>this training.</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51</a:t>
            </a:fld>
            <a:endParaRPr lang="en-GB"/>
          </a:p>
        </p:txBody>
      </p:sp>
    </p:spTree>
    <p:extLst>
      <p:ext uri="{BB962C8B-B14F-4D97-AF65-F5344CB8AC3E}">
        <p14:creationId xmlns:p14="http://schemas.microsoft.com/office/powerpoint/2010/main" val="4112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423E45-0078-4A85-9EB0-83253262410D}" type="slidenum">
              <a:rPr lang="en-GB" smtClean="0"/>
              <a:t>3</a:t>
            </a:fld>
            <a:endParaRPr lang="en-GB"/>
          </a:p>
        </p:txBody>
      </p:sp>
    </p:spTree>
    <p:extLst>
      <p:ext uri="{BB962C8B-B14F-4D97-AF65-F5344CB8AC3E}">
        <p14:creationId xmlns:p14="http://schemas.microsoft.com/office/powerpoint/2010/main" val="325121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423E45-0078-4A85-9EB0-83253262410D}" type="slidenum">
              <a:rPr lang="en-GB" smtClean="0"/>
              <a:t>4</a:t>
            </a:fld>
            <a:endParaRPr lang="en-GB"/>
          </a:p>
        </p:txBody>
      </p:sp>
    </p:spTree>
    <p:extLst>
      <p:ext uri="{BB962C8B-B14F-4D97-AF65-F5344CB8AC3E}">
        <p14:creationId xmlns:p14="http://schemas.microsoft.com/office/powerpoint/2010/main" val="211981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Nutrients: Substances that are needed for healthy growth, development and functioning, usually found in the food a person eats.</a:t>
            </a:r>
          </a:p>
          <a:p>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5</a:t>
            </a:fld>
            <a:endParaRPr lang="en-GB"/>
          </a:p>
        </p:txBody>
      </p:sp>
    </p:spTree>
    <p:extLst>
      <p:ext uri="{BB962C8B-B14F-4D97-AF65-F5344CB8AC3E}">
        <p14:creationId xmlns:p14="http://schemas.microsoft.com/office/powerpoint/2010/main" val="70837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423E45-0078-4A85-9EB0-83253262410D}" type="slidenum">
              <a:rPr lang="en-GB" smtClean="0"/>
              <a:t>6</a:t>
            </a:fld>
            <a:endParaRPr lang="en-GB"/>
          </a:p>
        </p:txBody>
      </p:sp>
    </p:spTree>
    <p:extLst>
      <p:ext uri="{BB962C8B-B14F-4D97-AF65-F5344CB8AC3E}">
        <p14:creationId xmlns:p14="http://schemas.microsoft.com/office/powerpoint/2010/main" val="304853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Vitamins include Vitamin C which help repair and maintain healthy bones and teeth. Vitamin C can be found in bell peppers, dark leafy greens, papaya and tomatoes.  Vitamin A helps with eyesight and reduces illness and can be found in carrots, squash, dark leafy greens and animal liver.</a:t>
            </a:r>
          </a:p>
          <a:p>
            <a:r>
              <a:rPr lang="en-GB" dirty="0"/>
              <a:t>Minerals include Iron and Zinc. Iron helps provide oxygen to cells and reduces illness. It is found in red meats and animal liver, fortified cereals, chickpeas and lentils. Zinc helps with growth and brain development and reduces illness. It is found in beef, lentils, shrimp and edible seeds.</a:t>
            </a:r>
          </a:p>
        </p:txBody>
      </p:sp>
      <p:sp>
        <p:nvSpPr>
          <p:cNvPr id="4" name="Slide Number Placeholder 3"/>
          <p:cNvSpPr>
            <a:spLocks noGrp="1"/>
          </p:cNvSpPr>
          <p:nvPr>
            <p:ph type="sldNum" sz="quarter" idx="10"/>
          </p:nvPr>
        </p:nvSpPr>
        <p:spPr/>
        <p:txBody>
          <a:bodyPr/>
          <a:lstStyle/>
          <a:p>
            <a:fld id="{CF423E45-0078-4A85-9EB0-83253262410D}" type="slidenum">
              <a:rPr lang="en-GB" smtClean="0"/>
              <a:t>8</a:t>
            </a:fld>
            <a:endParaRPr lang="en-GB"/>
          </a:p>
        </p:txBody>
      </p:sp>
    </p:spTree>
    <p:extLst>
      <p:ext uri="{BB962C8B-B14F-4D97-AF65-F5344CB8AC3E}">
        <p14:creationId xmlns:p14="http://schemas.microsoft.com/office/powerpoint/2010/main" val="216638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 food group is a collection of foods that share similar nutritional properties or biological classifications. Food guides typically divide foods into food groups and recommend daily servings of each group for a healthy diet</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9</a:t>
            </a:fld>
            <a:endParaRPr lang="en-GB"/>
          </a:p>
        </p:txBody>
      </p:sp>
    </p:spTree>
    <p:extLst>
      <p:ext uri="{BB962C8B-B14F-4D97-AF65-F5344CB8AC3E}">
        <p14:creationId xmlns:p14="http://schemas.microsoft.com/office/powerpoint/2010/main" val="84900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Benin’s Food Guide displays five food groups in the image of a traditional round house with a thatched roof. Food groups that should be consumed in greater quantities make up the foundation of the house, while those foods that are needed in smaller quantities are shown in the smaller, higher tiers of the picture, like the roof.</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13</a:t>
            </a:fld>
            <a:endParaRPr lang="en-GB"/>
          </a:p>
        </p:txBody>
      </p:sp>
    </p:spTree>
    <p:extLst>
      <p:ext uri="{BB962C8B-B14F-4D97-AF65-F5344CB8AC3E}">
        <p14:creationId xmlns:p14="http://schemas.microsoft.com/office/powerpoint/2010/main" val="54185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130425"/>
            <a:ext cx="9982135"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2019332" y="3886200"/>
            <a:ext cx="8534400" cy="1752600"/>
          </a:xfrm>
        </p:spPr>
        <p:txBody>
          <a:bodyPr>
            <a:normAutofit/>
          </a:bodyPr>
          <a:lstStyle>
            <a:lvl1pPr marL="0" indent="0" algn="l">
              <a:buNone/>
              <a:defRPr sz="2800" b="1">
                <a:solidFill>
                  <a:schemeClr val="accent2"/>
                </a:solidFill>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4297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418210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50809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67" y="2130425"/>
            <a:ext cx="9982135"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2019332" y="3886200"/>
            <a:ext cx="8534400" cy="1752600"/>
          </a:xfrm>
        </p:spPr>
        <p:txBody>
          <a:bodyPr>
            <a:normAutofit/>
          </a:bodyPr>
          <a:lstStyle>
            <a:lvl1pPr marL="0" indent="0" algn="l">
              <a:buNone/>
              <a:defRPr sz="2100" b="1">
                <a:solidFill>
                  <a:schemeClr val="accent2"/>
                </a:solidFill>
              </a:defRPr>
            </a:lvl1pPr>
            <a:lvl2pPr marL="342863" indent="0" algn="ctr">
              <a:buNone/>
              <a:defRPr>
                <a:solidFill>
                  <a:schemeClr val="tx1">
                    <a:tint val="75000"/>
                  </a:schemeClr>
                </a:solidFill>
              </a:defRPr>
            </a:lvl2pPr>
            <a:lvl3pPr marL="685727" indent="0" algn="ctr">
              <a:buNone/>
              <a:defRPr>
                <a:solidFill>
                  <a:schemeClr val="tx1">
                    <a:tint val="75000"/>
                  </a:schemeClr>
                </a:solidFill>
              </a:defRPr>
            </a:lvl3pPr>
            <a:lvl4pPr marL="1028591" indent="0" algn="ctr">
              <a:buNone/>
              <a:defRPr>
                <a:solidFill>
                  <a:schemeClr val="tx1">
                    <a:tint val="75000"/>
                  </a:schemeClr>
                </a:solidFill>
              </a:defRPr>
            </a:lvl4pPr>
            <a:lvl5pPr marL="1371454" indent="0" algn="ctr">
              <a:buNone/>
              <a:defRPr>
                <a:solidFill>
                  <a:schemeClr val="tx1">
                    <a:tint val="75000"/>
                  </a:schemeClr>
                </a:solidFill>
              </a:defRPr>
            </a:lvl5pPr>
            <a:lvl6pPr marL="1714316" indent="0" algn="ctr">
              <a:buNone/>
              <a:defRPr>
                <a:solidFill>
                  <a:schemeClr val="tx1">
                    <a:tint val="75000"/>
                  </a:schemeClr>
                </a:solidFill>
              </a:defRPr>
            </a:lvl6pPr>
            <a:lvl7pPr marL="2057180" indent="0" algn="ctr">
              <a:buNone/>
              <a:defRPr>
                <a:solidFill>
                  <a:schemeClr val="tx1">
                    <a:tint val="75000"/>
                  </a:schemeClr>
                </a:solidFill>
              </a:defRPr>
            </a:lvl7pPr>
            <a:lvl8pPr marL="2400044" indent="0" algn="ctr">
              <a:buNone/>
              <a:defRPr>
                <a:solidFill>
                  <a:schemeClr val="tx1">
                    <a:tint val="75000"/>
                  </a:schemeClr>
                </a:solidFill>
              </a:defRPr>
            </a:lvl8pPr>
            <a:lvl9pPr marL="2742907"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38685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342900">
              <a:defRPr sz="2100"/>
            </a:lvl1pPr>
            <a:lvl2pPr marL="3429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56920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8" y="4406904"/>
            <a:ext cx="10030819" cy="1362075"/>
          </a:xfrm>
        </p:spPr>
        <p:txBody>
          <a:bodyPr anchor="t">
            <a:noAutofit/>
          </a:bodyPr>
          <a:lstStyle>
            <a:lvl1pPr algn="l">
              <a:defRPr sz="3300" b="0" cap="none"/>
            </a:lvl1pPr>
          </a:lstStyle>
          <a:p>
            <a:r>
              <a:rPr lang="en-US" dirty="0"/>
              <a:t>Click to edit master title style</a:t>
            </a:r>
            <a:endParaRPr lang="en-ZA" dirty="0"/>
          </a:p>
        </p:txBody>
      </p:sp>
      <p:sp>
        <p:nvSpPr>
          <p:cNvPr id="3" name="Text Placeholder 2"/>
          <p:cNvSpPr>
            <a:spLocks noGrp="1"/>
          </p:cNvSpPr>
          <p:nvPr>
            <p:ph type="body" idx="1"/>
          </p:nvPr>
        </p:nvSpPr>
        <p:spPr>
          <a:xfrm>
            <a:off x="1295468" y="2906713"/>
            <a:ext cx="10030819" cy="1500187"/>
          </a:xfrm>
        </p:spPr>
        <p:txBody>
          <a:bodyPr anchor="b">
            <a:normAutofit/>
          </a:bodyPr>
          <a:lstStyle>
            <a:lvl1pPr marL="0" indent="0">
              <a:buNone/>
              <a:defRPr sz="2100" b="1">
                <a:solidFill>
                  <a:schemeClr val="accent2"/>
                </a:solidFill>
              </a:defRPr>
            </a:lvl1pPr>
            <a:lvl2pPr marL="342863" indent="0">
              <a:buNone/>
              <a:defRPr sz="1350">
                <a:solidFill>
                  <a:schemeClr val="tx1">
                    <a:tint val="75000"/>
                  </a:schemeClr>
                </a:solidFill>
              </a:defRPr>
            </a:lvl2pPr>
            <a:lvl3pPr marL="685727" indent="0">
              <a:buNone/>
              <a:defRPr sz="1200">
                <a:solidFill>
                  <a:schemeClr val="tx1">
                    <a:tint val="75000"/>
                  </a:schemeClr>
                </a:solidFill>
              </a:defRPr>
            </a:lvl3pPr>
            <a:lvl4pPr marL="1028591" indent="0">
              <a:buNone/>
              <a:defRPr sz="1050">
                <a:solidFill>
                  <a:schemeClr val="tx1">
                    <a:tint val="75000"/>
                  </a:schemeClr>
                </a:solidFill>
              </a:defRPr>
            </a:lvl4pPr>
            <a:lvl5pPr marL="1371454" indent="0">
              <a:buNone/>
              <a:defRPr sz="1050">
                <a:solidFill>
                  <a:schemeClr val="tx1">
                    <a:tint val="75000"/>
                  </a:schemeClr>
                </a:solidFill>
              </a:defRPr>
            </a:lvl5pPr>
            <a:lvl6pPr marL="1714316" indent="0">
              <a:buNone/>
              <a:defRPr sz="1050">
                <a:solidFill>
                  <a:schemeClr val="tx1">
                    <a:tint val="75000"/>
                  </a:schemeClr>
                </a:solidFill>
              </a:defRPr>
            </a:lvl6pPr>
            <a:lvl7pPr marL="2057180" indent="0">
              <a:buNone/>
              <a:defRPr sz="1050">
                <a:solidFill>
                  <a:schemeClr val="tx1">
                    <a:tint val="75000"/>
                  </a:schemeClr>
                </a:solidFill>
              </a:defRPr>
            </a:lvl7pPr>
            <a:lvl8pPr marL="2400044" indent="0">
              <a:buNone/>
              <a:defRPr sz="1050">
                <a:solidFill>
                  <a:schemeClr val="tx1">
                    <a:tint val="75000"/>
                  </a:schemeClr>
                </a:solidFill>
              </a:defRPr>
            </a:lvl8pPr>
            <a:lvl9pPr marL="2742907"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402805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8" y="476674"/>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8" y="1600203"/>
            <a:ext cx="5088565" cy="4525963"/>
          </a:xfrm>
        </p:spPr>
        <p:txBody>
          <a:bodyPr/>
          <a:lstStyle>
            <a:lvl1pPr>
              <a:defRPr sz="210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4" y="1600203"/>
            <a:ext cx="5102357" cy="4525963"/>
          </a:xfrm>
        </p:spPr>
        <p:txBody>
          <a:bodyPr/>
          <a:lstStyle>
            <a:lvl1pPr>
              <a:defRPr sz="210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3429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8" y="476674"/>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8" y="1535113"/>
            <a:ext cx="5088565" cy="639762"/>
          </a:xfrm>
        </p:spPr>
        <p:txBody>
          <a:bodyPr anchor="b"/>
          <a:lstStyle>
            <a:lvl1pPr marL="0" indent="0">
              <a:buNone/>
              <a:defRPr sz="1800" b="1">
                <a:solidFill>
                  <a:schemeClr val="accent2"/>
                </a:solidFill>
              </a:defRPr>
            </a:lvl1pPr>
            <a:lvl2pPr marL="342863" indent="0">
              <a:buNone/>
              <a:defRPr sz="1500" b="1"/>
            </a:lvl2pPr>
            <a:lvl3pPr marL="685727" indent="0">
              <a:buNone/>
              <a:defRPr sz="1350" b="1"/>
            </a:lvl3pPr>
            <a:lvl4pPr marL="1028591" indent="0">
              <a:buNone/>
              <a:defRPr sz="1200" b="1"/>
            </a:lvl4pPr>
            <a:lvl5pPr marL="1371454" indent="0">
              <a:buNone/>
              <a:defRPr sz="1200" b="1"/>
            </a:lvl5pPr>
            <a:lvl6pPr marL="1714316" indent="0">
              <a:buNone/>
              <a:defRPr sz="1200" b="1"/>
            </a:lvl6pPr>
            <a:lvl7pPr marL="2057180" indent="0">
              <a:buNone/>
              <a:defRPr sz="1200" b="1"/>
            </a:lvl7pPr>
            <a:lvl8pPr marL="2400044" indent="0">
              <a:buNone/>
              <a:defRPr sz="1200" b="1"/>
            </a:lvl8pPr>
            <a:lvl9pPr marL="2742907"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295468" y="2174876"/>
            <a:ext cx="5088565" cy="3951288"/>
          </a:xfrm>
        </p:spPr>
        <p:txBody>
          <a:bodyPr/>
          <a:lstStyle>
            <a:lvl1pPr>
              <a:defRPr sz="2100"/>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6" y="1535113"/>
            <a:ext cx="5088565" cy="639762"/>
          </a:xfrm>
        </p:spPr>
        <p:txBody>
          <a:bodyPr anchor="b"/>
          <a:lstStyle>
            <a:lvl1pPr marL="0" indent="0">
              <a:buNone/>
              <a:defRPr sz="1800" b="1">
                <a:solidFill>
                  <a:schemeClr val="accent2"/>
                </a:solidFill>
              </a:defRPr>
            </a:lvl1pPr>
            <a:lvl2pPr marL="342863" indent="0">
              <a:buNone/>
              <a:defRPr sz="1500" b="1"/>
            </a:lvl2pPr>
            <a:lvl3pPr marL="685727" indent="0">
              <a:buNone/>
              <a:defRPr sz="1350" b="1"/>
            </a:lvl3pPr>
            <a:lvl4pPr marL="1028591" indent="0">
              <a:buNone/>
              <a:defRPr sz="1200" b="1"/>
            </a:lvl4pPr>
            <a:lvl5pPr marL="1371454" indent="0">
              <a:buNone/>
              <a:defRPr sz="1200" b="1"/>
            </a:lvl5pPr>
            <a:lvl6pPr marL="1714316" indent="0">
              <a:buNone/>
              <a:defRPr sz="1200" b="1"/>
            </a:lvl6pPr>
            <a:lvl7pPr marL="2057180" indent="0">
              <a:buNone/>
              <a:defRPr sz="1200" b="1"/>
            </a:lvl7pPr>
            <a:lvl8pPr marL="2400044" indent="0">
              <a:buNone/>
              <a:defRPr sz="1200" b="1"/>
            </a:lvl8pPr>
            <a:lvl9pPr marL="2742907" indent="0">
              <a:buNone/>
              <a:defRPr sz="1200" b="1"/>
            </a:lvl9pPr>
          </a:lstStyle>
          <a:p>
            <a:pPr lvl="0"/>
            <a:r>
              <a:rPr lang="en-US" dirty="0"/>
              <a:t>Click to edit Master text styles</a:t>
            </a:r>
          </a:p>
        </p:txBody>
      </p:sp>
      <p:sp>
        <p:nvSpPr>
          <p:cNvPr id="13" name="Content Placeholder 3"/>
          <p:cNvSpPr>
            <a:spLocks noGrp="1"/>
          </p:cNvSpPr>
          <p:nvPr>
            <p:ph sz="half" idx="14"/>
          </p:nvPr>
        </p:nvSpPr>
        <p:spPr>
          <a:xfrm>
            <a:off x="6493836" y="2174876"/>
            <a:ext cx="5088565" cy="3951288"/>
          </a:xfrm>
        </p:spPr>
        <p:txBody>
          <a:bodyPr/>
          <a:lstStyle>
            <a:lvl1pPr>
              <a:defRPr sz="2100"/>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endParaRPr lang="en-ZA" dirty="0"/>
          </a:p>
        </p:txBody>
      </p:sp>
    </p:spTree>
    <p:extLst>
      <p:ext uri="{BB962C8B-B14F-4D97-AF65-F5344CB8AC3E}">
        <p14:creationId xmlns:p14="http://schemas.microsoft.com/office/powerpoint/2010/main" val="1519448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89626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457200">
              <a:defRPr sz="2800"/>
            </a:lvl1pPr>
            <a:lvl2pPr marL="4572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42481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923465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Autofit/>
          </a:bodyPr>
          <a:lstStyle>
            <a:lvl1pPr algn="l">
              <a:defRPr sz="2100" b="1"/>
            </a:lvl1pPr>
          </a:lstStyle>
          <a:p>
            <a:r>
              <a:rPr lang="en-US" dirty="0"/>
              <a:t>Click to edit Master title style</a:t>
            </a:r>
            <a:endParaRPr lang="en-ZA" dirty="0"/>
          </a:p>
        </p:txBody>
      </p:sp>
      <p:sp>
        <p:nvSpPr>
          <p:cNvPr id="3" name="Content Placeholder 2"/>
          <p:cNvSpPr>
            <a:spLocks noGrp="1"/>
          </p:cNvSpPr>
          <p:nvPr>
            <p:ph idx="1"/>
          </p:nvPr>
        </p:nvSpPr>
        <p:spPr>
          <a:xfrm>
            <a:off x="4943872" y="273053"/>
            <a:ext cx="6638528" cy="5853113"/>
          </a:xfrm>
        </p:spPr>
        <p:txBody>
          <a:bodyPr/>
          <a:lstStyle>
            <a:lvl1pPr>
              <a:defRPr sz="2100"/>
            </a:lvl1pPr>
            <a:lvl2pPr>
              <a:defRPr sz="165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99456" y="1422701"/>
            <a:ext cx="3627040" cy="4691063"/>
          </a:xfrm>
        </p:spPr>
        <p:txBody>
          <a:bodyPr>
            <a:normAutofit/>
          </a:bodyPr>
          <a:lstStyle>
            <a:lvl1pPr marL="0" indent="0">
              <a:buNone/>
              <a:defRPr sz="1650"/>
            </a:lvl1pPr>
            <a:lvl2pPr marL="342863" indent="0">
              <a:buNone/>
              <a:defRPr sz="900"/>
            </a:lvl2pPr>
            <a:lvl3pPr marL="685727" indent="0">
              <a:buNone/>
              <a:defRPr sz="750"/>
            </a:lvl3pPr>
            <a:lvl4pPr marL="1028591" indent="0">
              <a:buNone/>
              <a:defRPr sz="750"/>
            </a:lvl4pPr>
            <a:lvl5pPr marL="1371454" indent="0">
              <a:buNone/>
              <a:defRPr sz="750"/>
            </a:lvl5pPr>
            <a:lvl6pPr marL="1714316" indent="0">
              <a:buNone/>
              <a:defRPr sz="750"/>
            </a:lvl6pPr>
            <a:lvl7pPr marL="2057180" indent="0">
              <a:buNone/>
              <a:defRPr sz="750"/>
            </a:lvl7pPr>
            <a:lvl8pPr marL="2400044" indent="0">
              <a:buNone/>
              <a:defRPr sz="750"/>
            </a:lvl8pPr>
            <a:lvl9pPr marL="2742907"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59332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1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2400"/>
            </a:lvl1pPr>
            <a:lvl2pPr marL="342863" indent="0">
              <a:buNone/>
              <a:defRPr sz="2100"/>
            </a:lvl2pPr>
            <a:lvl3pPr marL="685727" indent="0">
              <a:buNone/>
              <a:defRPr sz="1800"/>
            </a:lvl3pPr>
            <a:lvl4pPr marL="1028591" indent="0">
              <a:buNone/>
              <a:defRPr sz="1500"/>
            </a:lvl4pPr>
            <a:lvl5pPr marL="1371454" indent="0">
              <a:buNone/>
              <a:defRPr sz="1500"/>
            </a:lvl5pPr>
            <a:lvl6pPr marL="1714316" indent="0">
              <a:buNone/>
              <a:defRPr sz="1500"/>
            </a:lvl6pPr>
            <a:lvl7pPr marL="2057180" indent="0">
              <a:buNone/>
              <a:defRPr sz="1500"/>
            </a:lvl7pPr>
            <a:lvl8pPr marL="2400044" indent="0">
              <a:buNone/>
              <a:defRPr sz="1500"/>
            </a:lvl8pPr>
            <a:lvl9pPr marL="2742907" indent="0">
              <a:buNone/>
              <a:defRPr sz="1500"/>
            </a:lvl9pPr>
          </a:lstStyle>
          <a:p>
            <a:endParaRPr lang="en-ZA"/>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50"/>
            </a:lvl1pPr>
            <a:lvl2pPr marL="342863" indent="0">
              <a:buNone/>
              <a:defRPr sz="900"/>
            </a:lvl2pPr>
            <a:lvl3pPr marL="685727" indent="0">
              <a:buNone/>
              <a:defRPr sz="750"/>
            </a:lvl3pPr>
            <a:lvl4pPr marL="1028591" indent="0">
              <a:buNone/>
              <a:defRPr sz="750"/>
            </a:lvl4pPr>
            <a:lvl5pPr marL="1371454" indent="0">
              <a:buNone/>
              <a:defRPr sz="750"/>
            </a:lvl5pPr>
            <a:lvl6pPr marL="1714316" indent="0">
              <a:buNone/>
              <a:defRPr sz="750"/>
            </a:lvl6pPr>
            <a:lvl7pPr marL="2057180" indent="0">
              <a:buNone/>
              <a:defRPr sz="750"/>
            </a:lvl7pPr>
            <a:lvl8pPr marL="2400044" indent="0">
              <a:buNone/>
              <a:defRPr sz="750"/>
            </a:lvl8pPr>
            <a:lvl9pPr marL="2742907"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74264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204730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0233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4406902"/>
            <a:ext cx="10030819" cy="1362075"/>
          </a:xfrm>
        </p:spPr>
        <p:txBody>
          <a:bodyPr anchor="t">
            <a:noAutofit/>
          </a:bodyPr>
          <a:lstStyle>
            <a:lvl1pPr algn="l">
              <a:defRPr sz="4400" b="0" cap="none"/>
            </a:lvl1pPr>
          </a:lstStyle>
          <a:p>
            <a:r>
              <a:rPr lang="en-US" dirty="0"/>
              <a:t>Click to edit master title style</a:t>
            </a:r>
            <a:endParaRPr lang="en-ZA" dirty="0"/>
          </a:p>
        </p:txBody>
      </p:sp>
      <p:sp>
        <p:nvSpPr>
          <p:cNvPr id="3" name="Text Placeholder 2"/>
          <p:cNvSpPr>
            <a:spLocks noGrp="1"/>
          </p:cNvSpPr>
          <p:nvPr>
            <p:ph type="body" idx="1"/>
          </p:nvPr>
        </p:nvSpPr>
        <p:spPr>
          <a:xfrm>
            <a:off x="1295467" y="2906713"/>
            <a:ext cx="10030819" cy="1500187"/>
          </a:xfrm>
        </p:spPr>
        <p:txBody>
          <a:bodyPr anchor="b">
            <a:normAutofit/>
          </a:bodyPr>
          <a:lstStyle>
            <a:lvl1pPr marL="0" indent="0">
              <a:buNone/>
              <a:defRPr sz="2800" b="1">
                <a:solidFill>
                  <a:schemeClr val="accent2"/>
                </a:solidFill>
              </a:defRPr>
            </a:lvl1pPr>
            <a:lvl2pPr marL="457151" indent="0">
              <a:buNone/>
              <a:defRPr sz="1800">
                <a:solidFill>
                  <a:schemeClr val="tx1">
                    <a:tint val="75000"/>
                  </a:schemeClr>
                </a:solidFill>
              </a:defRPr>
            </a:lvl2pPr>
            <a:lvl3pPr marL="914303" indent="0">
              <a:buNone/>
              <a:defRPr sz="1600">
                <a:solidFill>
                  <a:schemeClr val="tx1">
                    <a:tint val="75000"/>
                  </a:schemeClr>
                </a:solidFill>
              </a:defRPr>
            </a:lvl3pPr>
            <a:lvl4pPr marL="1371454" indent="0">
              <a:buNone/>
              <a:defRPr sz="1400">
                <a:solidFill>
                  <a:schemeClr val="tx1">
                    <a:tint val="75000"/>
                  </a:schemeClr>
                </a:solidFill>
              </a:defRPr>
            </a:lvl4pPr>
            <a:lvl5pPr marL="1828605" indent="0">
              <a:buNone/>
              <a:defRPr sz="1400">
                <a:solidFill>
                  <a:schemeClr val="tx1">
                    <a:tint val="75000"/>
                  </a:schemeClr>
                </a:solidFill>
              </a:defRPr>
            </a:lvl5pPr>
            <a:lvl6pPr marL="2285755" indent="0">
              <a:buNone/>
              <a:defRPr sz="1400">
                <a:solidFill>
                  <a:schemeClr val="tx1">
                    <a:tint val="75000"/>
                  </a:schemeClr>
                </a:solidFill>
              </a:defRPr>
            </a:lvl6pPr>
            <a:lvl7pPr marL="2742907" indent="0">
              <a:buNone/>
              <a:defRPr sz="1400">
                <a:solidFill>
                  <a:schemeClr val="tx1">
                    <a:tint val="75000"/>
                  </a:schemeClr>
                </a:solidFill>
              </a:defRPr>
            </a:lvl7pPr>
            <a:lvl8pPr marL="3200058" indent="0">
              <a:buNone/>
              <a:defRPr sz="1400">
                <a:solidFill>
                  <a:schemeClr val="tx1">
                    <a:tint val="75000"/>
                  </a:schemeClr>
                </a:solidFill>
              </a:defRPr>
            </a:lvl8pPr>
            <a:lvl9pPr marL="36572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130460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389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extLst>
      <p:ext uri="{BB962C8B-B14F-4D97-AF65-F5344CB8AC3E}">
        <p14:creationId xmlns:p14="http://schemas.microsoft.com/office/powerpoint/2010/main" val="8690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71614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8270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4943872" y="273051"/>
            <a:ext cx="6638528" cy="5853113"/>
          </a:xfrm>
        </p:spPr>
        <p:txBody>
          <a:bodyPr/>
          <a:lstStyle>
            <a:lvl1pPr>
              <a:defRPr sz="28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99456" y="1422699"/>
            <a:ext cx="3627040" cy="4691063"/>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130020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151" indent="0">
              <a:buNone/>
              <a:defRPr sz="2800"/>
            </a:lvl2pPr>
            <a:lvl3pPr marL="914303" indent="0">
              <a:buNone/>
              <a:defRPr sz="2400"/>
            </a:lvl3pPr>
            <a:lvl4pPr marL="1371454" indent="0">
              <a:buNone/>
              <a:defRPr sz="2000"/>
            </a:lvl4pPr>
            <a:lvl5pPr marL="1828605" indent="0">
              <a:buNone/>
              <a:defRPr sz="2000"/>
            </a:lvl5pPr>
            <a:lvl6pPr marL="2285755" indent="0">
              <a:buNone/>
              <a:defRPr sz="2000"/>
            </a:lvl6pPr>
            <a:lvl7pPr marL="2742907" indent="0">
              <a:buNone/>
              <a:defRPr sz="2000"/>
            </a:lvl7pPr>
            <a:lvl8pPr marL="3200058" indent="0">
              <a:buNone/>
              <a:defRPr sz="2000"/>
            </a:lvl8pPr>
            <a:lvl9pPr marL="3657209"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5973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7" y="476672"/>
            <a:ext cx="10286933"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95467" y="1600201"/>
            <a:ext cx="10286933"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rrowheads="1"/>
          </p:cNvPicPr>
          <p:nvPr userDrawn="1"/>
        </p:nvPicPr>
        <p:blipFill>
          <a:blip r:embed="rId15" cstate="print"/>
          <a:srcRect/>
          <a:stretch>
            <a:fillRect/>
          </a:stretch>
        </p:blipFill>
        <p:spPr bwMode="auto">
          <a:xfrm>
            <a:off x="139701" y="5121275"/>
            <a:ext cx="1476000" cy="1620838"/>
          </a:xfrm>
          <a:prstGeom prst="rect">
            <a:avLst/>
          </a:prstGeom>
          <a:noFill/>
        </p:spPr>
      </p:pic>
      <p:pic>
        <p:nvPicPr>
          <p:cNvPr id="15" name="Picture 28" descr="gfras_face_blue"/>
          <p:cNvPicPr>
            <a:picLocks noChangeArrowheads="1"/>
          </p:cNvPicPr>
          <p:nvPr userDrawn="1"/>
        </p:nvPicPr>
        <p:blipFill>
          <a:blip r:embed="rId16" cstate="print"/>
          <a:srcRect/>
          <a:stretch>
            <a:fillRect/>
          </a:stretch>
        </p:blipFill>
        <p:spPr bwMode="auto">
          <a:xfrm>
            <a:off x="-96688" y="-14856"/>
            <a:ext cx="1004400" cy="6013451"/>
          </a:xfrm>
          <a:prstGeom prst="rect">
            <a:avLst/>
          </a:prstGeom>
          <a:noFill/>
        </p:spPr>
      </p:pic>
    </p:spTree>
    <p:extLst>
      <p:ext uri="{BB962C8B-B14F-4D97-AF65-F5344CB8AC3E}">
        <p14:creationId xmlns:p14="http://schemas.microsoft.com/office/powerpoint/2010/main" val="4289293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2" r:id="rId12"/>
    <p:sldLayoutId id="2147483653" r:id="rId13"/>
  </p:sldLayoutIdLst>
  <p:txStyles>
    <p:titleStyle>
      <a:lvl1pPr algn="l" defTabSz="914303" rtl="0" eaLnBrk="1" latinLnBrk="0" hangingPunct="1">
        <a:spcBef>
          <a:spcPct val="0"/>
        </a:spcBef>
        <a:buNone/>
        <a:defRPr sz="4400" kern="1200">
          <a:solidFill>
            <a:schemeClr val="accent1"/>
          </a:solidFill>
          <a:latin typeface="Tahoma" pitchFamily="34" charset="0"/>
          <a:ea typeface="Tahoma" pitchFamily="34" charset="0"/>
          <a:cs typeface="Tahoma" pitchFamily="34" charset="0"/>
        </a:defRPr>
      </a:lvl1pPr>
    </p:titleStyle>
    <p:body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8" y="476674"/>
            <a:ext cx="10286933"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95468" y="1600201"/>
            <a:ext cx="10286933"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1" tIns="45715" rIns="91431" bIns="45715" rtlCol="0" anchor="ctr"/>
          <a:lstStyle>
            <a:lvl1pPr algn="r">
              <a:defRPr sz="9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rrowheads="1"/>
          </p:cNvPicPr>
          <p:nvPr userDrawn="1"/>
        </p:nvPicPr>
        <p:blipFill>
          <a:blip r:embed="rId13" cstate="print"/>
          <a:srcRect/>
          <a:stretch>
            <a:fillRect/>
          </a:stretch>
        </p:blipFill>
        <p:spPr bwMode="auto">
          <a:xfrm>
            <a:off x="139701" y="5121275"/>
            <a:ext cx="1476000" cy="1620838"/>
          </a:xfrm>
          <a:prstGeom prst="rect">
            <a:avLst/>
          </a:prstGeom>
          <a:noFill/>
        </p:spPr>
      </p:pic>
      <p:pic>
        <p:nvPicPr>
          <p:cNvPr id="15" name="Picture 28" descr="gfras_face_blue"/>
          <p:cNvPicPr>
            <a:picLocks noChangeArrowheads="1"/>
          </p:cNvPicPr>
          <p:nvPr userDrawn="1"/>
        </p:nvPicPr>
        <p:blipFill>
          <a:blip r:embed="rId14" cstate="print"/>
          <a:srcRect/>
          <a:stretch>
            <a:fillRect/>
          </a:stretch>
        </p:blipFill>
        <p:spPr bwMode="auto">
          <a:xfrm>
            <a:off x="-96688" y="-14856"/>
            <a:ext cx="1004400" cy="6013451"/>
          </a:xfrm>
          <a:prstGeom prst="rect">
            <a:avLst/>
          </a:prstGeom>
          <a:noFill/>
        </p:spPr>
      </p:pic>
    </p:spTree>
    <p:extLst>
      <p:ext uri="{BB962C8B-B14F-4D97-AF65-F5344CB8AC3E}">
        <p14:creationId xmlns:p14="http://schemas.microsoft.com/office/powerpoint/2010/main" val="44522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27" rtl="0" eaLnBrk="1" latinLnBrk="0" hangingPunct="1">
        <a:spcBef>
          <a:spcPct val="0"/>
        </a:spcBef>
        <a:buNone/>
        <a:defRPr sz="3300" kern="1200">
          <a:solidFill>
            <a:schemeClr val="accent1"/>
          </a:solidFill>
          <a:latin typeface="Tahoma" pitchFamily="34" charset="0"/>
          <a:ea typeface="Tahoma" pitchFamily="34" charset="0"/>
          <a:cs typeface="Tahoma" pitchFamily="34" charset="0"/>
        </a:defRPr>
      </a:lvl1pPr>
    </p:titleStyle>
    <p:bodyStyle>
      <a:lvl1pPr marL="342900" indent="-342900" algn="l" defTabSz="685727" rtl="0" eaLnBrk="1" latinLnBrk="0" hangingPunct="1">
        <a:spcBef>
          <a:spcPct val="20000"/>
        </a:spcBef>
        <a:buClr>
          <a:schemeClr val="accent2"/>
        </a:buClr>
        <a:buFont typeface="Wingdings" pitchFamily="2" charset="2"/>
        <a:buChar char="§"/>
        <a:defRPr sz="2100" kern="1200">
          <a:solidFill>
            <a:schemeClr val="tx1">
              <a:lumMod val="90000"/>
              <a:lumOff val="10000"/>
            </a:schemeClr>
          </a:solidFill>
          <a:latin typeface="+mn-lt"/>
          <a:ea typeface="+mn-ea"/>
          <a:cs typeface="+mn-cs"/>
        </a:defRPr>
      </a:lvl1pPr>
      <a:lvl2pPr marL="342900" indent="-342900" algn="l" defTabSz="685727" rtl="0" eaLnBrk="1" latinLnBrk="0" hangingPunct="1">
        <a:spcBef>
          <a:spcPct val="20000"/>
        </a:spcBef>
        <a:buClr>
          <a:schemeClr val="accent1"/>
        </a:buClr>
        <a:buFont typeface="Arial" pitchFamily="34" charset="0"/>
        <a:buChar char="•"/>
        <a:defRPr sz="1650" kern="1200">
          <a:solidFill>
            <a:schemeClr val="tx1">
              <a:lumMod val="90000"/>
              <a:lumOff val="10000"/>
            </a:schemeClr>
          </a:solidFill>
          <a:latin typeface="+mn-lt"/>
          <a:ea typeface="+mn-ea"/>
          <a:cs typeface="+mn-cs"/>
        </a:defRPr>
      </a:lvl2pPr>
      <a:lvl3pPr marL="0" indent="-342900" algn="just" defTabSz="685727" rtl="0" eaLnBrk="1" latinLnBrk="0" hangingPunct="1">
        <a:spcBef>
          <a:spcPct val="20000"/>
        </a:spcBef>
        <a:buFont typeface="Arial" pitchFamily="34" charset="0"/>
        <a:buChar char="•"/>
        <a:defRPr sz="1800" kern="1200">
          <a:solidFill>
            <a:schemeClr val="tx1">
              <a:lumMod val="90000"/>
              <a:lumOff val="10000"/>
            </a:schemeClr>
          </a:solidFill>
          <a:latin typeface="+mn-lt"/>
          <a:ea typeface="+mn-ea"/>
          <a:cs typeface="+mn-cs"/>
        </a:defRPr>
      </a:lvl3pPr>
      <a:lvl4pPr marL="0" indent="-342900" algn="just" defTabSz="685727" rtl="0" eaLnBrk="1" latinLnBrk="0" hangingPunct="1">
        <a:spcBef>
          <a:spcPct val="20000"/>
        </a:spcBef>
        <a:buFont typeface="Arial" pitchFamily="34" charset="0"/>
        <a:buChar char="–"/>
        <a:defRPr sz="1500" kern="1200">
          <a:solidFill>
            <a:schemeClr val="tx1">
              <a:lumMod val="90000"/>
              <a:lumOff val="10000"/>
            </a:schemeClr>
          </a:solidFill>
          <a:latin typeface="+mn-lt"/>
          <a:ea typeface="+mn-ea"/>
          <a:cs typeface="+mn-cs"/>
        </a:defRPr>
      </a:lvl4pPr>
      <a:lvl5pPr marL="0" indent="-342900" algn="just" defTabSz="685727" rtl="0" eaLnBrk="1" latinLnBrk="0" hangingPunct="1">
        <a:spcBef>
          <a:spcPct val="20000"/>
        </a:spcBef>
        <a:buFont typeface="Arial" pitchFamily="34" charset="0"/>
        <a:buChar char="»"/>
        <a:defRPr sz="1500" kern="1200">
          <a:solidFill>
            <a:schemeClr val="tx1">
              <a:lumMod val="90000"/>
              <a:lumOff val="10000"/>
            </a:schemeClr>
          </a:solidFill>
          <a:latin typeface="+mn-lt"/>
          <a:ea typeface="+mn-ea"/>
          <a:cs typeface="+mn-cs"/>
        </a:defRPr>
      </a:lvl5pPr>
      <a:lvl6pPr marL="1885749"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12"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76"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38"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6" algn="l" defTabSz="685727" rtl="0" eaLnBrk="1" latinLnBrk="0" hangingPunct="1">
        <a:defRPr sz="1350" kern="1200">
          <a:solidFill>
            <a:schemeClr val="tx1"/>
          </a:solidFill>
          <a:latin typeface="+mn-lt"/>
          <a:ea typeface="+mn-ea"/>
          <a:cs typeface="+mn-cs"/>
        </a:defRPr>
      </a:lvl6pPr>
      <a:lvl7pPr marL="2057180" algn="l" defTabSz="685727" rtl="0" eaLnBrk="1" latinLnBrk="0" hangingPunct="1">
        <a:defRPr sz="1350" kern="1200">
          <a:solidFill>
            <a:schemeClr val="tx1"/>
          </a:solidFill>
          <a:latin typeface="+mn-lt"/>
          <a:ea typeface="+mn-ea"/>
          <a:cs typeface="+mn-cs"/>
        </a:defRPr>
      </a:lvl7pPr>
      <a:lvl8pPr marL="2400044" algn="l" defTabSz="685727" rtl="0" eaLnBrk="1" latinLnBrk="0" hangingPunct="1">
        <a:defRPr sz="1350" kern="1200">
          <a:solidFill>
            <a:schemeClr val="tx1"/>
          </a:solidFill>
          <a:latin typeface="+mn-lt"/>
          <a:ea typeface="+mn-ea"/>
          <a:cs typeface="+mn-cs"/>
        </a:defRPr>
      </a:lvl8pPr>
      <a:lvl9pPr marL="2742907" algn="l" defTabSz="68572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130425"/>
            <a:ext cx="9982135" cy="1470026"/>
          </a:xfrm>
        </p:spPr>
        <p:txBody>
          <a:bodyPr>
            <a:normAutofit/>
          </a:bodyPr>
          <a:lstStyle/>
          <a:p>
            <a:pPr algn="ctr"/>
            <a:r>
              <a:rPr lang="en-ZA" dirty="0"/>
              <a:t>Nutrition-sensitive extension</a:t>
            </a:r>
          </a:p>
        </p:txBody>
      </p:sp>
      <p:sp>
        <p:nvSpPr>
          <p:cNvPr id="3" name="Subtitle 2"/>
          <p:cNvSpPr>
            <a:spLocks noGrp="1"/>
          </p:cNvSpPr>
          <p:nvPr>
            <p:ph type="subTitle" idx="1"/>
          </p:nvPr>
        </p:nvSpPr>
        <p:spPr>
          <a:xfrm>
            <a:off x="2019332" y="3886200"/>
            <a:ext cx="8534400" cy="1752600"/>
          </a:xfrm>
        </p:spPr>
        <p:txBody>
          <a:bodyPr/>
          <a:lstStyle/>
          <a:p>
            <a:r>
              <a:rPr lang="en-ZA" dirty="0"/>
              <a:t>Global Forum for Rural Advisory Services (GFRAS)</a:t>
            </a:r>
          </a:p>
        </p:txBody>
      </p:sp>
      <p:sp>
        <p:nvSpPr>
          <p:cNvPr id="4" name="TextBox 3"/>
          <p:cNvSpPr txBox="1"/>
          <p:nvPr/>
        </p:nvSpPr>
        <p:spPr>
          <a:xfrm>
            <a:off x="3024996" y="5014917"/>
            <a:ext cx="6504280" cy="400110"/>
          </a:xfrm>
          <a:prstGeom prst="rect">
            <a:avLst/>
          </a:prstGeom>
          <a:noFill/>
        </p:spPr>
        <p:txBody>
          <a:bodyPr wrap="square" rtlCol="0">
            <a:spAutoFit/>
          </a:bodyPr>
          <a:lstStyle/>
          <a:p>
            <a:pPr algn="ctr"/>
            <a:r>
              <a:rPr lang="en-ZA" sz="2000" dirty="0">
                <a:solidFill>
                  <a:schemeClr val="accent2"/>
                </a:solidFill>
              </a:rPr>
              <a:t>Part of the </a:t>
            </a:r>
            <a:r>
              <a:rPr lang="en-ZA" sz="2000" i="1" dirty="0">
                <a:solidFill>
                  <a:schemeClr val="accent2"/>
                </a:solidFill>
              </a:rPr>
              <a:t>New </a:t>
            </a:r>
            <a:r>
              <a:rPr lang="en-ZA" sz="2000" i="1" dirty="0" err="1">
                <a:solidFill>
                  <a:schemeClr val="accent2"/>
                </a:solidFill>
              </a:rPr>
              <a:t>Extensionist</a:t>
            </a:r>
            <a:r>
              <a:rPr lang="en-ZA" sz="2000" i="1" dirty="0">
                <a:solidFill>
                  <a:schemeClr val="accent2"/>
                </a:solidFill>
              </a:rPr>
              <a:t> Learning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5280477"/>
              </p:ext>
            </p:extLst>
          </p:nvPr>
        </p:nvGraphicFramePr>
        <p:xfrm>
          <a:off x="1487488" y="476672"/>
          <a:ext cx="10094845" cy="5637731"/>
        </p:xfrm>
        <a:graphic>
          <a:graphicData uri="http://schemas.openxmlformats.org/drawingml/2006/table">
            <a:tbl>
              <a:tblPr>
                <a:tableStyleId>{284E427A-3D55-4303-BF80-6455036E1DE7}</a:tableStyleId>
              </a:tblPr>
              <a:tblGrid>
                <a:gridCol w="1531106">
                  <a:extLst>
                    <a:ext uri="{9D8B030D-6E8A-4147-A177-3AD203B41FA5}">
                      <a16:colId xmlns:a16="http://schemas.microsoft.com/office/drawing/2014/main" val="20000"/>
                    </a:ext>
                  </a:extLst>
                </a:gridCol>
                <a:gridCol w="3038526">
                  <a:extLst>
                    <a:ext uri="{9D8B030D-6E8A-4147-A177-3AD203B41FA5}">
                      <a16:colId xmlns:a16="http://schemas.microsoft.com/office/drawing/2014/main" val="20001"/>
                    </a:ext>
                  </a:extLst>
                </a:gridCol>
                <a:gridCol w="5525213">
                  <a:extLst>
                    <a:ext uri="{9D8B030D-6E8A-4147-A177-3AD203B41FA5}">
                      <a16:colId xmlns:a16="http://schemas.microsoft.com/office/drawing/2014/main" val="20002"/>
                    </a:ext>
                  </a:extLst>
                </a:gridCol>
              </a:tblGrid>
              <a:tr h="483629">
                <a:tc>
                  <a:txBody>
                    <a:bodyPr/>
                    <a:lstStyle/>
                    <a:p>
                      <a:pPr algn="l">
                        <a:lnSpc>
                          <a:spcPct val="115000"/>
                        </a:lnSpc>
                        <a:spcBef>
                          <a:spcPts val="1200"/>
                        </a:spcBef>
                        <a:spcAft>
                          <a:spcPts val="0"/>
                        </a:spcAft>
                      </a:pPr>
                      <a:r>
                        <a:rPr lang="en-ZA" sz="1800" b="1" dirty="0">
                          <a:effectLst/>
                        </a:rPr>
                        <a:t>Food group</a:t>
                      </a:r>
                      <a:endParaRPr lang="en-GB" sz="1800" b="1"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b="1" dirty="0">
                          <a:effectLst/>
                        </a:rPr>
                        <a:t>Examples</a:t>
                      </a:r>
                      <a:endParaRPr lang="en-GB" sz="1800" b="1"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b="1" dirty="0">
                          <a:effectLst/>
                        </a:rPr>
                        <a:t>Importance</a:t>
                      </a:r>
                      <a:endParaRPr lang="en-GB" sz="1800" b="1"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0"/>
                  </a:ext>
                </a:extLst>
              </a:tr>
              <a:tr h="1024549">
                <a:tc>
                  <a:txBody>
                    <a:bodyPr/>
                    <a:lstStyle/>
                    <a:p>
                      <a:pPr algn="l">
                        <a:lnSpc>
                          <a:spcPct val="115000"/>
                        </a:lnSpc>
                        <a:spcBef>
                          <a:spcPts val="1200"/>
                        </a:spcBef>
                        <a:spcAft>
                          <a:spcPts val="0"/>
                        </a:spcAft>
                      </a:pPr>
                      <a:r>
                        <a:rPr lang="en-ZA" sz="1800" dirty="0">
                          <a:effectLst/>
                        </a:rPr>
                        <a:t>Staples</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Maize, bread, tortilla, rice, porridge</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Provides energy for the body to move, breathe and perform daily activities (cook, work in the fields, etc.).</a:t>
                      </a:r>
                      <a:endParaRPr lang="en-GB" sz="180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1"/>
                  </a:ext>
                </a:extLst>
              </a:tr>
              <a:tr h="733285">
                <a:tc>
                  <a:txBody>
                    <a:bodyPr/>
                    <a:lstStyle/>
                    <a:p>
                      <a:pPr algn="l">
                        <a:lnSpc>
                          <a:spcPct val="115000"/>
                        </a:lnSpc>
                        <a:spcBef>
                          <a:spcPts val="1200"/>
                        </a:spcBef>
                        <a:spcAft>
                          <a:spcPts val="0"/>
                        </a:spcAft>
                      </a:pPr>
                      <a:r>
                        <a:rPr lang="en-ZA" sz="1800">
                          <a:effectLst/>
                        </a:rPr>
                        <a:t>Fats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Vegetable oil, butter</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Provides the body with energy and protects the organs (heart, liver, skin).</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2"/>
                  </a:ext>
                </a:extLst>
              </a:tr>
              <a:tr h="733285">
                <a:tc>
                  <a:txBody>
                    <a:bodyPr/>
                    <a:lstStyle/>
                    <a:p>
                      <a:pPr algn="l">
                        <a:lnSpc>
                          <a:spcPct val="115000"/>
                        </a:lnSpc>
                        <a:spcBef>
                          <a:spcPts val="1200"/>
                        </a:spcBef>
                        <a:spcAft>
                          <a:spcPts val="0"/>
                        </a:spcAft>
                      </a:pPr>
                      <a:r>
                        <a:rPr lang="en-ZA" sz="1800" dirty="0">
                          <a:effectLst/>
                        </a:rPr>
                        <a:t>Fruits</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Papayas, mangoes, bananas, avocados</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protect the body from diseases and illnesses.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3"/>
                  </a:ext>
                </a:extLst>
              </a:tr>
              <a:tr h="733285">
                <a:tc>
                  <a:txBody>
                    <a:bodyPr/>
                    <a:lstStyle/>
                    <a:p>
                      <a:pPr algn="l">
                        <a:lnSpc>
                          <a:spcPct val="115000"/>
                        </a:lnSpc>
                        <a:spcBef>
                          <a:spcPts val="1200"/>
                        </a:spcBef>
                        <a:spcAft>
                          <a:spcPts val="0"/>
                        </a:spcAft>
                      </a:pPr>
                      <a:r>
                        <a:rPr lang="en-ZA" sz="1800">
                          <a:effectLst/>
                        </a:rPr>
                        <a:t>Vegetables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Pumpkins, potatoes, leafy greens, tomatoes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protect the body from diseases and illnesses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4"/>
                  </a:ext>
                </a:extLst>
              </a:tr>
              <a:tr h="733285">
                <a:tc>
                  <a:txBody>
                    <a:bodyPr/>
                    <a:lstStyle/>
                    <a:p>
                      <a:pPr algn="l">
                        <a:lnSpc>
                          <a:spcPct val="115000"/>
                        </a:lnSpc>
                        <a:spcBef>
                          <a:spcPts val="1200"/>
                        </a:spcBef>
                        <a:spcAft>
                          <a:spcPts val="0"/>
                        </a:spcAft>
                      </a:pPr>
                      <a:r>
                        <a:rPr lang="en-ZA" sz="1800">
                          <a:effectLst/>
                        </a:rPr>
                        <a:t>Legumes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Cowpeas, kidney beans, lima beans, black beans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strengthen the muscles, repairs wounds and protects against heart disease and diabetes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5"/>
                  </a:ext>
                </a:extLst>
              </a:tr>
              <a:tr h="733285">
                <a:tc>
                  <a:txBody>
                    <a:bodyPr/>
                    <a:lstStyle/>
                    <a:p>
                      <a:pPr algn="l">
                        <a:lnSpc>
                          <a:spcPct val="115000"/>
                        </a:lnSpc>
                        <a:spcBef>
                          <a:spcPts val="1200"/>
                        </a:spcBef>
                        <a:spcAft>
                          <a:spcPts val="0"/>
                        </a:spcAft>
                      </a:pPr>
                      <a:r>
                        <a:rPr lang="en-ZA" sz="1800">
                          <a:effectLst/>
                        </a:rPr>
                        <a:t>Meat and eggs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Chicken, beef, mutton, organ meats, eggs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strengthen the muscles and repairs wounds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6"/>
                  </a:ext>
                </a:extLst>
              </a:tr>
              <a:tr h="442022">
                <a:tc>
                  <a:txBody>
                    <a:bodyPr/>
                    <a:lstStyle/>
                    <a:p>
                      <a:pPr algn="l">
                        <a:lnSpc>
                          <a:spcPct val="115000"/>
                        </a:lnSpc>
                        <a:spcBef>
                          <a:spcPts val="1200"/>
                        </a:spcBef>
                        <a:spcAft>
                          <a:spcPts val="0"/>
                        </a:spcAft>
                      </a:pPr>
                      <a:r>
                        <a:rPr lang="en-ZA" sz="1800">
                          <a:effectLst/>
                        </a:rPr>
                        <a:t>Dairy</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Milk, yoghurt, cheese</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strengthen bones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7"/>
                  </a:ext>
                </a:extLst>
              </a:tr>
            </a:tbl>
          </a:graphicData>
        </a:graphic>
      </p:graphicFrame>
      <p:sp>
        <p:nvSpPr>
          <p:cNvPr id="6" name="TextBox 5"/>
          <p:cNvSpPr txBox="1"/>
          <p:nvPr/>
        </p:nvSpPr>
        <p:spPr>
          <a:xfrm>
            <a:off x="9624392" y="6242828"/>
            <a:ext cx="2124000" cy="276999"/>
          </a:xfrm>
          <a:prstGeom prst="rect">
            <a:avLst/>
          </a:prstGeom>
          <a:noFill/>
        </p:spPr>
        <p:txBody>
          <a:bodyPr wrap="square" rtlCol="0">
            <a:spAutoFit/>
          </a:bodyPr>
          <a:lstStyle/>
          <a:p>
            <a:r>
              <a:rPr lang="en-GB" sz="1200" i="1" dirty="0"/>
              <a:t>Credit: </a:t>
            </a:r>
            <a:r>
              <a:rPr lang="en-US" sz="1200" i="1" dirty="0"/>
              <a:t>Dr. Jeanette Andrade</a:t>
            </a:r>
            <a:endParaRPr lang="en-GB" sz="1200" i="1" dirty="0"/>
          </a:p>
        </p:txBody>
      </p:sp>
    </p:spTree>
    <p:extLst>
      <p:ext uri="{BB962C8B-B14F-4D97-AF65-F5344CB8AC3E}">
        <p14:creationId xmlns:p14="http://schemas.microsoft.com/office/powerpoint/2010/main" val="41920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Food-based dietary guidelines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Provide science-based recommendations about the quantity, quality and diversity of foods that should be consumed</a:t>
            </a:r>
          </a:p>
          <a:p>
            <a:endParaRPr lang="en-ZA" dirty="0"/>
          </a:p>
          <a:p>
            <a:r>
              <a:rPr lang="en-ZA" dirty="0"/>
              <a:t>Depend on a person’s size, activity level and factors that make some people require more nutrients than others</a:t>
            </a:r>
          </a:p>
          <a:p>
            <a:endParaRPr lang="en-ZA" dirty="0"/>
          </a:p>
          <a:p>
            <a:r>
              <a:rPr lang="en-ZA" dirty="0"/>
              <a:t>Different countries have developed food-based dietary guidelines that reflect the foods that are locally available and culturally preferred</a:t>
            </a:r>
            <a:endParaRPr lang="en-GB" dirty="0"/>
          </a:p>
          <a:p>
            <a:endParaRPr lang="en-GB" dirty="0"/>
          </a:p>
        </p:txBody>
      </p:sp>
    </p:spTree>
    <p:extLst>
      <p:ext uri="{BB962C8B-B14F-4D97-AF65-F5344CB8AC3E}">
        <p14:creationId xmlns:p14="http://schemas.microsoft.com/office/powerpoint/2010/main" val="277697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a:t>Food guides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Visual representation of dietary guidelines and accompany food-based dietary guidelines</a:t>
            </a:r>
          </a:p>
          <a:p>
            <a:endParaRPr lang="en-ZA" dirty="0"/>
          </a:p>
          <a:p>
            <a:r>
              <a:rPr lang="en-ZA" dirty="0"/>
              <a:t>Include fewer specific recommendations </a:t>
            </a:r>
          </a:p>
          <a:p>
            <a:endParaRPr lang="en-ZA" dirty="0"/>
          </a:p>
          <a:p>
            <a:r>
              <a:rPr lang="en-ZA" dirty="0"/>
              <a:t>Make it easier for non-nutritionists to understand the quality, quantity and diversity of foods that make up a healthy diet</a:t>
            </a:r>
            <a:endParaRPr lang="en-GB" dirty="0"/>
          </a:p>
        </p:txBody>
      </p:sp>
    </p:spTree>
    <p:extLst>
      <p:ext uri="{BB962C8B-B14F-4D97-AF65-F5344CB8AC3E}">
        <p14:creationId xmlns:p14="http://schemas.microsoft.com/office/powerpoint/2010/main" val="303615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7.jpg" descr="Figure 1-01.jpg"/>
          <p:cNvPicPr/>
          <p:nvPr/>
        </p:nvPicPr>
        <p:blipFill>
          <a:blip r:embed="rId3"/>
          <a:srcRect l="1602" t="4318" r="1442" b="3165"/>
          <a:stretch>
            <a:fillRect/>
          </a:stretch>
        </p:blipFill>
        <p:spPr>
          <a:xfrm>
            <a:off x="2855641" y="476672"/>
            <a:ext cx="6984775" cy="5832648"/>
          </a:xfrm>
          <a:prstGeom prst="rect">
            <a:avLst/>
          </a:prstGeom>
          <a:ln/>
        </p:spPr>
      </p:pic>
    </p:spTree>
    <p:extLst>
      <p:ext uri="{BB962C8B-B14F-4D97-AF65-F5344CB8AC3E}">
        <p14:creationId xmlns:p14="http://schemas.microsoft.com/office/powerpoint/2010/main" val="36596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Nutritional needs</a:t>
            </a:r>
          </a:p>
        </p:txBody>
      </p:sp>
      <p:sp>
        <p:nvSpPr>
          <p:cNvPr id="3" name="Content Placeholder 2"/>
          <p:cNvSpPr>
            <a:spLocks noGrp="1"/>
          </p:cNvSpPr>
          <p:nvPr>
            <p:ph idx="1"/>
          </p:nvPr>
        </p:nvSpPr>
        <p:spPr/>
        <p:txBody>
          <a:bodyPr>
            <a:normAutofit lnSpcReduction="10000"/>
          </a:bodyPr>
          <a:lstStyle/>
          <a:p>
            <a:r>
              <a:rPr lang="en-ZA" dirty="0"/>
              <a:t>People and animals at different stages of their lives have different dietary needs</a:t>
            </a:r>
          </a:p>
          <a:p>
            <a:r>
              <a:rPr lang="en-ZA" dirty="0"/>
              <a:t>Nutritional needs are determined by: </a:t>
            </a:r>
          </a:p>
          <a:p>
            <a:pPr lvl="1"/>
            <a:r>
              <a:rPr lang="en-ZA" dirty="0"/>
              <a:t>Age</a:t>
            </a:r>
            <a:endParaRPr lang="en-GB" dirty="0"/>
          </a:p>
          <a:p>
            <a:pPr lvl="1"/>
            <a:r>
              <a:rPr lang="en-ZA" dirty="0"/>
              <a:t>Body make-up and size</a:t>
            </a:r>
            <a:endParaRPr lang="en-GB" dirty="0"/>
          </a:p>
          <a:p>
            <a:pPr lvl="1"/>
            <a:r>
              <a:rPr lang="en-ZA" dirty="0"/>
              <a:t>Activity level</a:t>
            </a:r>
            <a:endParaRPr lang="en-GB" dirty="0"/>
          </a:p>
          <a:p>
            <a:pPr lvl="1"/>
            <a:r>
              <a:rPr lang="en-ZA" dirty="0"/>
              <a:t>Physical state</a:t>
            </a:r>
            <a:endParaRPr lang="en-GB" dirty="0"/>
          </a:p>
          <a:p>
            <a:endParaRPr lang="en-GB" dirty="0"/>
          </a:p>
          <a:p>
            <a:r>
              <a:rPr lang="en-GB" dirty="0"/>
              <a:t>Dietary needs also depends on an individuals nutritional status</a:t>
            </a:r>
          </a:p>
        </p:txBody>
      </p:sp>
    </p:spTree>
    <p:extLst>
      <p:ext uri="{BB962C8B-B14F-4D97-AF65-F5344CB8AC3E}">
        <p14:creationId xmlns:p14="http://schemas.microsoft.com/office/powerpoint/2010/main" val="342153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jpg" descr="Figure 2.jpg"/>
          <p:cNvPicPr/>
          <p:nvPr/>
        </p:nvPicPr>
        <p:blipFill rotWithShape="1">
          <a:blip r:embed="rId3"/>
          <a:srcRect l="23" r="23" b="4793"/>
          <a:stretch/>
        </p:blipFill>
        <p:spPr>
          <a:xfrm>
            <a:off x="2207568" y="1340769"/>
            <a:ext cx="8352928" cy="4737304"/>
          </a:xfrm>
          <a:prstGeom prst="rect">
            <a:avLst/>
          </a:prstGeom>
          <a:ln/>
        </p:spPr>
      </p:pic>
      <p:sp>
        <p:nvSpPr>
          <p:cNvPr id="2" name="Title 1"/>
          <p:cNvSpPr>
            <a:spLocks noGrp="1"/>
          </p:cNvSpPr>
          <p:nvPr>
            <p:ph type="title"/>
          </p:nvPr>
        </p:nvSpPr>
        <p:spPr>
          <a:xfrm>
            <a:off x="1295467" y="476672"/>
            <a:ext cx="10286933" cy="940967"/>
          </a:xfrm>
        </p:spPr>
        <p:txBody>
          <a:bodyPr/>
          <a:lstStyle/>
          <a:p>
            <a:r>
              <a:rPr lang="en-GB" dirty="0"/>
              <a:t>Nutritional status</a:t>
            </a:r>
          </a:p>
        </p:txBody>
      </p:sp>
    </p:spTree>
    <p:extLst>
      <p:ext uri="{BB962C8B-B14F-4D97-AF65-F5344CB8AC3E}">
        <p14:creationId xmlns:p14="http://schemas.microsoft.com/office/powerpoint/2010/main" val="6362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Nutritional status indicators</a:t>
            </a:r>
          </a:p>
        </p:txBody>
      </p:sp>
      <p:sp>
        <p:nvSpPr>
          <p:cNvPr id="3" name="Content Placeholder 2"/>
          <p:cNvSpPr>
            <a:spLocks noGrp="1"/>
          </p:cNvSpPr>
          <p:nvPr>
            <p:ph idx="1"/>
          </p:nvPr>
        </p:nvSpPr>
        <p:spPr>
          <a:xfrm>
            <a:off x="1295467" y="1600201"/>
            <a:ext cx="10286933" cy="4349080"/>
          </a:xfrm>
        </p:spPr>
        <p:txBody>
          <a:bodyPr/>
          <a:lstStyle/>
          <a:p>
            <a:r>
              <a:rPr lang="en-ZA" dirty="0"/>
              <a:t>Used to assess the nutritional status of a person  </a:t>
            </a:r>
          </a:p>
          <a:p>
            <a:endParaRPr lang="en-ZA" dirty="0"/>
          </a:p>
          <a:p>
            <a:r>
              <a:rPr lang="en-ZA" dirty="0"/>
              <a:t>Point out malnutrition</a:t>
            </a:r>
          </a:p>
          <a:p>
            <a:endParaRPr lang="en-ZA" dirty="0"/>
          </a:p>
          <a:p>
            <a:r>
              <a:rPr lang="en-ZA" dirty="0"/>
              <a:t>Involves measuring a person's height and weight, and comparing these measurements with what is normal or acceptable for their sex and age</a:t>
            </a:r>
          </a:p>
          <a:p>
            <a:endParaRPr lang="en-GB" dirty="0"/>
          </a:p>
        </p:txBody>
      </p:sp>
    </p:spTree>
    <p:extLst>
      <p:ext uri="{BB962C8B-B14F-4D97-AF65-F5344CB8AC3E}">
        <p14:creationId xmlns:p14="http://schemas.microsoft.com/office/powerpoint/2010/main" val="251851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Nutritional status indicators</a:t>
            </a:r>
          </a:p>
        </p:txBody>
      </p:sp>
      <p:pic>
        <p:nvPicPr>
          <p:cNvPr id="4" name="image20.jpg" descr="Figure 3-01.jpg"/>
          <p:cNvPicPr/>
          <p:nvPr/>
        </p:nvPicPr>
        <p:blipFill rotWithShape="1">
          <a:blip r:embed="rId3"/>
          <a:srcRect l="6800" t="12795" b="4073"/>
          <a:stretch/>
        </p:blipFill>
        <p:spPr>
          <a:xfrm>
            <a:off x="2855640" y="2167990"/>
            <a:ext cx="7128792" cy="3699991"/>
          </a:xfrm>
          <a:prstGeom prst="rect">
            <a:avLst/>
          </a:prstGeom>
          <a:ln/>
        </p:spPr>
      </p:pic>
      <p:sp>
        <p:nvSpPr>
          <p:cNvPr id="5" name="TextBox 4"/>
          <p:cNvSpPr txBox="1"/>
          <p:nvPr/>
        </p:nvSpPr>
        <p:spPr>
          <a:xfrm>
            <a:off x="3575720" y="5867980"/>
            <a:ext cx="936000" cy="369332"/>
          </a:xfrm>
          <a:prstGeom prst="rect">
            <a:avLst/>
          </a:prstGeom>
          <a:noFill/>
        </p:spPr>
        <p:txBody>
          <a:bodyPr wrap="square" rtlCol="0">
            <a:spAutoFit/>
          </a:bodyPr>
          <a:lstStyle/>
          <a:p>
            <a:r>
              <a:rPr lang="en-GB" b="1" dirty="0">
                <a:solidFill>
                  <a:schemeClr val="accent1"/>
                </a:solidFill>
              </a:rPr>
              <a:t>Obese</a:t>
            </a:r>
          </a:p>
        </p:txBody>
      </p:sp>
      <p:sp>
        <p:nvSpPr>
          <p:cNvPr id="6" name="TextBox 5"/>
          <p:cNvSpPr txBox="1"/>
          <p:nvPr/>
        </p:nvSpPr>
        <p:spPr>
          <a:xfrm>
            <a:off x="5041032" y="1597442"/>
            <a:ext cx="1908000" cy="369332"/>
          </a:xfrm>
          <a:prstGeom prst="rect">
            <a:avLst/>
          </a:prstGeom>
          <a:noFill/>
        </p:spPr>
        <p:txBody>
          <a:bodyPr wrap="square" rtlCol="0">
            <a:spAutoFit/>
          </a:bodyPr>
          <a:lstStyle/>
          <a:p>
            <a:r>
              <a:rPr lang="en-GB" b="1" dirty="0">
                <a:solidFill>
                  <a:schemeClr val="accent2"/>
                </a:solidFill>
              </a:rPr>
              <a:t>Normal weight</a:t>
            </a:r>
          </a:p>
        </p:txBody>
      </p:sp>
      <p:sp>
        <p:nvSpPr>
          <p:cNvPr id="7" name="TextBox 6"/>
          <p:cNvSpPr txBox="1"/>
          <p:nvPr/>
        </p:nvSpPr>
        <p:spPr>
          <a:xfrm>
            <a:off x="3143824" y="1597442"/>
            <a:ext cx="1548000" cy="369332"/>
          </a:xfrm>
          <a:prstGeom prst="rect">
            <a:avLst/>
          </a:prstGeom>
          <a:noFill/>
        </p:spPr>
        <p:txBody>
          <a:bodyPr wrap="square" rtlCol="0">
            <a:spAutoFit/>
          </a:bodyPr>
          <a:lstStyle/>
          <a:p>
            <a:r>
              <a:rPr lang="en-GB" b="1" dirty="0">
                <a:solidFill>
                  <a:schemeClr val="accent1"/>
                </a:solidFill>
              </a:rPr>
              <a:t>Overweight</a:t>
            </a:r>
          </a:p>
        </p:txBody>
      </p:sp>
      <p:sp>
        <p:nvSpPr>
          <p:cNvPr id="8" name="TextBox 7"/>
          <p:cNvSpPr txBox="1"/>
          <p:nvPr/>
        </p:nvSpPr>
        <p:spPr>
          <a:xfrm>
            <a:off x="7392144" y="1597442"/>
            <a:ext cx="1692000" cy="369332"/>
          </a:xfrm>
          <a:prstGeom prst="rect">
            <a:avLst/>
          </a:prstGeom>
          <a:noFill/>
        </p:spPr>
        <p:txBody>
          <a:bodyPr wrap="square" rtlCol="0">
            <a:spAutoFit/>
          </a:bodyPr>
          <a:lstStyle/>
          <a:p>
            <a:r>
              <a:rPr lang="en-GB" b="1" dirty="0">
                <a:solidFill>
                  <a:schemeClr val="accent1"/>
                </a:solidFill>
              </a:rPr>
              <a:t>Underweight</a:t>
            </a:r>
          </a:p>
        </p:txBody>
      </p:sp>
      <p:sp>
        <p:nvSpPr>
          <p:cNvPr id="9" name="TextBox 8"/>
          <p:cNvSpPr txBox="1"/>
          <p:nvPr/>
        </p:nvSpPr>
        <p:spPr>
          <a:xfrm>
            <a:off x="6852216" y="5867980"/>
            <a:ext cx="1188000" cy="369332"/>
          </a:xfrm>
          <a:prstGeom prst="rect">
            <a:avLst/>
          </a:prstGeom>
          <a:noFill/>
        </p:spPr>
        <p:txBody>
          <a:bodyPr wrap="square" rtlCol="0">
            <a:spAutoFit/>
          </a:bodyPr>
          <a:lstStyle/>
          <a:p>
            <a:r>
              <a:rPr lang="en-GB" b="1" dirty="0">
                <a:solidFill>
                  <a:schemeClr val="accent1"/>
                </a:solidFill>
              </a:rPr>
              <a:t>Stunting</a:t>
            </a:r>
          </a:p>
        </p:txBody>
      </p:sp>
      <p:sp>
        <p:nvSpPr>
          <p:cNvPr id="10" name="TextBox 9"/>
          <p:cNvSpPr txBox="1"/>
          <p:nvPr/>
        </p:nvSpPr>
        <p:spPr>
          <a:xfrm>
            <a:off x="8328248" y="5867980"/>
            <a:ext cx="1152000" cy="369332"/>
          </a:xfrm>
          <a:prstGeom prst="rect">
            <a:avLst/>
          </a:prstGeom>
          <a:noFill/>
        </p:spPr>
        <p:txBody>
          <a:bodyPr wrap="square" rtlCol="0">
            <a:spAutoFit/>
          </a:bodyPr>
          <a:lstStyle/>
          <a:p>
            <a:r>
              <a:rPr lang="en-GB" b="1" dirty="0">
                <a:solidFill>
                  <a:schemeClr val="accent1"/>
                </a:solidFill>
              </a:rPr>
              <a:t>Wasting</a:t>
            </a:r>
          </a:p>
        </p:txBody>
      </p:sp>
    </p:spTree>
    <p:extLst>
      <p:ext uri="{BB962C8B-B14F-4D97-AF65-F5344CB8AC3E}">
        <p14:creationId xmlns:p14="http://schemas.microsoft.com/office/powerpoint/2010/main" val="174203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Micronutrient malnutrition</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A moderate to severe lack of one or more important micronutrients</a:t>
            </a:r>
          </a:p>
          <a:p>
            <a:endParaRPr lang="en-ZA" dirty="0"/>
          </a:p>
          <a:p>
            <a:r>
              <a:rPr lang="en-ZA" dirty="0"/>
              <a:t>Typically less visible and affects many people around the world</a:t>
            </a:r>
          </a:p>
          <a:p>
            <a:pPr lvl="1"/>
            <a:r>
              <a:rPr lang="en-ZA" dirty="0"/>
              <a:t>E.g. Anaemia,  Vitamin deficiencies</a:t>
            </a:r>
          </a:p>
          <a:p>
            <a:pPr lvl="1"/>
            <a:endParaRPr lang="en-ZA" dirty="0"/>
          </a:p>
          <a:p>
            <a:r>
              <a:rPr lang="en-ZA" dirty="0"/>
              <a:t>Under-consumption of nutrient-rich fruits and vegetables contributes to micronutrient malnutrition</a:t>
            </a:r>
            <a:endParaRPr lang="en-GB" dirty="0"/>
          </a:p>
        </p:txBody>
      </p:sp>
    </p:spTree>
    <p:extLst>
      <p:ext uri="{BB962C8B-B14F-4D97-AF65-F5344CB8AC3E}">
        <p14:creationId xmlns:p14="http://schemas.microsoft.com/office/powerpoint/2010/main" val="349091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Making better food choices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There are several methods for influencing people’s food choices:</a:t>
            </a:r>
          </a:p>
          <a:p>
            <a:pPr lvl="1"/>
            <a:r>
              <a:rPr lang="en-ZA" dirty="0"/>
              <a:t>nutrition education </a:t>
            </a:r>
          </a:p>
          <a:p>
            <a:pPr lvl="1"/>
            <a:r>
              <a:rPr lang="en-ZA" dirty="0"/>
              <a:t>social and behaviour change communication </a:t>
            </a:r>
          </a:p>
          <a:p>
            <a:pPr lvl="1"/>
            <a:r>
              <a:rPr lang="en-ZA" dirty="0"/>
              <a:t>social marketing</a:t>
            </a:r>
          </a:p>
        </p:txBody>
      </p:sp>
      <p:pic>
        <p:nvPicPr>
          <p:cNvPr id="5122" name="Picture 2" descr="C:\Users\Anja\Documents\Werk\WORK - SPARROW\_Previous work\NELK\Images\Depositphotos_73071291_l-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2" y="3003170"/>
            <a:ext cx="3374248" cy="31264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95400" y="3789040"/>
            <a:ext cx="5772200" cy="2520280"/>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People will be more likely to change their food behaviours:</a:t>
            </a:r>
          </a:p>
          <a:p>
            <a:pPr lvl="1"/>
            <a:r>
              <a:rPr lang="en-ZA" dirty="0"/>
              <a:t>when they are supported by their social networks </a:t>
            </a:r>
          </a:p>
          <a:p>
            <a:pPr lvl="1"/>
            <a:r>
              <a:rPr lang="en-ZA" dirty="0"/>
              <a:t>when they have greater agency</a:t>
            </a:r>
            <a:endParaRPr lang="en-GB" dirty="0"/>
          </a:p>
        </p:txBody>
      </p:sp>
    </p:spTree>
    <p:extLst>
      <p:ext uri="{BB962C8B-B14F-4D97-AF65-F5344CB8AC3E}">
        <p14:creationId xmlns:p14="http://schemas.microsoft.com/office/powerpoint/2010/main" val="151855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 and nutrition</a:t>
            </a:r>
          </a:p>
        </p:txBody>
      </p:sp>
      <p:sp>
        <p:nvSpPr>
          <p:cNvPr id="3" name="Content Placeholder 2"/>
          <p:cNvSpPr>
            <a:spLocks noGrp="1"/>
          </p:cNvSpPr>
          <p:nvPr>
            <p:ph idx="1"/>
          </p:nvPr>
        </p:nvSpPr>
        <p:spPr>
          <a:xfrm>
            <a:off x="1295467" y="1600201"/>
            <a:ext cx="10286933" cy="4349080"/>
          </a:xfrm>
        </p:spPr>
        <p:txBody>
          <a:bodyPr/>
          <a:lstStyle/>
          <a:p>
            <a:r>
              <a:rPr lang="en-ZA" dirty="0"/>
              <a:t>Malnutrition is a big problem world wide</a:t>
            </a:r>
          </a:p>
          <a:p>
            <a:pPr lvl="1"/>
            <a:r>
              <a:rPr lang="en-ZA" dirty="0"/>
              <a:t>Can have a negative impact on the agriculture and economy of a country</a:t>
            </a:r>
          </a:p>
        </p:txBody>
      </p:sp>
      <p:sp>
        <p:nvSpPr>
          <p:cNvPr id="4" name="Content Placeholder 2"/>
          <p:cNvSpPr txBox="1">
            <a:spLocks/>
          </p:cNvSpPr>
          <p:nvPr/>
        </p:nvSpPr>
        <p:spPr>
          <a:xfrm>
            <a:off x="1304960" y="2708920"/>
            <a:ext cx="5223088" cy="2836911"/>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It has been estimated that better nutrition could improve the GDP of many countries</a:t>
            </a:r>
            <a:endParaRPr lang="en-GB"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38900" y="2886998"/>
            <a:ext cx="4704997" cy="30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5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Factors that affect food choices</a:t>
            </a:r>
          </a:p>
        </p:txBody>
      </p:sp>
      <p:grpSp>
        <p:nvGrpSpPr>
          <p:cNvPr id="48" name="Group 47"/>
          <p:cNvGrpSpPr/>
          <p:nvPr/>
        </p:nvGrpSpPr>
        <p:grpSpPr>
          <a:xfrm>
            <a:off x="1295400" y="1600198"/>
            <a:ext cx="10287000" cy="4349082"/>
            <a:chOff x="32096" y="2420887"/>
            <a:chExt cx="10225829" cy="2000514"/>
          </a:xfrm>
        </p:grpSpPr>
        <p:grpSp>
          <p:nvGrpSpPr>
            <p:cNvPr id="18" name="Group 17"/>
            <p:cNvGrpSpPr/>
            <p:nvPr/>
          </p:nvGrpSpPr>
          <p:grpSpPr>
            <a:xfrm>
              <a:off x="6192415" y="2420888"/>
              <a:ext cx="2013517" cy="2000513"/>
              <a:chOff x="7278252" y="2681528"/>
              <a:chExt cx="2013517" cy="2000513"/>
            </a:xfrm>
          </p:grpSpPr>
          <p:sp>
            <p:nvSpPr>
              <p:cNvPr id="19" name="Rectangle 18">
                <a:extLst>
                  <a:ext uri="{FF2B5EF4-FFF2-40B4-BE49-F238E27FC236}">
                    <a16:creationId xmlns:a16="http://schemas.microsoft.com/office/drawing/2014/main" id="{53801C99-4625-4015-9730-41BBB5EAEA70}"/>
                  </a:ext>
                </a:extLst>
              </p:cNvPr>
              <p:cNvSpPr/>
              <p:nvPr/>
            </p:nvSpPr>
            <p:spPr>
              <a:xfrm>
                <a:off x="7278252" y="2681528"/>
                <a:ext cx="2013517" cy="20005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21" name="TextBox 20">
                <a:extLst>
                  <a:ext uri="{FF2B5EF4-FFF2-40B4-BE49-F238E27FC236}">
                    <a16:creationId xmlns:a16="http://schemas.microsoft.com/office/drawing/2014/main" id="{F9A58A9D-2DE5-4501-A64C-E4C8B3CE8F43}"/>
                  </a:ext>
                </a:extLst>
              </p:cNvPr>
              <p:cNvSpPr txBox="1"/>
              <p:nvPr/>
            </p:nvSpPr>
            <p:spPr>
              <a:xfrm>
                <a:off x="7280997" y="3209151"/>
                <a:ext cx="2010743" cy="1274154"/>
              </a:xfrm>
              <a:prstGeom prst="rect">
                <a:avLst/>
              </a:prstGeom>
              <a:noFill/>
            </p:spPr>
            <p:txBody>
              <a:bodyPr wrap="square" lIns="121899" tIns="0" rIns="121872" bIns="0" rtlCol="0">
                <a:spAutoFit/>
              </a:bodyPr>
              <a:lstStyle/>
              <a:p>
                <a:pPr algn="ctr"/>
                <a:r>
                  <a:rPr lang="en-ZA" sz="2000" dirty="0">
                    <a:solidFill>
                      <a:schemeClr val="bg1"/>
                    </a:solidFill>
                  </a:rPr>
                  <a:t>Social and cultural backgrounds play an important role in what food a person will want to eat or not</a:t>
                </a:r>
                <a:endParaRPr lang="en-GB" sz="2000" dirty="0">
                  <a:solidFill>
                    <a:schemeClr val="bg1"/>
                  </a:solidFill>
                </a:endParaRPr>
              </a:p>
            </p:txBody>
          </p:sp>
          <p:sp>
            <p:nvSpPr>
              <p:cNvPr id="23" name="TextBox 22"/>
              <p:cNvSpPr txBox="1"/>
              <p:nvPr/>
            </p:nvSpPr>
            <p:spPr>
              <a:xfrm>
                <a:off x="7280998" y="2766185"/>
                <a:ext cx="2010742"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Desirability</a:t>
                </a:r>
                <a:endParaRPr lang="en-ZA" sz="1600" b="1" dirty="0">
                  <a:solidFill>
                    <a:schemeClr val="bg1"/>
                  </a:solidFill>
                  <a:effectLst>
                    <a:outerShdw blurRad="38100" dist="38100" dir="2700000" algn="tl">
                      <a:srgbClr val="000000">
                        <a:alpha val="43137"/>
                      </a:srgbClr>
                    </a:outerShdw>
                  </a:effectLst>
                  <a:latin typeface="+mj-lt"/>
                </a:endParaRPr>
              </a:p>
            </p:txBody>
          </p:sp>
        </p:grpSp>
        <p:grpSp>
          <p:nvGrpSpPr>
            <p:cNvPr id="24" name="Group 23"/>
            <p:cNvGrpSpPr/>
            <p:nvPr/>
          </p:nvGrpSpPr>
          <p:grpSpPr>
            <a:xfrm>
              <a:off x="8244408" y="2420888"/>
              <a:ext cx="2013517" cy="2000513"/>
              <a:chOff x="9454449" y="2681528"/>
              <a:chExt cx="2013517" cy="2000513"/>
            </a:xfrm>
          </p:grpSpPr>
          <p:sp>
            <p:nvSpPr>
              <p:cNvPr id="25" name="Rectangle 24">
                <a:extLst>
                  <a:ext uri="{FF2B5EF4-FFF2-40B4-BE49-F238E27FC236}">
                    <a16:creationId xmlns:a16="http://schemas.microsoft.com/office/drawing/2014/main" id="{49F8C293-D5A5-4EE4-BB45-DFF72174A8A6}"/>
                  </a:ext>
                </a:extLst>
              </p:cNvPr>
              <p:cNvSpPr/>
              <p:nvPr/>
            </p:nvSpPr>
            <p:spPr>
              <a:xfrm>
                <a:off x="9454449" y="2681528"/>
                <a:ext cx="2013517" cy="2000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27" name="TextBox 26">
                <a:extLst>
                  <a:ext uri="{FF2B5EF4-FFF2-40B4-BE49-F238E27FC236}">
                    <a16:creationId xmlns:a16="http://schemas.microsoft.com/office/drawing/2014/main" id="{33AFA2CE-6425-4F17-808C-490CD5F7A557}"/>
                  </a:ext>
                </a:extLst>
              </p:cNvPr>
              <p:cNvSpPr txBox="1"/>
              <p:nvPr/>
            </p:nvSpPr>
            <p:spPr>
              <a:xfrm>
                <a:off x="9460555" y="3209151"/>
                <a:ext cx="2007411" cy="1274154"/>
              </a:xfrm>
              <a:prstGeom prst="rect">
                <a:avLst/>
              </a:prstGeom>
              <a:noFill/>
            </p:spPr>
            <p:txBody>
              <a:bodyPr wrap="square" lIns="121899" tIns="0" rIns="121872" bIns="0" rtlCol="0">
                <a:spAutoFit/>
              </a:bodyPr>
              <a:lstStyle/>
              <a:p>
                <a:pPr algn="ctr"/>
                <a:r>
                  <a:rPr lang="en-ZA" sz="2000" dirty="0">
                    <a:solidFill>
                      <a:schemeClr val="bg1"/>
                    </a:solidFill>
                  </a:rPr>
                  <a:t>If a certain type of food is not easy to get or difficult to prepare, most people will rather choose a convenient alternative</a:t>
                </a:r>
                <a:endParaRPr lang="en-GB" sz="1300" dirty="0">
                  <a:solidFill>
                    <a:schemeClr val="bg1"/>
                  </a:solidFill>
                </a:endParaRPr>
              </a:p>
            </p:txBody>
          </p:sp>
          <p:sp>
            <p:nvSpPr>
              <p:cNvPr id="29" name="TextBox 28"/>
              <p:cNvSpPr txBox="1"/>
              <p:nvPr/>
            </p:nvSpPr>
            <p:spPr>
              <a:xfrm>
                <a:off x="9460555" y="2758609"/>
                <a:ext cx="2007411"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Convenience</a:t>
                </a:r>
                <a:endParaRPr lang="en-ZA" sz="1600" b="1" dirty="0">
                  <a:solidFill>
                    <a:schemeClr val="bg1"/>
                  </a:solidFill>
                  <a:effectLst>
                    <a:outerShdw blurRad="38100" dist="38100" dir="2700000" algn="tl">
                      <a:srgbClr val="000000">
                        <a:alpha val="43137"/>
                      </a:srgbClr>
                    </a:outerShdw>
                  </a:effectLst>
                  <a:latin typeface="+mj-lt"/>
                </a:endParaRPr>
              </a:p>
            </p:txBody>
          </p:sp>
        </p:grpSp>
        <p:grpSp>
          <p:nvGrpSpPr>
            <p:cNvPr id="30" name="Group 29"/>
            <p:cNvGrpSpPr/>
            <p:nvPr/>
          </p:nvGrpSpPr>
          <p:grpSpPr>
            <a:xfrm>
              <a:off x="32096" y="2420888"/>
              <a:ext cx="2019624" cy="2000513"/>
              <a:chOff x="749037" y="2681528"/>
              <a:chExt cx="2019624" cy="2000513"/>
            </a:xfrm>
          </p:grpSpPr>
          <p:sp>
            <p:nvSpPr>
              <p:cNvPr id="31" name="Rectangle 30">
                <a:extLst>
                  <a:ext uri="{FF2B5EF4-FFF2-40B4-BE49-F238E27FC236}">
                    <a16:creationId xmlns:a16="http://schemas.microsoft.com/office/drawing/2014/main" id="{D18D3DDE-B4DB-49D8-8779-EA2A68E4475B}"/>
                  </a:ext>
                </a:extLst>
              </p:cNvPr>
              <p:cNvSpPr/>
              <p:nvPr/>
            </p:nvSpPr>
            <p:spPr>
              <a:xfrm>
                <a:off x="753385" y="2681528"/>
                <a:ext cx="2013518" cy="20005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33" name="TextBox 32">
                <a:extLst>
                  <a:ext uri="{FF2B5EF4-FFF2-40B4-BE49-F238E27FC236}">
                    <a16:creationId xmlns:a16="http://schemas.microsoft.com/office/drawing/2014/main" id="{841FF5E4-35CD-46E1-BCFB-30706DA42902}"/>
                  </a:ext>
                </a:extLst>
              </p:cNvPr>
              <p:cNvSpPr txBox="1"/>
              <p:nvPr/>
            </p:nvSpPr>
            <p:spPr>
              <a:xfrm>
                <a:off x="749037" y="3350724"/>
                <a:ext cx="2008485" cy="991009"/>
              </a:xfrm>
              <a:prstGeom prst="rect">
                <a:avLst/>
              </a:prstGeom>
              <a:noFill/>
            </p:spPr>
            <p:txBody>
              <a:bodyPr wrap="square" lIns="121899" tIns="0" rIns="121872" bIns="0" rtlCol="0">
                <a:spAutoFit/>
              </a:bodyPr>
              <a:lstStyle/>
              <a:p>
                <a:pPr algn="ctr"/>
                <a:r>
                  <a:rPr lang="en-ZA" sz="2000" dirty="0">
                    <a:solidFill>
                      <a:schemeClr val="bg1"/>
                    </a:solidFill>
                  </a:rPr>
                  <a:t>Many people will only choose food that is already available in their local markets</a:t>
                </a:r>
                <a:endParaRPr lang="en-GB" sz="2000" dirty="0">
                  <a:solidFill>
                    <a:schemeClr val="bg1"/>
                  </a:solidFill>
                </a:endParaRPr>
              </a:p>
            </p:txBody>
          </p:sp>
          <p:sp>
            <p:nvSpPr>
              <p:cNvPr id="35" name="TextBox 34"/>
              <p:cNvSpPr txBox="1"/>
              <p:nvPr/>
            </p:nvSpPr>
            <p:spPr>
              <a:xfrm>
                <a:off x="749037" y="2733736"/>
                <a:ext cx="2019624" cy="325617"/>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Food availability</a:t>
                </a:r>
              </a:p>
            </p:txBody>
          </p:sp>
        </p:grpSp>
        <p:grpSp>
          <p:nvGrpSpPr>
            <p:cNvPr id="36" name="Group 35"/>
            <p:cNvGrpSpPr/>
            <p:nvPr/>
          </p:nvGrpSpPr>
          <p:grpSpPr>
            <a:xfrm>
              <a:off x="2088435" y="2420887"/>
              <a:ext cx="2021768" cy="2000513"/>
              <a:chOff x="2910950" y="2681527"/>
              <a:chExt cx="2021768" cy="2000513"/>
            </a:xfrm>
          </p:grpSpPr>
          <p:sp>
            <p:nvSpPr>
              <p:cNvPr id="37" name="Rectangle 36">
                <a:extLst>
                  <a:ext uri="{FF2B5EF4-FFF2-40B4-BE49-F238E27FC236}">
                    <a16:creationId xmlns:a16="http://schemas.microsoft.com/office/drawing/2014/main" id="{313A7C0E-6DEA-4F3E-B2DD-7E26E40BE2DA}"/>
                  </a:ext>
                </a:extLst>
              </p:cNvPr>
              <p:cNvSpPr/>
              <p:nvPr/>
            </p:nvSpPr>
            <p:spPr>
              <a:xfrm>
                <a:off x="2910950" y="2681527"/>
                <a:ext cx="2013517" cy="20005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39" name="TextBox 38">
                <a:extLst>
                  <a:ext uri="{FF2B5EF4-FFF2-40B4-BE49-F238E27FC236}">
                    <a16:creationId xmlns:a16="http://schemas.microsoft.com/office/drawing/2014/main" id="{67721F9C-0F90-44B2-9CCA-3ACDCCBB41EB}"/>
                  </a:ext>
                </a:extLst>
              </p:cNvPr>
              <p:cNvSpPr txBox="1"/>
              <p:nvPr/>
            </p:nvSpPr>
            <p:spPr>
              <a:xfrm>
                <a:off x="2934631" y="3279937"/>
                <a:ext cx="1986948" cy="1132582"/>
              </a:xfrm>
              <a:prstGeom prst="rect">
                <a:avLst/>
              </a:prstGeom>
              <a:noFill/>
            </p:spPr>
            <p:txBody>
              <a:bodyPr wrap="square" lIns="121899" tIns="0" rIns="121872" bIns="0" rtlCol="0">
                <a:spAutoFit/>
              </a:bodyPr>
              <a:lstStyle/>
              <a:p>
                <a:pPr algn="ctr"/>
                <a:r>
                  <a:rPr lang="en-ZA" sz="2000" dirty="0">
                    <a:solidFill>
                      <a:schemeClr val="bg1"/>
                    </a:solidFill>
                  </a:rPr>
                  <a:t>Most people tend to choose food that is easy to get at a manageable distance from their home or work</a:t>
                </a:r>
                <a:endParaRPr lang="en-GB" sz="2000" dirty="0">
                  <a:solidFill>
                    <a:schemeClr val="bg1"/>
                  </a:solidFill>
                </a:endParaRPr>
              </a:p>
            </p:txBody>
          </p:sp>
          <p:sp>
            <p:nvSpPr>
              <p:cNvPr id="41" name="TextBox 40"/>
              <p:cNvSpPr txBox="1"/>
              <p:nvPr/>
            </p:nvSpPr>
            <p:spPr>
              <a:xfrm>
                <a:off x="2913095" y="2769562"/>
                <a:ext cx="2019623"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Accessibility</a:t>
                </a:r>
                <a:endParaRPr lang="en-ZA" sz="1600" b="1" dirty="0">
                  <a:solidFill>
                    <a:schemeClr val="bg1"/>
                  </a:solidFill>
                  <a:effectLst>
                    <a:outerShdw blurRad="38100" dist="38100" dir="2700000" algn="tl">
                      <a:srgbClr val="000000">
                        <a:alpha val="43137"/>
                      </a:srgbClr>
                    </a:outerShdw>
                  </a:effectLst>
                  <a:latin typeface="+mj-lt"/>
                </a:endParaRPr>
              </a:p>
            </p:txBody>
          </p:sp>
        </p:grpSp>
        <p:grpSp>
          <p:nvGrpSpPr>
            <p:cNvPr id="42" name="Group 41"/>
            <p:cNvGrpSpPr/>
            <p:nvPr/>
          </p:nvGrpSpPr>
          <p:grpSpPr>
            <a:xfrm>
              <a:off x="4140425" y="2420887"/>
              <a:ext cx="2021800" cy="2000514"/>
              <a:chOff x="5102082" y="2681527"/>
              <a:chExt cx="2021800" cy="2000514"/>
            </a:xfrm>
          </p:grpSpPr>
          <p:sp>
            <p:nvSpPr>
              <p:cNvPr id="43" name="Rectangle 42">
                <a:extLst>
                  <a:ext uri="{FF2B5EF4-FFF2-40B4-BE49-F238E27FC236}">
                    <a16:creationId xmlns:a16="http://schemas.microsoft.com/office/drawing/2014/main" id="{89D56B6A-9FF0-415F-AB97-EE3D4E2C46CC}"/>
                  </a:ext>
                </a:extLst>
              </p:cNvPr>
              <p:cNvSpPr/>
              <p:nvPr/>
            </p:nvSpPr>
            <p:spPr>
              <a:xfrm>
                <a:off x="5102082" y="2681527"/>
                <a:ext cx="2013517" cy="200051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45" name="TextBox 44">
                <a:extLst>
                  <a:ext uri="{FF2B5EF4-FFF2-40B4-BE49-F238E27FC236}">
                    <a16:creationId xmlns:a16="http://schemas.microsoft.com/office/drawing/2014/main" id="{2953A85A-3853-4386-B78E-5C6FEE715280}"/>
                  </a:ext>
                </a:extLst>
              </p:cNvPr>
              <p:cNvSpPr txBox="1"/>
              <p:nvPr/>
            </p:nvSpPr>
            <p:spPr>
              <a:xfrm>
                <a:off x="5104796" y="3209151"/>
                <a:ext cx="2010723" cy="1274154"/>
              </a:xfrm>
              <a:prstGeom prst="rect">
                <a:avLst/>
              </a:prstGeom>
              <a:noFill/>
            </p:spPr>
            <p:txBody>
              <a:bodyPr wrap="square" lIns="121899" tIns="0" rIns="121872" bIns="0" rtlCol="0">
                <a:spAutoFit/>
              </a:bodyPr>
              <a:lstStyle/>
              <a:p>
                <a:pPr algn="ctr"/>
                <a:r>
                  <a:rPr lang="en-ZA" sz="2000" dirty="0">
                    <a:solidFill>
                      <a:schemeClr val="bg1"/>
                    </a:solidFill>
                  </a:rPr>
                  <a:t>The price of food is a very important factor for food choice, especially in poor and subsistence communities</a:t>
                </a:r>
                <a:endParaRPr lang="en-GB" sz="2000" dirty="0">
                  <a:solidFill>
                    <a:schemeClr val="bg1"/>
                  </a:solidFill>
                </a:endParaRPr>
              </a:p>
            </p:txBody>
          </p:sp>
          <p:sp>
            <p:nvSpPr>
              <p:cNvPr id="47" name="TextBox 46"/>
              <p:cNvSpPr txBox="1"/>
              <p:nvPr/>
            </p:nvSpPr>
            <p:spPr>
              <a:xfrm>
                <a:off x="5104796" y="2766185"/>
                <a:ext cx="2019086"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Affordability</a:t>
                </a:r>
                <a:endParaRPr lang="en-ZA" sz="1600" b="1" dirty="0">
                  <a:solidFill>
                    <a:schemeClr val="bg1"/>
                  </a:solidFill>
                  <a:effectLst>
                    <a:outerShdw blurRad="38100" dist="38100" dir="2700000" algn="tl">
                      <a:srgbClr val="000000">
                        <a:alpha val="43137"/>
                      </a:srgbClr>
                    </a:outerShdw>
                  </a:effectLst>
                  <a:latin typeface="+mj-lt"/>
                </a:endParaRPr>
              </a:p>
            </p:txBody>
          </p:sp>
        </p:grpSp>
      </p:grpSp>
      <p:cxnSp>
        <p:nvCxnSpPr>
          <p:cNvPr id="10" name="Straight Connector 9">
            <a:extLst>
              <a:ext uri="{FF2B5EF4-FFF2-40B4-BE49-F238E27FC236}">
                <a16:creationId xmlns:a16="http://schemas.microsoft.com/office/drawing/2014/main" id="{33067A93-A7D7-4627-92A9-283E0442493A}"/>
              </a:ext>
            </a:extLst>
          </p:cNvPr>
          <p:cNvCxnSpPr/>
          <p:nvPr/>
        </p:nvCxnSpPr>
        <p:spPr>
          <a:xfrm>
            <a:off x="1295400" y="2564904"/>
            <a:ext cx="10287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9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ja\Documents\Werk\WORK - SPARROW\_Previous work\NELK\Images\Depositphotos_6722761_l-2015.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5676" b="7641"/>
          <a:stretch/>
        </p:blipFill>
        <p:spPr bwMode="auto">
          <a:xfrm>
            <a:off x="4344144" y="1340768"/>
            <a:ext cx="5784304" cy="5013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67" y="476672"/>
            <a:ext cx="10286933" cy="940967"/>
          </a:xfrm>
        </p:spPr>
        <p:txBody>
          <a:bodyPr/>
          <a:lstStyle/>
          <a:p>
            <a:r>
              <a:rPr lang="en-GB" dirty="0"/>
              <a:t>Making better food choices</a:t>
            </a:r>
          </a:p>
        </p:txBody>
      </p:sp>
      <p:sp>
        <p:nvSpPr>
          <p:cNvPr id="3" name="Content Placeholder 2"/>
          <p:cNvSpPr>
            <a:spLocks noGrp="1"/>
          </p:cNvSpPr>
          <p:nvPr>
            <p:ph idx="1"/>
          </p:nvPr>
        </p:nvSpPr>
        <p:spPr>
          <a:xfrm>
            <a:off x="1295467" y="1600201"/>
            <a:ext cx="10286933" cy="4349080"/>
          </a:xfrm>
        </p:spPr>
        <p:txBody>
          <a:bodyPr>
            <a:normAutofit lnSpcReduction="10000"/>
          </a:bodyPr>
          <a:lstStyle/>
          <a:p>
            <a:pPr marL="0" indent="0">
              <a:buNone/>
            </a:pPr>
            <a:r>
              <a:rPr lang="en-ZA" dirty="0"/>
              <a:t>Tips that will help you to change unhealthy food habits in your community:</a:t>
            </a:r>
          </a:p>
          <a:p>
            <a:r>
              <a:rPr lang="en-ZA" dirty="0"/>
              <a:t>Use simple language </a:t>
            </a:r>
          </a:p>
          <a:p>
            <a:r>
              <a:rPr lang="en-ZA" dirty="0"/>
              <a:t>Focus on short- term benefits</a:t>
            </a:r>
          </a:p>
          <a:p>
            <a:r>
              <a:rPr lang="en-ZA" dirty="0"/>
              <a:t>Give only the essential information</a:t>
            </a:r>
          </a:p>
          <a:p>
            <a:r>
              <a:rPr lang="en-ZA" dirty="0"/>
              <a:t>Talk in a natural and friendly tone</a:t>
            </a:r>
          </a:p>
          <a:p>
            <a:r>
              <a:rPr lang="en-ZA" dirty="0"/>
              <a:t>Always treat people with respect</a:t>
            </a:r>
          </a:p>
          <a:p>
            <a:r>
              <a:rPr lang="en-ZA" dirty="0"/>
              <a:t>Always check whether your audience has understood your message</a:t>
            </a:r>
            <a:endParaRPr lang="en-GB" dirty="0"/>
          </a:p>
        </p:txBody>
      </p:sp>
    </p:spTree>
    <p:extLst>
      <p:ext uri="{BB962C8B-B14F-4D97-AF65-F5344CB8AC3E}">
        <p14:creationId xmlns:p14="http://schemas.microsoft.com/office/powerpoint/2010/main" val="265792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US" dirty="0"/>
              <a:t>Ways that agriculture can impact nutrition</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2</a:t>
            </a:r>
          </a:p>
        </p:txBody>
      </p:sp>
    </p:spTree>
    <p:extLst>
      <p:ext uri="{BB962C8B-B14F-4D97-AF65-F5344CB8AC3E}">
        <p14:creationId xmlns:p14="http://schemas.microsoft.com/office/powerpoint/2010/main" val="44557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p:txBody>
          <a:bodyPr/>
          <a:lstStyle/>
          <a:p>
            <a:pPr marL="0" indent="0">
              <a:buNone/>
            </a:pPr>
            <a:r>
              <a:rPr lang="en-ZA" dirty="0"/>
              <a:t>Study unit 2 is about:</a:t>
            </a:r>
          </a:p>
          <a:p>
            <a:r>
              <a:rPr lang="en-ZA" dirty="0"/>
              <a:t>Understanding food systems</a:t>
            </a:r>
          </a:p>
          <a:p>
            <a:r>
              <a:rPr lang="en-ZA" dirty="0"/>
              <a:t>The functions of food systems</a:t>
            </a:r>
          </a:p>
          <a:p>
            <a:r>
              <a:rPr lang="en-ZA" dirty="0"/>
              <a:t>Agriculture-nutrition pathways</a:t>
            </a:r>
          </a:p>
          <a:p>
            <a:r>
              <a:rPr lang="en-ZA" dirty="0"/>
              <a:t>Women’s role in nutrition</a:t>
            </a:r>
          </a:p>
          <a:p>
            <a:pPr lvl="1"/>
            <a:endParaRPr lang="en-ZA" dirty="0"/>
          </a:p>
          <a:p>
            <a:pPr lvl="1"/>
            <a:endParaRPr lang="en-ZA" dirty="0"/>
          </a:p>
          <a:p>
            <a:pPr lvl="1"/>
            <a:endParaRPr lang="en-ZA" dirty="0"/>
          </a:p>
        </p:txBody>
      </p:sp>
    </p:spTree>
    <p:extLst>
      <p:ext uri="{BB962C8B-B14F-4D97-AF65-F5344CB8AC3E}">
        <p14:creationId xmlns:p14="http://schemas.microsoft.com/office/powerpoint/2010/main" val="110779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systems</a:t>
            </a:r>
          </a:p>
        </p:txBody>
      </p:sp>
      <p:sp>
        <p:nvSpPr>
          <p:cNvPr id="3" name="Content Placeholder 2"/>
          <p:cNvSpPr>
            <a:spLocks noGrp="1"/>
          </p:cNvSpPr>
          <p:nvPr>
            <p:ph idx="1"/>
          </p:nvPr>
        </p:nvSpPr>
        <p:spPr>
          <a:xfrm>
            <a:off x="1295400" y="1600200"/>
            <a:ext cx="5232648" cy="4349750"/>
          </a:xfrm>
        </p:spPr>
        <p:txBody>
          <a:bodyPr>
            <a:normAutofit/>
          </a:bodyPr>
          <a:lstStyle/>
          <a:p>
            <a:pPr marL="0" indent="0">
              <a:buNone/>
            </a:pPr>
            <a:r>
              <a:rPr lang="en-ZA" dirty="0"/>
              <a:t>A food system is the people, institutions and processes by which agricultural products are produced, processed and brought to consumers</a:t>
            </a:r>
            <a:endParaRPr lang="en-GB" dirty="0"/>
          </a:p>
        </p:txBody>
      </p:sp>
      <p:pic>
        <p:nvPicPr>
          <p:cNvPr id="4" name="image18.jpg"/>
          <p:cNvPicPr/>
          <p:nvPr/>
        </p:nvPicPr>
        <p:blipFill>
          <a:blip r:embed="rId3"/>
          <a:srcRect l="5128" t="-808" r="5448"/>
          <a:stretch>
            <a:fillRect/>
          </a:stretch>
        </p:blipFill>
        <p:spPr>
          <a:xfrm>
            <a:off x="6744072" y="1340768"/>
            <a:ext cx="3888000" cy="3816000"/>
          </a:xfrm>
          <a:prstGeom prst="rect">
            <a:avLst/>
          </a:prstGeom>
          <a:ln/>
        </p:spPr>
      </p:pic>
    </p:spTree>
    <p:extLst>
      <p:ext uri="{BB962C8B-B14F-4D97-AF65-F5344CB8AC3E}">
        <p14:creationId xmlns:p14="http://schemas.microsoft.com/office/powerpoint/2010/main" val="159862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systems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Food systems will vary significantly between societies, cultures and countries </a:t>
            </a:r>
          </a:p>
          <a:p>
            <a:r>
              <a:rPr lang="en-ZA" dirty="0"/>
              <a:t>Eating a healthy diet depends on a food system where:</a:t>
            </a:r>
          </a:p>
          <a:p>
            <a:pPr lvl="1"/>
            <a:r>
              <a:rPr lang="en-ZA" dirty="0"/>
              <a:t>Enough food is available </a:t>
            </a:r>
          </a:p>
          <a:p>
            <a:pPr lvl="1"/>
            <a:r>
              <a:rPr lang="en-ZA" dirty="0"/>
              <a:t>Food is easily accessible</a:t>
            </a:r>
            <a:endParaRPr lang="en-GB" dirty="0"/>
          </a:p>
          <a:p>
            <a:pPr lvl="1"/>
            <a:r>
              <a:rPr lang="en-ZA" dirty="0"/>
              <a:t>The price of food is reasonable</a:t>
            </a:r>
            <a:endParaRPr lang="en-GB" dirty="0"/>
          </a:p>
          <a:p>
            <a:pPr lvl="1"/>
            <a:r>
              <a:rPr lang="en-ZA" dirty="0"/>
              <a:t>Food is safe and acceptable</a:t>
            </a:r>
            <a:endParaRPr lang="en-GB" dirty="0"/>
          </a:p>
        </p:txBody>
      </p:sp>
    </p:spTree>
    <p:extLst>
      <p:ext uri="{BB962C8B-B14F-4D97-AF65-F5344CB8AC3E}">
        <p14:creationId xmlns:p14="http://schemas.microsoft.com/office/powerpoint/2010/main" val="91894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12867241"/>
              </p:ext>
            </p:extLst>
          </p:nvPr>
        </p:nvGraphicFramePr>
        <p:xfrm>
          <a:off x="2063552" y="260648"/>
          <a:ext cx="828092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670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152020"/>
            <a:ext cx="7968952" cy="3797930"/>
          </a:xfrm>
        </p:spPr>
        <p:txBody>
          <a:bodyPr/>
          <a:lstStyle/>
          <a:p>
            <a:r>
              <a:rPr lang="en-ZA" dirty="0"/>
              <a:t>Determines how available and diverse food is</a:t>
            </a:r>
          </a:p>
          <a:p>
            <a:r>
              <a:rPr lang="en-ZA" dirty="0"/>
              <a:t>Farmers who use good agricultural practices can:</a:t>
            </a:r>
          </a:p>
          <a:p>
            <a:pPr lvl="1"/>
            <a:r>
              <a:rPr lang="en-ZA" dirty="0"/>
              <a:t>produce safe, nutritious food </a:t>
            </a:r>
          </a:p>
          <a:p>
            <a:pPr lvl="1"/>
            <a:r>
              <a:rPr lang="en-ZA" dirty="0"/>
              <a:t>while protecting natural resources</a:t>
            </a:r>
            <a:endParaRPr lang="en-GB" dirty="0"/>
          </a:p>
          <a:p>
            <a:endParaRPr lang="en-GB" dirty="0"/>
          </a:p>
        </p:txBody>
      </p:sp>
      <p:sp>
        <p:nvSpPr>
          <p:cNvPr id="6" name="TextBox 5"/>
          <p:cNvSpPr txBox="1"/>
          <p:nvPr/>
        </p:nvSpPr>
        <p:spPr>
          <a:xfrm>
            <a:off x="2207568" y="1628800"/>
            <a:ext cx="5904656" cy="523220"/>
          </a:xfrm>
          <a:prstGeom prst="rect">
            <a:avLst/>
          </a:prstGeom>
          <a:noFill/>
        </p:spPr>
        <p:txBody>
          <a:bodyPr wrap="square" rtlCol="0">
            <a:spAutoFit/>
          </a:bodyPr>
          <a:lstStyle/>
          <a:p>
            <a:r>
              <a:rPr lang="en-GB" sz="2800" b="1" dirty="0">
                <a:solidFill>
                  <a:schemeClr val="accent2"/>
                </a:solidFill>
              </a:rPr>
              <a:t>Food production</a:t>
            </a:r>
          </a:p>
        </p:txBody>
      </p:sp>
      <p:grpSp>
        <p:nvGrpSpPr>
          <p:cNvPr id="13" name="Group 12">
            <a:extLst>
              <a:ext uri="{FF2B5EF4-FFF2-40B4-BE49-F238E27FC236}">
                <a16:creationId xmlns:a16="http://schemas.microsoft.com/office/drawing/2014/main" id="{F933491A-F192-424D-A40F-D0532DA43FC1}"/>
              </a:ext>
            </a:extLst>
          </p:cNvPr>
          <p:cNvGrpSpPr/>
          <p:nvPr/>
        </p:nvGrpSpPr>
        <p:grpSpPr>
          <a:xfrm>
            <a:off x="9422400" y="1772253"/>
            <a:ext cx="2160000" cy="4319814"/>
            <a:chOff x="6960602" y="1628800"/>
            <a:chExt cx="2160000" cy="4319814"/>
          </a:xfrm>
        </p:grpSpPr>
        <p:pic>
          <p:nvPicPr>
            <p:cNvPr id="14" name="Picture 2" descr="C:\Users\Anja\Documents\Werk\WORK - SPARROW\_Previous work\NELK\Images\Depositphotos_184422524_l-2015.jpg">
              <a:extLst>
                <a:ext uri="{FF2B5EF4-FFF2-40B4-BE49-F238E27FC236}">
                  <a16:creationId xmlns:a16="http://schemas.microsoft.com/office/drawing/2014/main" id="{DD605C9C-C904-4115-8805-76BB0E1AE0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nja\Documents\Werk\WORK - SPARROW\_Previous work\NELK\Images\Depositphotos_85587748_l-2015.jpg">
              <a:extLst>
                <a:ext uri="{FF2B5EF4-FFF2-40B4-BE49-F238E27FC236}">
                  <a16:creationId xmlns:a16="http://schemas.microsoft.com/office/drawing/2014/main" id="{5A2828A7-171C-4C8F-96B2-29A7E601AF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nja\Documents\Werk\WORK - SPARROW\_Previous work\NELK\Images\Depositphotos_174121132_l-2015.jpg">
              <a:extLst>
                <a:ext uri="{FF2B5EF4-FFF2-40B4-BE49-F238E27FC236}">
                  <a16:creationId xmlns:a16="http://schemas.microsoft.com/office/drawing/2014/main" id="{02A0680B-C6A9-49F4-B639-3174E387D9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163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152020"/>
            <a:ext cx="7968952" cy="3797930"/>
          </a:xfrm>
        </p:spPr>
        <p:txBody>
          <a:bodyPr>
            <a:normAutofit lnSpcReduction="10000"/>
          </a:bodyPr>
          <a:lstStyle/>
          <a:p>
            <a:r>
              <a:rPr lang="en-ZA" dirty="0"/>
              <a:t>Helps to preserve the quality of food, limit food losses, supports stable food supply and prices</a:t>
            </a:r>
          </a:p>
          <a:p>
            <a:r>
              <a:rPr lang="en-ZA" dirty="0"/>
              <a:t>Proper handling, storage and processing of food can affect:</a:t>
            </a:r>
          </a:p>
          <a:p>
            <a:pPr lvl="1"/>
            <a:r>
              <a:rPr lang="en-ZA" dirty="0"/>
              <a:t>Shelf-life </a:t>
            </a:r>
          </a:p>
          <a:p>
            <a:pPr lvl="1"/>
            <a:r>
              <a:rPr lang="en-ZA" dirty="0"/>
              <a:t>Safety </a:t>
            </a:r>
          </a:p>
          <a:p>
            <a:pPr lvl="1"/>
            <a:r>
              <a:rPr lang="en-ZA" dirty="0"/>
              <a:t>Nutrient content </a:t>
            </a:r>
          </a:p>
          <a:p>
            <a:pPr lvl="1"/>
            <a:r>
              <a:rPr lang="en-ZA" dirty="0"/>
              <a:t>Taste</a:t>
            </a:r>
            <a:endParaRPr lang="en-GB" dirty="0"/>
          </a:p>
        </p:txBody>
      </p:sp>
      <p:sp>
        <p:nvSpPr>
          <p:cNvPr id="6" name="TextBox 5"/>
          <p:cNvSpPr txBox="1"/>
          <p:nvPr/>
        </p:nvSpPr>
        <p:spPr>
          <a:xfrm>
            <a:off x="1308110" y="1523219"/>
            <a:ext cx="6732105" cy="523220"/>
          </a:xfrm>
          <a:prstGeom prst="rect">
            <a:avLst/>
          </a:prstGeom>
          <a:noFill/>
        </p:spPr>
        <p:txBody>
          <a:bodyPr wrap="square" rtlCol="0">
            <a:spAutoFit/>
          </a:bodyPr>
          <a:lstStyle/>
          <a:p>
            <a:r>
              <a:rPr lang="en-ZA" sz="2800" b="1" dirty="0">
                <a:solidFill>
                  <a:schemeClr val="accent2"/>
                </a:solidFill>
              </a:rPr>
              <a:t>Food handling, storage &amp; processing</a:t>
            </a:r>
            <a:endParaRPr lang="en-GB" sz="2800" b="1" dirty="0">
              <a:solidFill>
                <a:schemeClr val="accent2"/>
              </a:solidFill>
            </a:endParaRPr>
          </a:p>
        </p:txBody>
      </p:sp>
      <p:grpSp>
        <p:nvGrpSpPr>
          <p:cNvPr id="9" name="Group 8"/>
          <p:cNvGrpSpPr/>
          <p:nvPr/>
        </p:nvGrpSpPr>
        <p:grpSpPr>
          <a:xfrm>
            <a:off x="9422400" y="1772253"/>
            <a:ext cx="2160000" cy="4319814"/>
            <a:chOff x="6960602" y="1628800"/>
            <a:chExt cx="2160000" cy="4319814"/>
          </a:xfrm>
        </p:grpSpPr>
        <p:pic>
          <p:nvPicPr>
            <p:cNvPr id="10" name="Picture 2" descr="C:\Users\Anja\Documents\Werk\WORK - SPARROW\_Previous work\NELK\Images\Depositphotos_184422524_l-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nja\Documents\Werk\WORK - SPARROW\_Previous work\NELK\Images\Depositphotos_85587748_l-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nja\Documents\Werk\WORK - SPARROW\_Previous work\NELK\Images\Depositphotos_174121132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630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152020"/>
            <a:ext cx="8040960" cy="3797930"/>
          </a:xfrm>
        </p:spPr>
        <p:txBody>
          <a:bodyPr>
            <a:normAutofit/>
          </a:bodyPr>
          <a:lstStyle/>
          <a:p>
            <a:r>
              <a:rPr lang="en-ZA" dirty="0"/>
              <a:t>Makes diverse food more accessible</a:t>
            </a:r>
          </a:p>
          <a:p>
            <a:r>
              <a:rPr lang="en-ZA" dirty="0"/>
              <a:t>Good transportation networks within countries and across borders take products from the farm to the consumer</a:t>
            </a:r>
            <a:endParaRPr lang="en-GB" dirty="0"/>
          </a:p>
        </p:txBody>
      </p:sp>
      <p:sp>
        <p:nvSpPr>
          <p:cNvPr id="6" name="TextBox 5"/>
          <p:cNvSpPr txBox="1"/>
          <p:nvPr/>
        </p:nvSpPr>
        <p:spPr>
          <a:xfrm>
            <a:off x="2495600" y="1628800"/>
            <a:ext cx="6120680" cy="523220"/>
          </a:xfrm>
          <a:prstGeom prst="rect">
            <a:avLst/>
          </a:prstGeom>
          <a:noFill/>
        </p:spPr>
        <p:txBody>
          <a:bodyPr wrap="square" rtlCol="0">
            <a:spAutoFit/>
          </a:bodyPr>
          <a:lstStyle/>
          <a:p>
            <a:r>
              <a:rPr lang="en-ZA" sz="2800" b="1" dirty="0">
                <a:solidFill>
                  <a:schemeClr val="accent2"/>
                </a:solidFill>
              </a:rPr>
              <a:t>Markets &amp; trade </a:t>
            </a:r>
            <a:endParaRPr lang="en-GB" sz="2800" b="1" dirty="0">
              <a:solidFill>
                <a:schemeClr val="accent2"/>
              </a:solidFill>
            </a:endParaRPr>
          </a:p>
        </p:txBody>
      </p:sp>
      <p:grpSp>
        <p:nvGrpSpPr>
          <p:cNvPr id="13" name="Group 12">
            <a:extLst>
              <a:ext uri="{FF2B5EF4-FFF2-40B4-BE49-F238E27FC236}">
                <a16:creationId xmlns:a16="http://schemas.microsoft.com/office/drawing/2014/main" id="{481BF69B-1956-4048-B579-274CE9CF351E}"/>
              </a:ext>
            </a:extLst>
          </p:cNvPr>
          <p:cNvGrpSpPr/>
          <p:nvPr/>
        </p:nvGrpSpPr>
        <p:grpSpPr>
          <a:xfrm>
            <a:off x="9422400" y="1772253"/>
            <a:ext cx="2160000" cy="4319814"/>
            <a:chOff x="6960602" y="1628800"/>
            <a:chExt cx="2160000" cy="4319814"/>
          </a:xfrm>
        </p:grpSpPr>
        <p:pic>
          <p:nvPicPr>
            <p:cNvPr id="14" name="Picture 2" descr="C:\Users\Anja\Documents\Werk\WORK - SPARROW\_Previous work\NELK\Images\Depositphotos_184422524_l-2015.jpg">
              <a:extLst>
                <a:ext uri="{FF2B5EF4-FFF2-40B4-BE49-F238E27FC236}">
                  <a16:creationId xmlns:a16="http://schemas.microsoft.com/office/drawing/2014/main" id="{5D47A9AB-AD29-4486-9DD3-B68BD93A28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nja\Documents\Werk\WORK - SPARROW\_Previous work\NELK\Images\Depositphotos_85587748_l-2015.jpg">
              <a:extLst>
                <a:ext uri="{FF2B5EF4-FFF2-40B4-BE49-F238E27FC236}">
                  <a16:creationId xmlns:a16="http://schemas.microsoft.com/office/drawing/2014/main" id="{A4CD6366-DDED-4A09-8ACD-6227DA6B4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nja\Documents\Werk\WORK - SPARROW\_Previous work\NELK\Images\Depositphotos_174121132_l-2015.jpg">
              <a:extLst>
                <a:ext uri="{FF2B5EF4-FFF2-40B4-BE49-F238E27FC236}">
                  <a16:creationId xmlns:a16="http://schemas.microsoft.com/office/drawing/2014/main" id="{1EC27F25-B541-4060-BB47-D79EA06B10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79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a:bodyPr>
          <a:lstStyle/>
          <a:p>
            <a:r>
              <a:rPr lang="en-US" dirty="0"/>
              <a:t>What is nutrition?</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708920"/>
            <a:ext cx="8127000" cy="3241030"/>
          </a:xfrm>
        </p:spPr>
        <p:txBody>
          <a:bodyPr>
            <a:normAutofit/>
          </a:bodyPr>
          <a:lstStyle/>
          <a:p>
            <a:r>
              <a:rPr lang="en-ZA" dirty="0"/>
              <a:t>Drives decisions on the foods that are produced, processed and traded in markets </a:t>
            </a:r>
          </a:p>
          <a:p>
            <a:r>
              <a:rPr lang="en-ZA" dirty="0"/>
              <a:t>Sometimes based on cultural beliefs and gender norms</a:t>
            </a:r>
          </a:p>
        </p:txBody>
      </p:sp>
      <p:sp>
        <p:nvSpPr>
          <p:cNvPr id="6" name="TextBox 5"/>
          <p:cNvSpPr txBox="1"/>
          <p:nvPr/>
        </p:nvSpPr>
        <p:spPr>
          <a:xfrm>
            <a:off x="1295400" y="1628801"/>
            <a:ext cx="7824936" cy="954107"/>
          </a:xfrm>
          <a:prstGeom prst="rect">
            <a:avLst/>
          </a:prstGeom>
          <a:noFill/>
        </p:spPr>
        <p:txBody>
          <a:bodyPr wrap="square" rtlCol="0">
            <a:spAutoFit/>
          </a:bodyPr>
          <a:lstStyle/>
          <a:p>
            <a:r>
              <a:rPr lang="en-ZA" sz="2800" b="1" dirty="0">
                <a:solidFill>
                  <a:schemeClr val="accent2"/>
                </a:solidFill>
              </a:rPr>
              <a:t>Consumer demand, food preparation &amp; preferences </a:t>
            </a:r>
            <a:endParaRPr lang="en-GB" sz="2800" b="1" dirty="0">
              <a:solidFill>
                <a:schemeClr val="accent2"/>
              </a:solidFill>
            </a:endParaRPr>
          </a:p>
        </p:txBody>
      </p:sp>
      <p:grpSp>
        <p:nvGrpSpPr>
          <p:cNvPr id="13" name="Group 12">
            <a:extLst>
              <a:ext uri="{FF2B5EF4-FFF2-40B4-BE49-F238E27FC236}">
                <a16:creationId xmlns:a16="http://schemas.microsoft.com/office/drawing/2014/main" id="{D6590369-5985-49EB-84FC-02DE1C1307D5}"/>
              </a:ext>
            </a:extLst>
          </p:cNvPr>
          <p:cNvGrpSpPr/>
          <p:nvPr/>
        </p:nvGrpSpPr>
        <p:grpSpPr>
          <a:xfrm>
            <a:off x="9422400" y="1772253"/>
            <a:ext cx="2160000" cy="4319814"/>
            <a:chOff x="6960602" y="1628800"/>
            <a:chExt cx="2160000" cy="4319814"/>
          </a:xfrm>
        </p:grpSpPr>
        <p:pic>
          <p:nvPicPr>
            <p:cNvPr id="14" name="Picture 2" descr="C:\Users\Anja\Documents\Werk\WORK - SPARROW\_Previous work\NELK\Images\Depositphotos_184422524_l-2015.jpg">
              <a:extLst>
                <a:ext uri="{FF2B5EF4-FFF2-40B4-BE49-F238E27FC236}">
                  <a16:creationId xmlns:a16="http://schemas.microsoft.com/office/drawing/2014/main" id="{1F770E23-D57E-43C8-8DF2-A0B4608F88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nja\Documents\Werk\WORK - SPARROW\_Previous work\NELK\Images\Depositphotos_85587748_l-2015.jpg">
              <a:extLst>
                <a:ext uri="{FF2B5EF4-FFF2-40B4-BE49-F238E27FC236}">
                  <a16:creationId xmlns:a16="http://schemas.microsoft.com/office/drawing/2014/main" id="{CC5CA88A-D006-446B-B8AF-538EFB3BA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nja\Documents\Werk\WORK - SPARROW\_Previous work\NELK\Images\Depositphotos_174121132_l-2015.jpg">
              <a:extLst>
                <a:ext uri="{FF2B5EF4-FFF2-40B4-BE49-F238E27FC236}">
                  <a16:creationId xmlns:a16="http://schemas.microsoft.com/office/drawing/2014/main" id="{72145D1E-B640-4F26-8ACB-DAD8A7B339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8033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Agriculture-nutrition pathways</a:t>
            </a:r>
          </a:p>
        </p:txBody>
      </p:sp>
      <p:sp>
        <p:nvSpPr>
          <p:cNvPr id="3" name="Content Placeholder 2"/>
          <p:cNvSpPr>
            <a:spLocks noGrp="1"/>
          </p:cNvSpPr>
          <p:nvPr>
            <p:ph idx="1"/>
          </p:nvPr>
        </p:nvSpPr>
        <p:spPr>
          <a:xfrm>
            <a:off x="1295467" y="1600201"/>
            <a:ext cx="10286933" cy="4349080"/>
          </a:xfrm>
        </p:spPr>
        <p:txBody>
          <a:bodyPr>
            <a:normAutofit/>
          </a:bodyPr>
          <a:lstStyle/>
          <a:p>
            <a:pPr marL="0" indent="0">
              <a:buNone/>
            </a:pPr>
            <a:r>
              <a:rPr lang="en-ZA" dirty="0"/>
              <a:t>Agriculture-nutrition pathways visually represent how agriculture can impact nutrition</a:t>
            </a:r>
          </a:p>
          <a:p>
            <a:endParaRPr lang="en-GB" dirty="0"/>
          </a:p>
        </p:txBody>
      </p:sp>
      <p:pic>
        <p:nvPicPr>
          <p:cNvPr id="1026" name="Picture 2" descr="C:\Users\Anja\Documents\Werk\WORK - SPARROW\_Previous work\NELK\Images\Depositphotos_48115791_l-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8" y="3092177"/>
            <a:ext cx="6458200" cy="285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5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Agriculture-nutrition pathways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Agriculture-nutrition pathways </a:t>
            </a:r>
          </a:p>
          <a:p>
            <a:pPr lvl="1"/>
            <a:r>
              <a:rPr lang="en-ZA" dirty="0"/>
              <a:t>Help planners develop projects that will improved nutrition</a:t>
            </a:r>
          </a:p>
          <a:p>
            <a:pPr lvl="1"/>
            <a:r>
              <a:rPr lang="en-ZA" dirty="0"/>
              <a:t>Help monitor and evaluate change</a:t>
            </a:r>
          </a:p>
          <a:p>
            <a:endParaRPr lang="en-ZA" dirty="0"/>
          </a:p>
          <a:p>
            <a:r>
              <a:rPr lang="en-ZA" dirty="0"/>
              <a:t>Three major pathways</a:t>
            </a:r>
          </a:p>
          <a:p>
            <a:pPr lvl="1"/>
            <a:r>
              <a:rPr lang="en-ZA" dirty="0"/>
              <a:t>Food production pathway</a:t>
            </a:r>
          </a:p>
          <a:p>
            <a:pPr lvl="1"/>
            <a:r>
              <a:rPr lang="en-ZA" dirty="0"/>
              <a:t>Agriculture income pathway</a:t>
            </a:r>
          </a:p>
          <a:p>
            <a:pPr lvl="1"/>
            <a:r>
              <a:rPr lang="en-ZA" dirty="0"/>
              <a:t>Woman’s empowerment</a:t>
            </a:r>
          </a:p>
          <a:p>
            <a:endParaRPr lang="en-GB" dirty="0"/>
          </a:p>
        </p:txBody>
      </p:sp>
    </p:spTree>
    <p:extLst>
      <p:ext uri="{BB962C8B-B14F-4D97-AF65-F5344CB8AC3E}">
        <p14:creationId xmlns:p14="http://schemas.microsoft.com/office/powerpoint/2010/main" val="326714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Agriculture-nutrition pathways</a:t>
            </a:r>
          </a:p>
        </p:txBody>
      </p:sp>
      <p:pic>
        <p:nvPicPr>
          <p:cNvPr id="5" name="image10.png" descr="ag-nutrition pathways, SPRING.png"/>
          <p:cNvPicPr/>
          <p:nvPr/>
        </p:nvPicPr>
        <p:blipFill rotWithShape="1">
          <a:blip r:embed="rId3"/>
          <a:srcRect l="2422" t="9465" r="2926" b="8136"/>
          <a:stretch/>
        </p:blipFill>
        <p:spPr>
          <a:xfrm>
            <a:off x="2207569" y="1548130"/>
            <a:ext cx="8332839" cy="4185126"/>
          </a:xfrm>
          <a:prstGeom prst="rect">
            <a:avLst/>
          </a:prstGeom>
          <a:ln/>
        </p:spPr>
      </p:pic>
    </p:spTree>
    <p:extLst>
      <p:ext uri="{BB962C8B-B14F-4D97-AF65-F5344CB8AC3E}">
        <p14:creationId xmlns:p14="http://schemas.microsoft.com/office/powerpoint/2010/main" val="424836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production pathway</a:t>
            </a:r>
          </a:p>
        </p:txBody>
      </p:sp>
      <p:sp>
        <p:nvSpPr>
          <p:cNvPr id="3" name="Content Placeholder 2"/>
          <p:cNvSpPr>
            <a:spLocks noGrp="1"/>
          </p:cNvSpPr>
          <p:nvPr>
            <p:ph idx="1"/>
          </p:nvPr>
        </p:nvSpPr>
        <p:spPr>
          <a:xfrm>
            <a:off x="1295400" y="1600200"/>
            <a:ext cx="7968952" cy="4349750"/>
          </a:xfrm>
        </p:spPr>
        <p:txBody>
          <a:bodyPr/>
          <a:lstStyle/>
          <a:p>
            <a:r>
              <a:rPr lang="en-ZA" dirty="0"/>
              <a:t>Drives consumption, income and local food availability</a:t>
            </a:r>
          </a:p>
          <a:p>
            <a:endParaRPr lang="en-ZA" dirty="0"/>
          </a:p>
          <a:p>
            <a:r>
              <a:rPr lang="en-ZA" dirty="0"/>
              <a:t>Food production affects:</a:t>
            </a:r>
          </a:p>
          <a:p>
            <a:pPr lvl="1"/>
            <a:r>
              <a:rPr lang="en-ZA" dirty="0"/>
              <a:t>Diversity and quantity of food available to farming households </a:t>
            </a:r>
          </a:p>
          <a:p>
            <a:pPr lvl="1"/>
            <a:r>
              <a:rPr lang="en-ZA" dirty="0"/>
              <a:t>Food prices at local markets</a:t>
            </a:r>
            <a:endParaRPr lang="en-GB" dirty="0"/>
          </a:p>
        </p:txBody>
      </p:sp>
      <p:grpSp>
        <p:nvGrpSpPr>
          <p:cNvPr id="5" name="Group 4"/>
          <p:cNvGrpSpPr/>
          <p:nvPr/>
        </p:nvGrpSpPr>
        <p:grpSpPr>
          <a:xfrm>
            <a:off x="9421200" y="1771200"/>
            <a:ext cx="2160000" cy="4278207"/>
            <a:chOff x="6948484" y="1700808"/>
            <a:chExt cx="2160000" cy="4278207"/>
          </a:xfrm>
        </p:grpSpPr>
        <p:pic>
          <p:nvPicPr>
            <p:cNvPr id="4" name="Picture 2" descr="C:\Users\Anja\Documents\Werk\WORK - SPARROW\TVET College Lecturer Training\Agribusiness\Agribusiness NCV2\Images\Stock images\Depositphotos_25792687_m-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ja\Documents\Werk\WORK - SPARROW\_Previous work\NELK\Images\Depositphotos_85587748_l-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referRelativeResize="0"/>
            <p:nvPr/>
          </p:nvPicPr>
          <p:blipFill>
            <a:blip r:embed="rId4"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1287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 income pathway</a:t>
            </a:r>
          </a:p>
        </p:txBody>
      </p:sp>
      <p:sp>
        <p:nvSpPr>
          <p:cNvPr id="3" name="Content Placeholder 2"/>
          <p:cNvSpPr>
            <a:spLocks noGrp="1"/>
          </p:cNvSpPr>
          <p:nvPr>
            <p:ph idx="1"/>
          </p:nvPr>
        </p:nvSpPr>
        <p:spPr>
          <a:xfrm>
            <a:off x="1295400" y="1600200"/>
            <a:ext cx="7968952" cy="4349750"/>
          </a:xfrm>
        </p:spPr>
        <p:txBody>
          <a:bodyPr>
            <a:normAutofit/>
          </a:bodyPr>
          <a:lstStyle/>
          <a:p>
            <a:r>
              <a:rPr lang="en-ZA" dirty="0"/>
              <a:t>Can be used for food and non-food purchases </a:t>
            </a:r>
          </a:p>
          <a:p>
            <a:endParaRPr lang="en-ZA" dirty="0"/>
          </a:p>
          <a:p>
            <a:r>
              <a:rPr lang="en-ZA" dirty="0"/>
              <a:t>Reliable and sustainable income helps rural households buy </a:t>
            </a:r>
          </a:p>
          <a:p>
            <a:pPr lvl="1"/>
            <a:r>
              <a:rPr lang="en-ZA" dirty="0"/>
              <a:t>Nutritious and stable diets</a:t>
            </a:r>
          </a:p>
          <a:p>
            <a:pPr lvl="1"/>
            <a:r>
              <a:rPr lang="en-ZA" dirty="0"/>
              <a:t>Better health care</a:t>
            </a:r>
          </a:p>
          <a:p>
            <a:pPr lvl="1"/>
            <a:r>
              <a:rPr lang="en-ZA" dirty="0"/>
              <a:t>Education</a:t>
            </a:r>
            <a:endParaRPr lang="en-GB" dirty="0"/>
          </a:p>
        </p:txBody>
      </p:sp>
      <p:grpSp>
        <p:nvGrpSpPr>
          <p:cNvPr id="8" name="Group 7">
            <a:extLst>
              <a:ext uri="{FF2B5EF4-FFF2-40B4-BE49-F238E27FC236}">
                <a16:creationId xmlns:a16="http://schemas.microsoft.com/office/drawing/2014/main" id="{2DEC06F7-2587-4DB7-B10D-790AD1D6A911}"/>
              </a:ext>
            </a:extLst>
          </p:cNvPr>
          <p:cNvGrpSpPr/>
          <p:nvPr/>
        </p:nvGrpSpPr>
        <p:grpSpPr>
          <a:xfrm>
            <a:off x="9421200" y="1771200"/>
            <a:ext cx="2160000" cy="4278207"/>
            <a:chOff x="6948484" y="1700808"/>
            <a:chExt cx="2160000" cy="4278207"/>
          </a:xfrm>
        </p:grpSpPr>
        <p:pic>
          <p:nvPicPr>
            <p:cNvPr id="9" name="Picture 2" descr="C:\Users\Anja\Documents\Werk\WORK - SPARROW\TVET College Lecturer Training\Agribusiness\Agribusiness NCV2\Images\Stock images\Depositphotos_25792687_m-2015.jpg">
              <a:extLst>
                <a:ext uri="{FF2B5EF4-FFF2-40B4-BE49-F238E27FC236}">
                  <a16:creationId xmlns:a16="http://schemas.microsoft.com/office/drawing/2014/main" id="{B89AB3FC-D25D-4BDD-A852-E09B77C537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nja\Documents\Werk\WORK - SPARROW\_Previous work\NELK\Images\Depositphotos_85587748_l-2015.jpg">
              <a:extLst>
                <a:ext uri="{FF2B5EF4-FFF2-40B4-BE49-F238E27FC236}">
                  <a16:creationId xmlns:a16="http://schemas.microsoft.com/office/drawing/2014/main" id="{502AA7B5-43CC-4B39-BA53-DC0AFE5D21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20F8E82-9958-49EA-8957-93812879EC90}"/>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583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Women’s empowerment</a:t>
            </a:r>
          </a:p>
        </p:txBody>
      </p:sp>
      <p:sp>
        <p:nvSpPr>
          <p:cNvPr id="3" name="Content Placeholder 2"/>
          <p:cNvSpPr>
            <a:spLocks noGrp="1"/>
          </p:cNvSpPr>
          <p:nvPr>
            <p:ph idx="1"/>
          </p:nvPr>
        </p:nvSpPr>
        <p:spPr>
          <a:xfrm>
            <a:off x="1295400" y="1600200"/>
            <a:ext cx="8040960" cy="4349750"/>
          </a:xfrm>
        </p:spPr>
        <p:txBody>
          <a:bodyPr>
            <a:normAutofit/>
          </a:bodyPr>
          <a:lstStyle/>
          <a:p>
            <a:r>
              <a:rPr lang="en-ZA" dirty="0"/>
              <a:t>Important way to improve nutritional status through agricultural</a:t>
            </a:r>
          </a:p>
          <a:p>
            <a:r>
              <a:rPr lang="en-ZA" dirty="0"/>
              <a:t>Often overlooked pathway</a:t>
            </a:r>
          </a:p>
          <a:p>
            <a:r>
              <a:rPr lang="en-ZA" dirty="0"/>
              <a:t>Women who are empowered have:  </a:t>
            </a:r>
          </a:p>
          <a:p>
            <a:pPr lvl="1"/>
            <a:r>
              <a:rPr lang="en-ZA" dirty="0"/>
              <a:t>More decision-making power</a:t>
            </a:r>
          </a:p>
          <a:p>
            <a:pPr lvl="1"/>
            <a:r>
              <a:rPr lang="en-ZA" dirty="0"/>
              <a:t>Better access to, and control over, resources</a:t>
            </a:r>
          </a:p>
          <a:p>
            <a:pPr lvl="1"/>
            <a:r>
              <a:rPr lang="en-ZA" dirty="0"/>
              <a:t>More control over time and labour allocation</a:t>
            </a:r>
          </a:p>
          <a:p>
            <a:endParaRPr lang="en-GB" dirty="0"/>
          </a:p>
        </p:txBody>
      </p:sp>
      <p:grpSp>
        <p:nvGrpSpPr>
          <p:cNvPr id="8" name="Group 7">
            <a:extLst>
              <a:ext uri="{FF2B5EF4-FFF2-40B4-BE49-F238E27FC236}">
                <a16:creationId xmlns:a16="http://schemas.microsoft.com/office/drawing/2014/main" id="{A07864B7-E91C-4303-A7CB-FF15893E14A1}"/>
              </a:ext>
            </a:extLst>
          </p:cNvPr>
          <p:cNvGrpSpPr/>
          <p:nvPr/>
        </p:nvGrpSpPr>
        <p:grpSpPr>
          <a:xfrm>
            <a:off x="9421200" y="1771200"/>
            <a:ext cx="2160000" cy="4278207"/>
            <a:chOff x="6948484" y="1700808"/>
            <a:chExt cx="2160000" cy="4278207"/>
          </a:xfrm>
        </p:grpSpPr>
        <p:pic>
          <p:nvPicPr>
            <p:cNvPr id="9" name="Picture 2" descr="C:\Users\Anja\Documents\Werk\WORK - SPARROW\TVET College Lecturer Training\Agribusiness\Agribusiness NCV2\Images\Stock images\Depositphotos_25792687_m-2015.jpg">
              <a:extLst>
                <a:ext uri="{FF2B5EF4-FFF2-40B4-BE49-F238E27FC236}">
                  <a16:creationId xmlns:a16="http://schemas.microsoft.com/office/drawing/2014/main" id="{65481F84-851B-4DE8-B27A-2B159ABBC5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nja\Documents\Werk\WORK - SPARROW\_Previous work\NELK\Images\Depositphotos_85587748_l-2015.jpg">
              <a:extLst>
                <a:ext uri="{FF2B5EF4-FFF2-40B4-BE49-F238E27FC236}">
                  <a16:creationId xmlns:a16="http://schemas.microsoft.com/office/drawing/2014/main" id="{832246BA-8C39-45C0-A330-23B1A12CD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31DE2C2-9B74-45F1-AB79-6746B29834EA}"/>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9669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Women’s role in nutrition</a:t>
            </a:r>
          </a:p>
        </p:txBody>
      </p:sp>
      <p:sp>
        <p:nvSpPr>
          <p:cNvPr id="3" name="Content Placeholder 2"/>
          <p:cNvSpPr>
            <a:spLocks noGrp="1"/>
          </p:cNvSpPr>
          <p:nvPr>
            <p:ph idx="1"/>
          </p:nvPr>
        </p:nvSpPr>
        <p:spPr>
          <a:xfrm>
            <a:off x="1295467" y="1600201"/>
            <a:ext cx="10286933" cy="4349080"/>
          </a:xfrm>
        </p:spPr>
        <p:txBody>
          <a:bodyPr/>
          <a:lstStyle/>
          <a:p>
            <a:r>
              <a:rPr lang="en-ZA" dirty="0"/>
              <a:t>Women play a central role in household care and nutrition</a:t>
            </a:r>
          </a:p>
          <a:p>
            <a:r>
              <a:rPr lang="en-ZA" dirty="0"/>
              <a:t>Women usually use additional cash income for nutritious foods and health care needs</a:t>
            </a:r>
          </a:p>
        </p:txBody>
      </p:sp>
      <p:pic>
        <p:nvPicPr>
          <p:cNvPr id="4" name="Content Placeholder 6" descr="shutterstock_280030226.jpg"/>
          <p:cNvPicPr/>
          <p:nvPr/>
        </p:nvPicPr>
        <p:blipFill rotWithShape="1">
          <a:blip r:embed="rId2" cstate="print"/>
          <a:srcRect t="16871" b="10139"/>
          <a:stretch/>
        </p:blipFill>
        <p:spPr>
          <a:xfrm>
            <a:off x="8472264" y="3066438"/>
            <a:ext cx="2602631" cy="2883512"/>
          </a:xfrm>
          <a:prstGeom prst="rect">
            <a:avLst/>
          </a:prstGeom>
        </p:spPr>
      </p:pic>
      <p:sp>
        <p:nvSpPr>
          <p:cNvPr id="5" name="Content Placeholder 2"/>
          <p:cNvSpPr txBox="1">
            <a:spLocks/>
          </p:cNvSpPr>
          <p:nvPr/>
        </p:nvSpPr>
        <p:spPr>
          <a:xfrm>
            <a:off x="1295400" y="3140948"/>
            <a:ext cx="7032848" cy="2739496"/>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When women and men make household agricultural decisions together</a:t>
            </a:r>
          </a:p>
          <a:p>
            <a:pPr lvl="1"/>
            <a:r>
              <a:rPr lang="en-ZA" dirty="0"/>
              <a:t>Labour, income, gender equality and household nutrition greatly improve</a:t>
            </a:r>
            <a:endParaRPr lang="en-GB" dirty="0"/>
          </a:p>
        </p:txBody>
      </p:sp>
    </p:spTree>
    <p:extLst>
      <p:ext uri="{BB962C8B-B14F-4D97-AF65-F5344CB8AC3E}">
        <p14:creationId xmlns:p14="http://schemas.microsoft.com/office/powerpoint/2010/main" val="1712951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ZA" dirty="0"/>
              <a:t>Actions that extensionists can take to improve nutrition</a:t>
            </a:r>
          </a:p>
        </p:txBody>
      </p:sp>
      <p:sp>
        <p:nvSpPr>
          <p:cNvPr id="3" name="Text Placeholder 2"/>
          <p:cNvSpPr>
            <a:spLocks noGrp="1"/>
          </p:cNvSpPr>
          <p:nvPr>
            <p:ph type="body" idx="1"/>
          </p:nvPr>
        </p:nvSpPr>
        <p:spPr>
          <a:xfrm>
            <a:off x="1295467" y="2906713"/>
            <a:ext cx="10030819" cy="1500187"/>
          </a:xfrm>
        </p:spPr>
        <p:txBody>
          <a:bodyPr/>
          <a:lstStyle/>
          <a:p>
            <a:r>
              <a:rPr lang="en-ZA" dirty="0"/>
              <a:t>Study Unit 3</a:t>
            </a:r>
          </a:p>
        </p:txBody>
      </p:sp>
    </p:spTree>
    <p:extLst>
      <p:ext uri="{BB962C8B-B14F-4D97-AF65-F5344CB8AC3E}">
        <p14:creationId xmlns:p14="http://schemas.microsoft.com/office/powerpoint/2010/main" val="445579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3 is about:</a:t>
            </a:r>
          </a:p>
          <a:p>
            <a:r>
              <a:rPr lang="en-ZA" dirty="0"/>
              <a:t>Nutrition sensitive agriculture</a:t>
            </a:r>
          </a:p>
          <a:p>
            <a:r>
              <a:rPr lang="en-ZA" dirty="0"/>
              <a:t>Nutrition sensitive rural advisory services</a:t>
            </a:r>
          </a:p>
          <a:p>
            <a:pPr lvl="1"/>
            <a:endParaRPr lang="en-ZA" dirty="0"/>
          </a:p>
          <a:p>
            <a:pPr lvl="1"/>
            <a:endParaRPr lang="en-ZA" dirty="0"/>
          </a:p>
        </p:txBody>
      </p:sp>
    </p:spTree>
    <p:extLst>
      <p:ext uri="{BB962C8B-B14F-4D97-AF65-F5344CB8AC3E}">
        <p14:creationId xmlns:p14="http://schemas.microsoft.com/office/powerpoint/2010/main" val="110779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1 is about:</a:t>
            </a:r>
          </a:p>
          <a:p>
            <a:r>
              <a:rPr lang="en-ZA" dirty="0"/>
              <a:t>Micronutrients and macronutrients</a:t>
            </a:r>
          </a:p>
          <a:p>
            <a:r>
              <a:rPr lang="en-ZA" dirty="0"/>
              <a:t>The food groups</a:t>
            </a:r>
          </a:p>
          <a:p>
            <a:r>
              <a:rPr lang="en-ZA" dirty="0"/>
              <a:t>Food-based dietary guidelines and food guides</a:t>
            </a:r>
          </a:p>
          <a:p>
            <a:r>
              <a:rPr lang="en-ZA" dirty="0"/>
              <a:t>Nutritional status indicators</a:t>
            </a:r>
          </a:p>
          <a:p>
            <a:r>
              <a:rPr lang="en-ZA" dirty="0"/>
              <a:t>Factors that affect food choices</a:t>
            </a:r>
          </a:p>
          <a:p>
            <a:r>
              <a:rPr lang="en-ZA" dirty="0"/>
              <a:t>Helping people make better food choices</a:t>
            </a:r>
          </a:p>
          <a:p>
            <a:pPr lvl="1"/>
            <a:endParaRPr lang="en-ZA" dirty="0"/>
          </a:p>
          <a:p>
            <a:pPr lvl="1"/>
            <a:endParaRPr lang="en-ZA" dirty="0"/>
          </a:p>
          <a:p>
            <a:pPr lvl="1"/>
            <a:endParaRPr lang="en-ZA" dirty="0"/>
          </a:p>
        </p:txBody>
      </p:sp>
    </p:spTree>
    <p:extLst>
      <p:ext uri="{BB962C8B-B14F-4D97-AF65-F5344CB8AC3E}">
        <p14:creationId xmlns:p14="http://schemas.microsoft.com/office/powerpoint/2010/main" val="211278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Nutrition-sensitive agriculture</a:t>
            </a:r>
          </a:p>
        </p:txBody>
      </p:sp>
      <p:sp>
        <p:nvSpPr>
          <p:cNvPr id="3" name="Content Placeholder 2"/>
          <p:cNvSpPr>
            <a:spLocks noGrp="1"/>
          </p:cNvSpPr>
          <p:nvPr>
            <p:ph idx="1"/>
          </p:nvPr>
        </p:nvSpPr>
        <p:spPr>
          <a:xfrm>
            <a:off x="1295467" y="1600201"/>
            <a:ext cx="10286933" cy="4349080"/>
          </a:xfrm>
        </p:spPr>
        <p:txBody>
          <a:bodyPr/>
          <a:lstStyle/>
          <a:p>
            <a:r>
              <a:rPr lang="en-ZA" dirty="0"/>
              <a:t>Seeks to maximise agriculture's contribution to nutrition</a:t>
            </a:r>
          </a:p>
          <a:p>
            <a:r>
              <a:rPr lang="en-ZA" dirty="0"/>
              <a:t>Nutrition-sensitive agriculture focuses on </a:t>
            </a:r>
          </a:p>
          <a:p>
            <a:pPr lvl="1"/>
            <a:r>
              <a:rPr lang="en-ZA" dirty="0"/>
              <a:t>Production of a variety of affordable, nutritious, culturally appropriate and safe foods </a:t>
            </a:r>
          </a:p>
          <a:p>
            <a:pPr lvl="1"/>
            <a:r>
              <a:rPr lang="en-ZA" dirty="0"/>
              <a:t>In enough quantities and quality to meet the nutritional needs of a community </a:t>
            </a:r>
          </a:p>
          <a:p>
            <a:pPr lvl="1"/>
            <a:r>
              <a:rPr lang="en-ZA" dirty="0"/>
              <a:t>In an environmentally sustainable manner</a:t>
            </a:r>
          </a:p>
          <a:p>
            <a:pPr lvl="1"/>
            <a:endParaRPr lang="en-GB" dirty="0"/>
          </a:p>
        </p:txBody>
      </p:sp>
      <p:grpSp>
        <p:nvGrpSpPr>
          <p:cNvPr id="5" name="Group 4"/>
          <p:cNvGrpSpPr/>
          <p:nvPr/>
        </p:nvGrpSpPr>
        <p:grpSpPr>
          <a:xfrm>
            <a:off x="3042914" y="5074396"/>
            <a:ext cx="7157542" cy="1234924"/>
            <a:chOff x="1928430" y="4725144"/>
            <a:chExt cx="7157542" cy="1234924"/>
          </a:xfrm>
        </p:grpSpPr>
        <p:pic>
          <p:nvPicPr>
            <p:cNvPr id="6" name="Picture 2" descr="C:\Users\Anja\Documents\Werk\WORK - SPARROW\TVET College Lecturer Training\Agribusiness\Agribusiness NCV2\Images\Stock images\bigstock--188945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633" y="4725144"/>
              <a:ext cx="1851807" cy="1234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nja\Documents\Werk\WORK - SPARROW\TVET College Lecturer Training\Agribusiness\Agribusiness NCV2\Images\Stock images\bigstock--1928897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300" y="4725144"/>
              <a:ext cx="164799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nja\Documents\Werk\WORK - SPARROW\TVET College Lecturer Training\Agribusiness\Agribusiness NCV2\Images\Stock images\bigstock-Spaying-vegetables-with-water--1981705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725144"/>
              <a:ext cx="184967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nja\Documents\Werk\WORK - SPARROW\TVET College Lecturer Training\Agribusiness\Agribusiness NCV2\Images\Stock images\bigstock--1774036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430" y="4725144"/>
              <a:ext cx="1851482" cy="12349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725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Nutrition-sensitive actions</a:t>
            </a:r>
          </a:p>
        </p:txBody>
      </p:sp>
      <p:sp>
        <p:nvSpPr>
          <p:cNvPr id="3" name="Content Placeholder 2"/>
          <p:cNvSpPr>
            <a:spLocks noGrp="1"/>
          </p:cNvSpPr>
          <p:nvPr>
            <p:ph idx="1"/>
          </p:nvPr>
        </p:nvSpPr>
        <p:spPr>
          <a:xfrm>
            <a:off x="1295467" y="1600201"/>
            <a:ext cx="10286933" cy="4349080"/>
          </a:xfrm>
        </p:spPr>
        <p:txBody>
          <a:bodyPr/>
          <a:lstStyle/>
          <a:p>
            <a:r>
              <a:rPr lang="en-ZA" dirty="0"/>
              <a:t>Does the action increase availability of, and access to, diverse food? </a:t>
            </a:r>
          </a:p>
          <a:p>
            <a:endParaRPr lang="en-ZA" dirty="0"/>
          </a:p>
          <a:p>
            <a:r>
              <a:rPr lang="en-ZA" dirty="0"/>
              <a:t>Does the action increase households’ resources  for accessing healthcare and nutritious foods?</a:t>
            </a:r>
            <a:endParaRPr lang="en-GB" dirty="0"/>
          </a:p>
        </p:txBody>
      </p:sp>
      <p:grpSp>
        <p:nvGrpSpPr>
          <p:cNvPr id="10" name="Group 9"/>
          <p:cNvGrpSpPr/>
          <p:nvPr/>
        </p:nvGrpSpPr>
        <p:grpSpPr>
          <a:xfrm>
            <a:off x="3042914" y="5074396"/>
            <a:ext cx="7157542" cy="1234924"/>
            <a:chOff x="1928430" y="4725144"/>
            <a:chExt cx="7157542" cy="1234924"/>
          </a:xfrm>
        </p:grpSpPr>
        <p:pic>
          <p:nvPicPr>
            <p:cNvPr id="11" name="Picture 2" descr="C:\Users\Anja\Documents\Werk\WORK - SPARROW\TVET College Lecturer Training\Agribusiness\Agribusiness NCV2\Images\Stock images\bigstock--188945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633" y="4725144"/>
              <a:ext cx="1851807" cy="12349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nja\Documents\Werk\WORK - SPARROW\TVET College Lecturer Training\Agribusiness\Agribusiness NCV2\Images\Stock images\bigstock--1928897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300" y="4725144"/>
              <a:ext cx="164799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nja\Documents\Werk\WORK - SPARROW\TVET College Lecturer Training\Agribusiness\Agribusiness NCV2\Images\Stock images\bigstock-Spaying-vegetables-with-water--1981705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725144"/>
              <a:ext cx="184967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nja\Documents\Werk\WORK - SPARROW\TVET College Lecturer Training\Agribusiness\Agribusiness NCV2\Images\Stock images\bigstock--1774036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430" y="4725144"/>
              <a:ext cx="1851482" cy="12349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1886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Nutrition-sensitive RAS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8731172"/>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462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Nutrition-sensitive RAS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625238"/>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015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ZA" dirty="0"/>
              <a:t>Establishing partnerships for better nutrition</a:t>
            </a:r>
          </a:p>
        </p:txBody>
      </p:sp>
      <p:sp>
        <p:nvSpPr>
          <p:cNvPr id="3" name="Text Placeholder 2"/>
          <p:cNvSpPr>
            <a:spLocks noGrp="1"/>
          </p:cNvSpPr>
          <p:nvPr>
            <p:ph type="body" idx="1"/>
          </p:nvPr>
        </p:nvSpPr>
        <p:spPr>
          <a:xfrm>
            <a:off x="1295467" y="2906713"/>
            <a:ext cx="10030819" cy="1500187"/>
          </a:xfrm>
        </p:spPr>
        <p:txBody>
          <a:bodyPr/>
          <a:lstStyle/>
          <a:p>
            <a:r>
              <a:rPr lang="en-ZA" dirty="0"/>
              <a:t>Study Unit 4</a:t>
            </a:r>
          </a:p>
        </p:txBody>
      </p:sp>
    </p:spTree>
    <p:extLst>
      <p:ext uri="{BB962C8B-B14F-4D97-AF65-F5344CB8AC3E}">
        <p14:creationId xmlns:p14="http://schemas.microsoft.com/office/powerpoint/2010/main" val="3992122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4 is about:</a:t>
            </a:r>
          </a:p>
          <a:p>
            <a:r>
              <a:rPr lang="en-ZA" dirty="0"/>
              <a:t>Partnerships and collaborations</a:t>
            </a:r>
          </a:p>
          <a:p>
            <a:r>
              <a:rPr lang="en-ZA" dirty="0"/>
              <a:t>Successful negotiation skills</a:t>
            </a:r>
          </a:p>
          <a:p>
            <a:r>
              <a:rPr lang="en-ZA" dirty="0"/>
              <a:t>Committing to action</a:t>
            </a:r>
          </a:p>
          <a:p>
            <a:pPr lvl="1"/>
            <a:endParaRPr lang="en-ZA" dirty="0"/>
          </a:p>
          <a:p>
            <a:pPr lvl="1"/>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3107594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Partnership &amp; Collaborations </a:t>
            </a:r>
          </a:p>
        </p:txBody>
      </p:sp>
      <p:sp>
        <p:nvSpPr>
          <p:cNvPr id="3" name="Content Placeholder 2"/>
          <p:cNvSpPr>
            <a:spLocks noGrp="1"/>
          </p:cNvSpPr>
          <p:nvPr>
            <p:ph idx="1"/>
          </p:nvPr>
        </p:nvSpPr>
        <p:spPr>
          <a:xfrm>
            <a:off x="1295467" y="1600201"/>
            <a:ext cx="10286933" cy="4349080"/>
          </a:xfrm>
        </p:spPr>
        <p:txBody>
          <a:bodyPr/>
          <a:lstStyle/>
          <a:p>
            <a:r>
              <a:rPr lang="en-ZA" dirty="0"/>
              <a:t>Many different organisations interact with farming households</a:t>
            </a:r>
          </a:p>
          <a:p>
            <a:pPr lvl="1"/>
            <a:r>
              <a:rPr lang="en-ZA" dirty="0"/>
              <a:t>Extension services, governmental, non-governmental and civil society organisations, financial institutions, government officials and business people</a:t>
            </a:r>
            <a:endParaRPr lang="en-GB" dirty="0"/>
          </a:p>
          <a:p>
            <a:endParaRPr lang="en-ZA" dirty="0"/>
          </a:p>
          <a:p>
            <a:r>
              <a:rPr lang="en-ZA" dirty="0"/>
              <a:t>When the actions of different sectors are coordinated, they can have more impact than when organisations are not familiar with each other’s work</a:t>
            </a:r>
          </a:p>
        </p:txBody>
      </p:sp>
    </p:spTree>
    <p:extLst>
      <p:ext uri="{BB962C8B-B14F-4D97-AF65-F5344CB8AC3E}">
        <p14:creationId xmlns:p14="http://schemas.microsoft.com/office/powerpoint/2010/main" val="114886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Partnership &amp; Collaborations </a:t>
            </a:r>
          </a:p>
        </p:txBody>
      </p:sp>
      <p:sp>
        <p:nvSpPr>
          <p:cNvPr id="3" name="Content Placeholder 2"/>
          <p:cNvSpPr>
            <a:spLocks noGrp="1"/>
          </p:cNvSpPr>
          <p:nvPr>
            <p:ph idx="1"/>
          </p:nvPr>
        </p:nvSpPr>
        <p:spPr/>
        <p:txBody>
          <a:bodyPr/>
          <a:lstStyle/>
          <a:p>
            <a:r>
              <a:rPr lang="en-ZA" dirty="0"/>
              <a:t>Challenges for collaboration</a:t>
            </a:r>
          </a:p>
          <a:p>
            <a:pPr lvl="1"/>
            <a:r>
              <a:rPr lang="en-ZA" dirty="0"/>
              <a:t>It can be hard to find time to meet with partners from different sectors </a:t>
            </a:r>
          </a:p>
          <a:p>
            <a:pPr lvl="1"/>
            <a:r>
              <a:rPr lang="en-ZA" dirty="0"/>
              <a:t>Coordination isn’t part of your assigned duties</a:t>
            </a:r>
          </a:p>
          <a:p>
            <a:pPr lvl="1"/>
            <a:r>
              <a:rPr lang="en-ZA" dirty="0"/>
              <a:t>The language one sector uses to describe problems and solutions are unfamiliar to people from another sector</a:t>
            </a:r>
          </a:p>
        </p:txBody>
      </p:sp>
    </p:spTree>
    <p:extLst>
      <p:ext uri="{BB962C8B-B14F-4D97-AF65-F5344CB8AC3E}">
        <p14:creationId xmlns:p14="http://schemas.microsoft.com/office/powerpoint/2010/main" val="2945361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Successful negotiation skills</a:t>
            </a:r>
          </a:p>
        </p:txBody>
      </p:sp>
      <p:sp>
        <p:nvSpPr>
          <p:cNvPr id="3" name="Content Placeholder 2"/>
          <p:cNvSpPr>
            <a:spLocks noGrp="1"/>
          </p:cNvSpPr>
          <p:nvPr>
            <p:ph idx="1"/>
          </p:nvPr>
        </p:nvSpPr>
        <p:spPr>
          <a:xfrm>
            <a:off x="1295467" y="1600201"/>
            <a:ext cx="10286933" cy="4349080"/>
          </a:xfrm>
        </p:spPr>
        <p:txBody>
          <a:bodyPr/>
          <a:lstStyle/>
          <a:p>
            <a:r>
              <a:rPr lang="en-ZA" dirty="0"/>
              <a:t>Effective negotiation skills can improve good and bad relationships</a:t>
            </a:r>
          </a:p>
          <a:p>
            <a:endParaRPr lang="en-ZA" dirty="0"/>
          </a:p>
        </p:txBody>
      </p:sp>
      <p:pic>
        <p:nvPicPr>
          <p:cNvPr id="4" name="Picture 2" descr="C:\Users\Anja\Documents\Werk\WORK - SPARROW\TVET College Lecturer Training\Agribusiness\Agribusiness NCV2\Images\Stock images\bigstock-Farmers-Shaking-Hands-On-Farm-207085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889" y="2492896"/>
            <a:ext cx="3322711"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295400" y="2783539"/>
            <a:ext cx="6096744" cy="3166411"/>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Negotiating requires that you clearly communicate your needs and listening respectfully to others’ needs</a:t>
            </a:r>
            <a:endParaRPr lang="en-GB" dirty="0"/>
          </a:p>
        </p:txBody>
      </p:sp>
    </p:spTree>
    <p:extLst>
      <p:ext uri="{BB962C8B-B14F-4D97-AF65-F5344CB8AC3E}">
        <p14:creationId xmlns:p14="http://schemas.microsoft.com/office/powerpoint/2010/main" val="4117313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Basics of negotiation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640073"/>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91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a:t>The basics of nutrition</a:t>
            </a:r>
            <a:endParaRPr lang="en-GB" dirty="0"/>
          </a:p>
        </p:txBody>
      </p:sp>
      <p:sp>
        <p:nvSpPr>
          <p:cNvPr id="3" name="Content Placeholder 2"/>
          <p:cNvSpPr>
            <a:spLocks noGrp="1"/>
          </p:cNvSpPr>
          <p:nvPr>
            <p:ph idx="1"/>
          </p:nvPr>
        </p:nvSpPr>
        <p:spPr>
          <a:xfrm>
            <a:off x="1295467" y="1600201"/>
            <a:ext cx="10286933" cy="4349080"/>
          </a:xfrm>
        </p:spPr>
        <p:txBody>
          <a:bodyPr>
            <a:normAutofit/>
          </a:bodyPr>
          <a:lstStyle/>
          <a:p>
            <a:r>
              <a:rPr lang="en-ZA" dirty="0"/>
              <a:t>Nutrition is the study of:</a:t>
            </a:r>
          </a:p>
          <a:p>
            <a:pPr lvl="1"/>
            <a:r>
              <a:rPr lang="en-ZA" dirty="0"/>
              <a:t>what happens to nutrients in the body </a:t>
            </a:r>
          </a:p>
          <a:p>
            <a:pPr lvl="1"/>
            <a:r>
              <a:rPr lang="en-ZA" dirty="0"/>
              <a:t>how people can get the right types of food for good health and growth</a:t>
            </a:r>
            <a:endParaRPr lang="en-GB" dirty="0"/>
          </a:p>
          <a:p>
            <a:r>
              <a:rPr lang="en-ZA" dirty="0"/>
              <a:t>For your body to function you need to eat a healthy diet, which is a diet that</a:t>
            </a:r>
            <a:r>
              <a:rPr lang="en-GB" dirty="0"/>
              <a:t>:</a:t>
            </a:r>
          </a:p>
          <a:p>
            <a:pPr lvl="1"/>
            <a:r>
              <a:rPr lang="en-ZA" dirty="0"/>
              <a:t>meets a person’s daily nutritional requirements</a:t>
            </a:r>
          </a:p>
          <a:p>
            <a:pPr lvl="1"/>
            <a:r>
              <a:rPr lang="en-GB" dirty="0"/>
              <a:t>has the correct balance of macronutrients and micronutrients</a:t>
            </a:r>
          </a:p>
          <a:p>
            <a:endParaRPr lang="en-GB" dirty="0"/>
          </a:p>
        </p:txBody>
      </p:sp>
    </p:spTree>
    <p:extLst>
      <p:ext uri="{BB962C8B-B14F-4D97-AF65-F5344CB8AC3E}">
        <p14:creationId xmlns:p14="http://schemas.microsoft.com/office/powerpoint/2010/main" val="4177820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Basics of negotiation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6121861"/>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067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Committing to action</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Extension professionals can contribute to better nutrition in many different ways</a:t>
            </a:r>
          </a:p>
          <a:p>
            <a:r>
              <a:rPr lang="en-ZA" dirty="0"/>
              <a:t>To help yourself identify and carry out the first steps to improve nutrition, answer the following questions: </a:t>
            </a:r>
            <a:endParaRPr lang="en-GB" dirty="0"/>
          </a:p>
          <a:p>
            <a:pPr lvl="1"/>
            <a:r>
              <a:rPr lang="en-ZA" dirty="0"/>
              <a:t>Which of your current activities already contributes to nutrition? </a:t>
            </a:r>
            <a:endParaRPr lang="en-GB" dirty="0"/>
          </a:p>
          <a:p>
            <a:pPr lvl="1"/>
            <a:r>
              <a:rPr lang="en-ZA" dirty="0"/>
              <a:t>Which activities could be shifted slightly so that they contribute more to nutrition? </a:t>
            </a:r>
            <a:endParaRPr lang="en-GB" dirty="0"/>
          </a:p>
          <a:p>
            <a:pPr lvl="1"/>
            <a:r>
              <a:rPr lang="en-ZA" dirty="0"/>
              <a:t>Are there activities that may be impeding nutrition?</a:t>
            </a:r>
            <a:endParaRPr lang="en-GB" dirty="0"/>
          </a:p>
          <a:p>
            <a:endParaRPr lang="en-GB" dirty="0"/>
          </a:p>
        </p:txBody>
      </p:sp>
    </p:spTree>
    <p:extLst>
      <p:ext uri="{BB962C8B-B14F-4D97-AF65-F5344CB8AC3E}">
        <p14:creationId xmlns:p14="http://schemas.microsoft.com/office/powerpoint/2010/main" val="1254160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Acknowledgements</a:t>
            </a:r>
            <a:endParaRPr lang="en-ZA" dirty="0"/>
          </a:p>
        </p:txBody>
      </p:sp>
      <p:sp>
        <p:nvSpPr>
          <p:cNvPr id="3" name="Content Placeholder 2"/>
          <p:cNvSpPr>
            <a:spLocks noGrp="1"/>
          </p:cNvSpPr>
          <p:nvPr>
            <p:ph idx="1"/>
          </p:nvPr>
        </p:nvSpPr>
        <p:spPr/>
        <p:txBody>
          <a:bodyPr>
            <a:normAutofit/>
          </a:bodyPr>
          <a:lstStyle/>
          <a:p>
            <a:pPr marL="0" indent="0" algn="just">
              <a:buNone/>
            </a:pPr>
            <a:r>
              <a:rPr lang="en-ZA" sz="2000" dirty="0"/>
              <a:t>This module was made possible through the support of the Deutsche Gesellschaft </a:t>
            </a:r>
            <a:r>
              <a:rPr lang="en-ZA" sz="2000" dirty="0" err="1"/>
              <a:t>für</a:t>
            </a:r>
            <a:r>
              <a:rPr lang="en-ZA" sz="2000" dirty="0"/>
              <a:t> Internationale </a:t>
            </a:r>
            <a:r>
              <a:rPr lang="en-ZA" sz="2000" dirty="0" err="1"/>
              <a:t>Zusammenarbeit</a:t>
            </a:r>
            <a:r>
              <a:rPr lang="en-ZA" sz="2000" dirty="0"/>
              <a:t> (GIZ) and United States Agency for International Development (USAID). </a:t>
            </a:r>
          </a:p>
          <a:p>
            <a:pPr marL="0" indent="0" algn="just">
              <a:buNone/>
            </a:pPr>
            <a:r>
              <a:rPr lang="en-ZA" sz="2000" dirty="0"/>
              <a:t>The contents of this module are the responsibility of the authors and do not necessarily reflect the views of GIZ and USAID or respective their governments. </a:t>
            </a:r>
          </a:p>
          <a:p>
            <a:pPr marL="0" indent="0" algn="just">
              <a:buNone/>
            </a:pPr>
            <a:endParaRPr lang="en-ZA" sz="2000" dirty="0"/>
          </a:p>
          <a:p>
            <a:pPr marL="0" indent="0" algn="just">
              <a:buNone/>
            </a:pPr>
            <a:endParaRPr lang="en-ZA" sz="2000" dirty="0"/>
          </a:p>
          <a:p>
            <a:pPr marL="0" indent="0" algn="just">
              <a:buNone/>
            </a:pPr>
            <a:endParaRPr lang="en-ZA" sz="2000" dirty="0"/>
          </a:p>
          <a:p>
            <a:pPr marL="0" indent="0" algn="just">
              <a:buNone/>
            </a:pPr>
            <a:r>
              <a:rPr lang="en-ZA" sz="2000" dirty="0"/>
              <a:t>All work by Global Forum for Rural Advisory Services is licensed under a CC BY-NC 3.0 </a:t>
            </a:r>
            <a:r>
              <a:rPr lang="en-ZA" sz="2000" dirty="0" err="1"/>
              <a:t>Unported</a:t>
            </a:r>
            <a:r>
              <a:rPr lang="en-ZA" sz="2000" dirty="0"/>
              <a:t> License.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591944" y="5682581"/>
            <a:ext cx="1524000" cy="533400"/>
          </a:xfrm>
          <a:prstGeom prst="rect">
            <a:avLst/>
          </a:prstGeom>
        </p:spPr>
      </p:pic>
      <p:grpSp>
        <p:nvGrpSpPr>
          <p:cNvPr id="4" name="Group 3"/>
          <p:cNvGrpSpPr/>
          <p:nvPr/>
        </p:nvGrpSpPr>
        <p:grpSpPr>
          <a:xfrm>
            <a:off x="4488353" y="3747087"/>
            <a:ext cx="3731182" cy="507534"/>
            <a:chOff x="2267744" y="3636624"/>
            <a:chExt cx="3731182" cy="50753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636624"/>
              <a:ext cx="1843427" cy="5075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7" y="3636624"/>
              <a:ext cx="1714959" cy="507534"/>
            </a:xfrm>
            <a:prstGeom prst="rect">
              <a:avLst/>
            </a:prstGeom>
          </p:spPr>
        </p:pic>
      </p:grpSp>
    </p:spTree>
    <p:extLst>
      <p:ext uri="{BB962C8B-B14F-4D97-AF65-F5344CB8AC3E}">
        <p14:creationId xmlns:p14="http://schemas.microsoft.com/office/powerpoint/2010/main" val="406548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4765939"/>
              </p:ext>
            </p:extLst>
          </p:nvPr>
        </p:nvGraphicFramePr>
        <p:xfrm>
          <a:off x="1991544" y="404664"/>
          <a:ext cx="8352928"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69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ja\Documents\Werk\WORK - SPARROW\_Previous work\NELK\Images\Depositphotos_79188050_l-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036"/>
          <a:stretch/>
        </p:blipFill>
        <p:spPr bwMode="auto">
          <a:xfrm>
            <a:off x="7608168" y="3423200"/>
            <a:ext cx="3048000" cy="2742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67" y="476672"/>
            <a:ext cx="10286933" cy="940967"/>
          </a:xfrm>
        </p:spPr>
        <p:txBody>
          <a:bodyPr/>
          <a:lstStyle/>
          <a:p>
            <a:r>
              <a:rPr lang="en-GB" dirty="0"/>
              <a:t>Macronutrients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Carbohydrates</a:t>
            </a:r>
          </a:p>
          <a:p>
            <a:pPr lvl="1"/>
            <a:r>
              <a:rPr lang="en-ZA" dirty="0"/>
              <a:t>provide energy for the body to move, breathe and perform daily activities</a:t>
            </a:r>
          </a:p>
          <a:p>
            <a:pPr lvl="1"/>
            <a:r>
              <a:rPr lang="en-ZA" dirty="0"/>
              <a:t>E.g. rice, porridge, cassava and sweet potatoes</a:t>
            </a:r>
            <a:endParaRPr lang="en-GB" dirty="0"/>
          </a:p>
          <a:p>
            <a:r>
              <a:rPr lang="en-GB" dirty="0"/>
              <a:t>Proteins</a:t>
            </a:r>
          </a:p>
          <a:p>
            <a:pPr lvl="1"/>
            <a:r>
              <a:rPr lang="en-ZA" dirty="0"/>
              <a:t>help build muscles and repair wounds</a:t>
            </a:r>
          </a:p>
          <a:p>
            <a:pPr lvl="1"/>
            <a:r>
              <a:rPr lang="en-ZA" dirty="0"/>
              <a:t>E.g. beef, fish, cowpeas and lentils</a:t>
            </a:r>
          </a:p>
          <a:p>
            <a:r>
              <a:rPr lang="en-GB" dirty="0"/>
              <a:t>Fats &amp; Oils</a:t>
            </a:r>
          </a:p>
          <a:p>
            <a:pPr lvl="1"/>
            <a:r>
              <a:rPr lang="en-ZA" dirty="0"/>
              <a:t>provide energy, support brain function and</a:t>
            </a:r>
            <a:br>
              <a:rPr lang="en-ZA" dirty="0"/>
            </a:br>
            <a:r>
              <a:rPr lang="en-ZA" dirty="0"/>
              <a:t>protect organs </a:t>
            </a:r>
          </a:p>
          <a:p>
            <a:pPr lvl="1"/>
            <a:r>
              <a:rPr lang="en-ZA" dirty="0"/>
              <a:t>E.g. butter, vegetable oil, nuts and seeds</a:t>
            </a:r>
          </a:p>
          <a:p>
            <a:pPr lvl="1"/>
            <a:endParaRPr lang="en-GB" dirty="0"/>
          </a:p>
        </p:txBody>
      </p:sp>
    </p:spTree>
    <p:extLst>
      <p:ext uri="{BB962C8B-B14F-4D97-AF65-F5344CB8AC3E}">
        <p14:creationId xmlns:p14="http://schemas.microsoft.com/office/powerpoint/2010/main" val="27007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ja\Documents\Werk\WORK - SPARROW\_Previous work\NELK\Images\Depositphotos_6722761_l-2015.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5676" b="7641"/>
          <a:stretch/>
        </p:blipFill>
        <p:spPr bwMode="auto">
          <a:xfrm>
            <a:off x="4344144" y="1340768"/>
            <a:ext cx="5784304" cy="5013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67" y="476672"/>
            <a:ext cx="10286933" cy="940967"/>
          </a:xfrm>
        </p:spPr>
        <p:txBody>
          <a:bodyPr/>
          <a:lstStyle/>
          <a:p>
            <a:r>
              <a:rPr lang="en-GB" dirty="0"/>
              <a:t>Micronutrients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Vitamins</a:t>
            </a:r>
          </a:p>
          <a:p>
            <a:pPr lvl="1"/>
            <a:r>
              <a:rPr lang="en-ZA" dirty="0"/>
              <a:t>support the immune system, help the body grow and break down food into energy</a:t>
            </a:r>
          </a:p>
          <a:p>
            <a:r>
              <a:rPr lang="en-GB" dirty="0"/>
              <a:t>Minerals</a:t>
            </a:r>
          </a:p>
          <a:p>
            <a:pPr lvl="1"/>
            <a:r>
              <a:rPr lang="en-ZA" dirty="0"/>
              <a:t>support bone growth and proper nerve function and they help regulate heartbeat</a:t>
            </a:r>
          </a:p>
        </p:txBody>
      </p:sp>
      <p:pic>
        <p:nvPicPr>
          <p:cNvPr id="5" name="Picture 2" descr="C:\Users\Anja\Documents\Werk\WORK - SPARROW\_Previous work\NELK\Images\Depositphotos_76110309_l-2015.jpg">
            <a:extLst>
              <a:ext uri="{FF2B5EF4-FFF2-40B4-BE49-F238E27FC236}">
                <a16:creationId xmlns:a16="http://schemas.microsoft.com/office/drawing/2014/main" id="{9BFCE55E-E2E5-4C2F-915A-9DFE7E4973CB}"/>
              </a:ext>
            </a:extLst>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36360" y="4061988"/>
            <a:ext cx="2495129" cy="249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groups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A balanced healthy diet includes a variety of food from the different food groups</a:t>
            </a:r>
          </a:p>
          <a:p>
            <a:r>
              <a:rPr lang="en-GB" dirty="0"/>
              <a:t>Food groups</a:t>
            </a:r>
          </a:p>
          <a:p>
            <a:pPr lvl="1"/>
            <a:r>
              <a:rPr lang="en-ZA" dirty="0"/>
              <a:t>a collection of foods that share similar nutritional properties or nutrients they supply</a:t>
            </a:r>
            <a:endParaRPr lang="en-GB" dirty="0"/>
          </a:p>
          <a:p>
            <a:r>
              <a:rPr lang="en-GB" dirty="0"/>
              <a:t>Dietary guidelines divide food into food groups and recommend daily servings of each</a:t>
            </a:r>
          </a:p>
        </p:txBody>
      </p:sp>
    </p:spTree>
    <p:extLst>
      <p:ext uri="{BB962C8B-B14F-4D97-AF65-F5344CB8AC3E}">
        <p14:creationId xmlns:p14="http://schemas.microsoft.com/office/powerpoint/2010/main" val="2485457326"/>
      </p:ext>
    </p:extLst>
  </p:cSld>
  <p:clrMapOvr>
    <a:masterClrMapping/>
  </p:clrMapOvr>
</p:sld>
</file>

<file path=ppt/theme/theme1.xml><?xml version="1.0" encoding="utf-8"?>
<a:theme xmlns:a="http://schemas.openxmlformats.org/drawingml/2006/main" name="2_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45665DE7A7B47B557C2F647AF0F95" ma:contentTypeVersion="14" ma:contentTypeDescription="Create a new document." ma:contentTypeScope="" ma:versionID="7092e23bffeac4e2e5acbc8b9877f1ba">
  <xsd:schema xmlns:xsd="http://www.w3.org/2001/XMLSchema" xmlns:xs="http://www.w3.org/2001/XMLSchema" xmlns:p="http://schemas.microsoft.com/office/2006/metadata/properties" xmlns:ns2="797b183b-0b91-459d-b440-b464a7f996bd" xmlns:ns3="eecf4b3e-7ce0-4804-a54e-8b46754e0d4c" targetNamespace="http://schemas.microsoft.com/office/2006/metadata/properties" ma:root="true" ma:fieldsID="bc2f6fa029d05ae0d89eb005c78292a9" ns2:_="" ns3:_="">
    <xsd:import namespace="797b183b-0b91-459d-b440-b464a7f996bd"/>
    <xsd:import namespace="eecf4b3e-7ce0-4804-a54e-8b46754e0d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b183b-0b91-459d-b440-b464a7f996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cf4b3e-7ce0-4804-a54e-8b46754e0d4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3A0212-1B77-489F-ACCE-724A7D8E7A35}"/>
</file>

<file path=customXml/itemProps2.xml><?xml version="1.0" encoding="utf-8"?>
<ds:datastoreItem xmlns:ds="http://schemas.openxmlformats.org/officeDocument/2006/customXml" ds:itemID="{035789D9-2558-4259-8C26-698581B55DA9}"/>
</file>

<file path=customXml/itemProps3.xml><?xml version="1.0" encoding="utf-8"?>
<ds:datastoreItem xmlns:ds="http://schemas.openxmlformats.org/officeDocument/2006/customXml" ds:itemID="{98E85A4E-DE26-4518-81B5-66485C048AD2}"/>
</file>

<file path=docProps/app.xml><?xml version="1.0" encoding="utf-8"?>
<Properties xmlns="http://schemas.openxmlformats.org/officeDocument/2006/extended-properties" xmlns:vt="http://schemas.openxmlformats.org/officeDocument/2006/docPropsVTypes">
  <TotalTime>3082</TotalTime>
  <Words>2898</Words>
  <Application>Microsoft Office PowerPoint</Application>
  <PresentationFormat>Widescreen</PresentationFormat>
  <Paragraphs>357</Paragraphs>
  <Slides>52</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Tahoma</vt:lpstr>
      <vt:lpstr>Wingdings</vt:lpstr>
      <vt:lpstr>2_Office Theme</vt:lpstr>
      <vt:lpstr>1_Office Theme</vt:lpstr>
      <vt:lpstr>Nutrition-sensitive extension</vt:lpstr>
      <vt:lpstr>Agriculture and nutrition</vt:lpstr>
      <vt:lpstr>What is nutrition?</vt:lpstr>
      <vt:lpstr>Overview</vt:lpstr>
      <vt:lpstr>The basics of nutrition</vt:lpstr>
      <vt:lpstr>PowerPoint Presentation</vt:lpstr>
      <vt:lpstr>Macronutrients</vt:lpstr>
      <vt:lpstr>Micronutrients</vt:lpstr>
      <vt:lpstr>Food groups</vt:lpstr>
      <vt:lpstr>PowerPoint Presentation</vt:lpstr>
      <vt:lpstr>Food-based dietary guidelines</vt:lpstr>
      <vt:lpstr>Food guides</vt:lpstr>
      <vt:lpstr>PowerPoint Presentation</vt:lpstr>
      <vt:lpstr>Nutritional needs</vt:lpstr>
      <vt:lpstr>Nutritional status</vt:lpstr>
      <vt:lpstr>Nutritional status indicators</vt:lpstr>
      <vt:lpstr>Nutritional status indicators</vt:lpstr>
      <vt:lpstr>Micronutrient malnutrition</vt:lpstr>
      <vt:lpstr>Making better food choices</vt:lpstr>
      <vt:lpstr>Factors that affect food choices</vt:lpstr>
      <vt:lpstr>Making better food choices</vt:lpstr>
      <vt:lpstr>Ways that agriculture can impact nutrition</vt:lpstr>
      <vt:lpstr>Overview</vt:lpstr>
      <vt:lpstr>Food systems</vt:lpstr>
      <vt:lpstr>Food systems</vt:lpstr>
      <vt:lpstr>PowerPoint Presentation</vt:lpstr>
      <vt:lpstr>Impact of food systems</vt:lpstr>
      <vt:lpstr>Impact of food systems</vt:lpstr>
      <vt:lpstr>Impact of food systems</vt:lpstr>
      <vt:lpstr>Impact of food systems</vt:lpstr>
      <vt:lpstr>Agriculture-nutrition pathways</vt:lpstr>
      <vt:lpstr>Agriculture-nutrition pathways</vt:lpstr>
      <vt:lpstr>Agriculture-nutrition pathways</vt:lpstr>
      <vt:lpstr>Food production pathway</vt:lpstr>
      <vt:lpstr>Agriculture income pathway</vt:lpstr>
      <vt:lpstr>Women’s empowerment</vt:lpstr>
      <vt:lpstr>Women’s role in nutrition</vt:lpstr>
      <vt:lpstr>Actions that extensionists can take to improve nutrition</vt:lpstr>
      <vt:lpstr>Overview</vt:lpstr>
      <vt:lpstr>Nutrition-sensitive agriculture</vt:lpstr>
      <vt:lpstr>Nutrition-sensitive actions</vt:lpstr>
      <vt:lpstr>Nutrition-sensitive RAS</vt:lpstr>
      <vt:lpstr>Nutrition-sensitive RAS</vt:lpstr>
      <vt:lpstr>Establishing partnerships for better nutrition</vt:lpstr>
      <vt:lpstr>Overview</vt:lpstr>
      <vt:lpstr>Partnership &amp; Collaborations </vt:lpstr>
      <vt:lpstr>Partnership &amp; Collaborations </vt:lpstr>
      <vt:lpstr>Successful negotiation skills</vt:lpstr>
      <vt:lpstr>Basics of negotiation</vt:lpstr>
      <vt:lpstr>Basics of negotiation</vt:lpstr>
      <vt:lpstr>Committing to action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de Bruin</dc:creator>
  <cp:lastModifiedBy>Heather McLachlan</cp:lastModifiedBy>
  <cp:revision>242</cp:revision>
  <dcterms:created xsi:type="dcterms:W3CDTF">2016-06-22T13:35:24Z</dcterms:created>
  <dcterms:modified xsi:type="dcterms:W3CDTF">2021-06-14T12:35:35Z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0x010100EF845665DE7A7B47B557C2F647AF0F95</vt:lpwstr>
  </property>
</Properties>
</file>