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3"/>
  </p:notesMasterIdLst>
  <p:sldIdLst>
    <p:sldId id="256" r:id="rId2"/>
    <p:sldId id="262" r:id="rId3"/>
    <p:sldId id="259" r:id="rId4"/>
    <p:sldId id="260" r:id="rId5"/>
    <p:sldId id="261" r:id="rId6"/>
    <p:sldId id="425" r:id="rId7"/>
    <p:sldId id="426" r:id="rId8"/>
    <p:sldId id="264" r:id="rId9"/>
    <p:sldId id="359" r:id="rId10"/>
    <p:sldId id="360" r:id="rId11"/>
    <p:sldId id="361" r:id="rId12"/>
    <p:sldId id="362" r:id="rId13"/>
    <p:sldId id="365" r:id="rId14"/>
    <p:sldId id="364" r:id="rId15"/>
    <p:sldId id="366" r:id="rId16"/>
    <p:sldId id="367" r:id="rId17"/>
    <p:sldId id="368" r:id="rId18"/>
    <p:sldId id="369" r:id="rId19"/>
    <p:sldId id="370" r:id="rId20"/>
    <p:sldId id="371" r:id="rId21"/>
    <p:sldId id="374" r:id="rId22"/>
    <p:sldId id="372" r:id="rId23"/>
    <p:sldId id="375" r:id="rId24"/>
    <p:sldId id="373" r:id="rId25"/>
    <p:sldId id="376" r:id="rId26"/>
    <p:sldId id="379" r:id="rId27"/>
    <p:sldId id="377" r:id="rId28"/>
    <p:sldId id="378" r:id="rId29"/>
    <p:sldId id="381" r:id="rId30"/>
    <p:sldId id="382" r:id="rId31"/>
    <p:sldId id="383" r:id="rId32"/>
    <p:sldId id="384" r:id="rId33"/>
    <p:sldId id="380" r:id="rId34"/>
    <p:sldId id="385" r:id="rId35"/>
    <p:sldId id="386" r:id="rId36"/>
    <p:sldId id="387" r:id="rId37"/>
    <p:sldId id="388" r:id="rId38"/>
    <p:sldId id="389" r:id="rId39"/>
    <p:sldId id="390" r:id="rId40"/>
    <p:sldId id="392" r:id="rId41"/>
    <p:sldId id="391" r:id="rId42"/>
    <p:sldId id="393" r:id="rId43"/>
    <p:sldId id="394" r:id="rId44"/>
    <p:sldId id="396" r:id="rId45"/>
    <p:sldId id="397" r:id="rId46"/>
    <p:sldId id="363" r:id="rId47"/>
    <p:sldId id="398" r:id="rId48"/>
    <p:sldId id="399" r:id="rId49"/>
    <p:sldId id="427" r:id="rId50"/>
    <p:sldId id="400" r:id="rId51"/>
    <p:sldId id="402" r:id="rId52"/>
    <p:sldId id="404" r:id="rId53"/>
    <p:sldId id="403" r:id="rId54"/>
    <p:sldId id="405" r:id="rId55"/>
    <p:sldId id="406" r:id="rId56"/>
    <p:sldId id="407" r:id="rId57"/>
    <p:sldId id="408" r:id="rId58"/>
    <p:sldId id="535" r:id="rId59"/>
    <p:sldId id="536" r:id="rId60"/>
    <p:sldId id="263" r:id="rId61"/>
    <p:sldId id="537" r:id="rId62"/>
    <p:sldId id="523" r:id="rId63"/>
    <p:sldId id="538" r:id="rId64"/>
    <p:sldId id="524" r:id="rId65"/>
    <p:sldId id="539" r:id="rId66"/>
    <p:sldId id="525" r:id="rId67"/>
    <p:sldId id="540" r:id="rId68"/>
    <p:sldId id="526" r:id="rId69"/>
    <p:sldId id="429" r:id="rId70"/>
    <p:sldId id="430" r:id="rId71"/>
    <p:sldId id="431" r:id="rId72"/>
    <p:sldId id="432" r:id="rId73"/>
    <p:sldId id="433" r:id="rId74"/>
    <p:sldId id="434" r:id="rId75"/>
    <p:sldId id="436" r:id="rId76"/>
    <p:sldId id="437" r:id="rId77"/>
    <p:sldId id="438" r:id="rId78"/>
    <p:sldId id="439" r:id="rId79"/>
    <p:sldId id="440" r:id="rId80"/>
    <p:sldId id="441" r:id="rId81"/>
    <p:sldId id="442" r:id="rId82"/>
    <p:sldId id="443" r:id="rId83"/>
    <p:sldId id="444" r:id="rId84"/>
    <p:sldId id="445" r:id="rId85"/>
    <p:sldId id="446" r:id="rId86"/>
    <p:sldId id="447" r:id="rId87"/>
    <p:sldId id="448" r:id="rId88"/>
    <p:sldId id="449" r:id="rId89"/>
    <p:sldId id="450" r:id="rId90"/>
    <p:sldId id="451" r:id="rId91"/>
    <p:sldId id="452" r:id="rId92"/>
    <p:sldId id="453" r:id="rId93"/>
    <p:sldId id="454" r:id="rId94"/>
    <p:sldId id="455" r:id="rId95"/>
    <p:sldId id="456" r:id="rId96"/>
    <p:sldId id="457" r:id="rId97"/>
    <p:sldId id="459" r:id="rId98"/>
    <p:sldId id="460" r:id="rId99"/>
    <p:sldId id="461" r:id="rId100"/>
    <p:sldId id="462" r:id="rId101"/>
    <p:sldId id="463" r:id="rId102"/>
    <p:sldId id="464" r:id="rId103"/>
    <p:sldId id="528" r:id="rId104"/>
    <p:sldId id="465" r:id="rId105"/>
    <p:sldId id="529" r:id="rId106"/>
    <p:sldId id="466" r:id="rId107"/>
    <p:sldId id="467" r:id="rId108"/>
    <p:sldId id="468" r:id="rId109"/>
    <p:sldId id="469" r:id="rId110"/>
    <p:sldId id="470" r:id="rId111"/>
    <p:sldId id="471" r:id="rId112"/>
    <p:sldId id="472" r:id="rId113"/>
    <p:sldId id="474" r:id="rId114"/>
    <p:sldId id="475" r:id="rId115"/>
    <p:sldId id="477" r:id="rId116"/>
    <p:sldId id="476" r:id="rId117"/>
    <p:sldId id="530" r:id="rId118"/>
    <p:sldId id="478" r:id="rId119"/>
    <p:sldId id="479" r:id="rId120"/>
    <p:sldId id="480" r:id="rId121"/>
    <p:sldId id="531" r:id="rId122"/>
    <p:sldId id="481" r:id="rId123"/>
    <p:sldId id="482" r:id="rId124"/>
    <p:sldId id="483" r:id="rId125"/>
    <p:sldId id="484" r:id="rId126"/>
    <p:sldId id="485" r:id="rId127"/>
    <p:sldId id="486" r:id="rId128"/>
    <p:sldId id="487" r:id="rId129"/>
    <p:sldId id="488" r:id="rId130"/>
    <p:sldId id="489" r:id="rId131"/>
    <p:sldId id="491" r:id="rId132"/>
    <p:sldId id="492" r:id="rId133"/>
    <p:sldId id="493" r:id="rId134"/>
    <p:sldId id="494" r:id="rId135"/>
    <p:sldId id="495" r:id="rId136"/>
    <p:sldId id="497" r:id="rId137"/>
    <p:sldId id="498" r:id="rId138"/>
    <p:sldId id="499" r:id="rId139"/>
    <p:sldId id="500" r:id="rId140"/>
    <p:sldId id="294" r:id="rId141"/>
    <p:sldId id="295" r:id="rId142"/>
    <p:sldId id="409" r:id="rId143"/>
    <p:sldId id="410" r:id="rId144"/>
    <p:sldId id="411" r:id="rId145"/>
    <p:sldId id="412" r:id="rId146"/>
    <p:sldId id="413" r:id="rId147"/>
    <p:sldId id="414" r:id="rId148"/>
    <p:sldId id="415" r:id="rId149"/>
    <p:sldId id="298" r:id="rId150"/>
    <p:sldId id="300" r:id="rId151"/>
    <p:sldId id="416" r:id="rId152"/>
    <p:sldId id="417" r:id="rId153"/>
    <p:sldId id="418" r:id="rId154"/>
    <p:sldId id="419" r:id="rId155"/>
    <p:sldId id="428" r:id="rId156"/>
    <p:sldId id="420" r:id="rId157"/>
    <p:sldId id="421" r:id="rId158"/>
    <p:sldId id="422" r:id="rId159"/>
    <p:sldId id="423" r:id="rId160"/>
    <p:sldId id="424" r:id="rId161"/>
    <p:sldId id="357" r:id="rId162"/>
  </p:sldIdLst>
  <p:sldSz cx="9144000" cy="6858000" type="screen4x3"/>
  <p:notesSz cx="6858000" cy="9144000"/>
  <p:defaultTex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70420-02DA-4003-91F6-44F9952D2C56}" v="96" dt="2021-06-17T08:45:55.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31" autoAdjust="0"/>
  </p:normalViewPr>
  <p:slideViewPr>
    <p:cSldViewPr>
      <p:cViewPr varScale="1">
        <p:scale>
          <a:sx n="102" d="100"/>
          <a:sy n="102" d="100"/>
        </p:scale>
        <p:origin x="1884" y="108"/>
      </p:cViewPr>
      <p:guideLst>
        <p:guide orient="horz" pos="216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16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x Els" userId="6660ee289a9486e2" providerId="LiveId" clId="{29C70420-02DA-4003-91F6-44F9952D2C56}"/>
    <pc:docChg chg="undo custSel addSld delSld modSld">
      <pc:chgData name="Brix Els" userId="6660ee289a9486e2" providerId="LiveId" clId="{29C70420-02DA-4003-91F6-44F9952D2C56}" dt="2021-06-17T08:55:27.060" v="309" actId="47"/>
      <pc:docMkLst>
        <pc:docMk/>
      </pc:docMkLst>
      <pc:sldChg chg="add">
        <pc:chgData name="Brix Els" userId="6660ee289a9486e2" providerId="LiveId" clId="{29C70420-02DA-4003-91F6-44F9952D2C56}" dt="2021-06-17T08:28:03.006" v="237"/>
        <pc:sldMkLst>
          <pc:docMk/>
          <pc:sldMk cId="3968674839" sldId="263"/>
        </pc:sldMkLst>
      </pc:sldChg>
      <pc:sldChg chg="add">
        <pc:chgData name="Brix Els" userId="6660ee289a9486e2" providerId="LiveId" clId="{29C70420-02DA-4003-91F6-44F9952D2C56}" dt="2021-06-17T08:30:32.974" v="246"/>
        <pc:sldMkLst>
          <pc:docMk/>
          <pc:sldMk cId="850918052" sldId="429"/>
        </pc:sldMkLst>
      </pc:sldChg>
      <pc:sldChg chg="add">
        <pc:chgData name="Brix Els" userId="6660ee289a9486e2" providerId="LiveId" clId="{29C70420-02DA-4003-91F6-44F9952D2C56}" dt="2021-06-17T08:30:55.766" v="247"/>
        <pc:sldMkLst>
          <pc:docMk/>
          <pc:sldMk cId="1755320474" sldId="430"/>
        </pc:sldMkLst>
      </pc:sldChg>
      <pc:sldChg chg="add">
        <pc:chgData name="Brix Els" userId="6660ee289a9486e2" providerId="LiveId" clId="{29C70420-02DA-4003-91F6-44F9952D2C56}" dt="2021-06-17T08:31:04.283" v="248"/>
        <pc:sldMkLst>
          <pc:docMk/>
          <pc:sldMk cId="3694949605" sldId="431"/>
        </pc:sldMkLst>
      </pc:sldChg>
      <pc:sldChg chg="add">
        <pc:chgData name="Brix Els" userId="6660ee289a9486e2" providerId="LiveId" clId="{29C70420-02DA-4003-91F6-44F9952D2C56}" dt="2021-06-17T08:31:15.226" v="249"/>
        <pc:sldMkLst>
          <pc:docMk/>
          <pc:sldMk cId="943394579" sldId="432"/>
        </pc:sldMkLst>
      </pc:sldChg>
      <pc:sldChg chg="add">
        <pc:chgData name="Brix Els" userId="6660ee289a9486e2" providerId="LiveId" clId="{29C70420-02DA-4003-91F6-44F9952D2C56}" dt="2021-06-17T08:31:29.651" v="250"/>
        <pc:sldMkLst>
          <pc:docMk/>
          <pc:sldMk cId="3059708900" sldId="433"/>
        </pc:sldMkLst>
      </pc:sldChg>
      <pc:sldChg chg="add">
        <pc:chgData name="Brix Els" userId="6660ee289a9486e2" providerId="LiveId" clId="{29C70420-02DA-4003-91F6-44F9952D2C56}" dt="2021-06-17T08:31:34.703" v="251"/>
        <pc:sldMkLst>
          <pc:docMk/>
          <pc:sldMk cId="192930758" sldId="434"/>
        </pc:sldMkLst>
      </pc:sldChg>
      <pc:sldChg chg="add">
        <pc:chgData name="Brix Els" userId="6660ee289a9486e2" providerId="LiveId" clId="{29C70420-02DA-4003-91F6-44F9952D2C56}" dt="2021-06-17T08:31:44.829" v="252"/>
        <pc:sldMkLst>
          <pc:docMk/>
          <pc:sldMk cId="1705856514" sldId="436"/>
        </pc:sldMkLst>
      </pc:sldChg>
      <pc:sldChg chg="add">
        <pc:chgData name="Brix Els" userId="6660ee289a9486e2" providerId="LiveId" clId="{29C70420-02DA-4003-91F6-44F9952D2C56}" dt="2021-06-17T08:32:09.388" v="253"/>
        <pc:sldMkLst>
          <pc:docMk/>
          <pc:sldMk cId="3940695920" sldId="437"/>
        </pc:sldMkLst>
      </pc:sldChg>
      <pc:sldChg chg="add">
        <pc:chgData name="Brix Els" userId="6660ee289a9486e2" providerId="LiveId" clId="{29C70420-02DA-4003-91F6-44F9952D2C56}" dt="2021-06-17T08:32:17.594" v="254"/>
        <pc:sldMkLst>
          <pc:docMk/>
          <pc:sldMk cId="3058295104" sldId="438"/>
        </pc:sldMkLst>
      </pc:sldChg>
      <pc:sldChg chg="add">
        <pc:chgData name="Brix Els" userId="6660ee289a9486e2" providerId="LiveId" clId="{29C70420-02DA-4003-91F6-44F9952D2C56}" dt="2021-06-17T08:32:44.993" v="255"/>
        <pc:sldMkLst>
          <pc:docMk/>
          <pc:sldMk cId="1600868903" sldId="439"/>
        </pc:sldMkLst>
      </pc:sldChg>
      <pc:sldChg chg="add">
        <pc:chgData name="Brix Els" userId="6660ee289a9486e2" providerId="LiveId" clId="{29C70420-02DA-4003-91F6-44F9952D2C56}" dt="2021-06-17T08:32:58.045" v="256"/>
        <pc:sldMkLst>
          <pc:docMk/>
          <pc:sldMk cId="1297638745" sldId="440"/>
        </pc:sldMkLst>
      </pc:sldChg>
      <pc:sldChg chg="add">
        <pc:chgData name="Brix Els" userId="6660ee289a9486e2" providerId="LiveId" clId="{29C70420-02DA-4003-91F6-44F9952D2C56}" dt="2021-06-17T08:33:06.623" v="257"/>
        <pc:sldMkLst>
          <pc:docMk/>
          <pc:sldMk cId="2858572890" sldId="441"/>
        </pc:sldMkLst>
      </pc:sldChg>
      <pc:sldChg chg="add">
        <pc:chgData name="Brix Els" userId="6660ee289a9486e2" providerId="LiveId" clId="{29C70420-02DA-4003-91F6-44F9952D2C56}" dt="2021-06-17T08:33:12.064" v="258"/>
        <pc:sldMkLst>
          <pc:docMk/>
          <pc:sldMk cId="2137959403" sldId="442"/>
        </pc:sldMkLst>
      </pc:sldChg>
      <pc:sldChg chg="add">
        <pc:chgData name="Brix Els" userId="6660ee289a9486e2" providerId="LiveId" clId="{29C70420-02DA-4003-91F6-44F9952D2C56}" dt="2021-06-17T08:33:39.540" v="259"/>
        <pc:sldMkLst>
          <pc:docMk/>
          <pc:sldMk cId="2300564699" sldId="443"/>
        </pc:sldMkLst>
      </pc:sldChg>
      <pc:sldChg chg="add">
        <pc:chgData name="Brix Els" userId="6660ee289a9486e2" providerId="LiveId" clId="{29C70420-02DA-4003-91F6-44F9952D2C56}" dt="2021-06-17T08:33:58.198" v="260"/>
        <pc:sldMkLst>
          <pc:docMk/>
          <pc:sldMk cId="3717570547" sldId="444"/>
        </pc:sldMkLst>
      </pc:sldChg>
      <pc:sldChg chg="add">
        <pc:chgData name="Brix Els" userId="6660ee289a9486e2" providerId="LiveId" clId="{29C70420-02DA-4003-91F6-44F9952D2C56}" dt="2021-06-17T08:34:13.506" v="261"/>
        <pc:sldMkLst>
          <pc:docMk/>
          <pc:sldMk cId="4071523023" sldId="445"/>
        </pc:sldMkLst>
      </pc:sldChg>
      <pc:sldChg chg="add">
        <pc:chgData name="Brix Els" userId="6660ee289a9486e2" providerId="LiveId" clId="{29C70420-02DA-4003-91F6-44F9952D2C56}" dt="2021-06-17T08:34:22.740" v="262"/>
        <pc:sldMkLst>
          <pc:docMk/>
          <pc:sldMk cId="2747424716" sldId="446"/>
        </pc:sldMkLst>
      </pc:sldChg>
      <pc:sldChg chg="add">
        <pc:chgData name="Brix Els" userId="6660ee289a9486e2" providerId="LiveId" clId="{29C70420-02DA-4003-91F6-44F9952D2C56}" dt="2021-06-17T08:35:05.411" v="263"/>
        <pc:sldMkLst>
          <pc:docMk/>
          <pc:sldMk cId="2676018947" sldId="447"/>
        </pc:sldMkLst>
      </pc:sldChg>
      <pc:sldChg chg="add">
        <pc:chgData name="Brix Els" userId="6660ee289a9486e2" providerId="LiveId" clId="{29C70420-02DA-4003-91F6-44F9952D2C56}" dt="2021-06-17T08:35:55.149" v="264"/>
        <pc:sldMkLst>
          <pc:docMk/>
          <pc:sldMk cId="2669560991" sldId="448"/>
        </pc:sldMkLst>
      </pc:sldChg>
      <pc:sldChg chg="add">
        <pc:chgData name="Brix Els" userId="6660ee289a9486e2" providerId="LiveId" clId="{29C70420-02DA-4003-91F6-44F9952D2C56}" dt="2021-06-17T08:36:11.304" v="265"/>
        <pc:sldMkLst>
          <pc:docMk/>
          <pc:sldMk cId="3822025392" sldId="449"/>
        </pc:sldMkLst>
      </pc:sldChg>
      <pc:sldChg chg="add">
        <pc:chgData name="Brix Els" userId="6660ee289a9486e2" providerId="LiveId" clId="{29C70420-02DA-4003-91F6-44F9952D2C56}" dt="2021-06-17T08:36:22.208" v="266"/>
        <pc:sldMkLst>
          <pc:docMk/>
          <pc:sldMk cId="1483135076" sldId="450"/>
        </pc:sldMkLst>
      </pc:sldChg>
      <pc:sldChg chg="add">
        <pc:chgData name="Brix Els" userId="6660ee289a9486e2" providerId="LiveId" clId="{29C70420-02DA-4003-91F6-44F9952D2C56}" dt="2021-06-17T08:36:32.207" v="267"/>
        <pc:sldMkLst>
          <pc:docMk/>
          <pc:sldMk cId="3318502809" sldId="451"/>
        </pc:sldMkLst>
      </pc:sldChg>
      <pc:sldChg chg="add">
        <pc:chgData name="Brix Els" userId="6660ee289a9486e2" providerId="LiveId" clId="{29C70420-02DA-4003-91F6-44F9952D2C56}" dt="2021-06-17T08:36:45.012" v="268"/>
        <pc:sldMkLst>
          <pc:docMk/>
          <pc:sldMk cId="3567821175" sldId="452"/>
        </pc:sldMkLst>
      </pc:sldChg>
      <pc:sldChg chg="add">
        <pc:chgData name="Brix Els" userId="6660ee289a9486e2" providerId="LiveId" clId="{29C70420-02DA-4003-91F6-44F9952D2C56}" dt="2021-06-17T08:36:51.899" v="269"/>
        <pc:sldMkLst>
          <pc:docMk/>
          <pc:sldMk cId="2719477224" sldId="453"/>
        </pc:sldMkLst>
      </pc:sldChg>
      <pc:sldChg chg="add">
        <pc:chgData name="Brix Els" userId="6660ee289a9486e2" providerId="LiveId" clId="{29C70420-02DA-4003-91F6-44F9952D2C56}" dt="2021-06-17T08:37:00.685" v="270"/>
        <pc:sldMkLst>
          <pc:docMk/>
          <pc:sldMk cId="2387456168" sldId="454"/>
        </pc:sldMkLst>
      </pc:sldChg>
      <pc:sldChg chg="add">
        <pc:chgData name="Brix Els" userId="6660ee289a9486e2" providerId="LiveId" clId="{29C70420-02DA-4003-91F6-44F9952D2C56}" dt="2021-06-17T08:37:13.459" v="271"/>
        <pc:sldMkLst>
          <pc:docMk/>
          <pc:sldMk cId="3835141468" sldId="455"/>
        </pc:sldMkLst>
      </pc:sldChg>
      <pc:sldChg chg="add">
        <pc:chgData name="Brix Els" userId="6660ee289a9486e2" providerId="LiveId" clId="{29C70420-02DA-4003-91F6-44F9952D2C56}" dt="2021-06-17T08:37:40.369" v="272"/>
        <pc:sldMkLst>
          <pc:docMk/>
          <pc:sldMk cId="3492697033" sldId="456"/>
        </pc:sldMkLst>
      </pc:sldChg>
      <pc:sldChg chg="add">
        <pc:chgData name="Brix Els" userId="6660ee289a9486e2" providerId="LiveId" clId="{29C70420-02DA-4003-91F6-44F9952D2C56}" dt="2021-06-17T08:38:02.966" v="273"/>
        <pc:sldMkLst>
          <pc:docMk/>
          <pc:sldMk cId="2037794200" sldId="457"/>
        </pc:sldMkLst>
      </pc:sldChg>
      <pc:sldChg chg="add">
        <pc:chgData name="Brix Els" userId="6660ee289a9486e2" providerId="LiveId" clId="{29C70420-02DA-4003-91F6-44F9952D2C56}" dt="2021-06-17T08:38:10.264" v="274"/>
        <pc:sldMkLst>
          <pc:docMk/>
          <pc:sldMk cId="2940994176" sldId="459"/>
        </pc:sldMkLst>
      </pc:sldChg>
      <pc:sldChg chg="add">
        <pc:chgData name="Brix Els" userId="6660ee289a9486e2" providerId="LiveId" clId="{29C70420-02DA-4003-91F6-44F9952D2C56}" dt="2021-06-17T08:38:17.025" v="275"/>
        <pc:sldMkLst>
          <pc:docMk/>
          <pc:sldMk cId="1087052006" sldId="460"/>
        </pc:sldMkLst>
      </pc:sldChg>
      <pc:sldChg chg="add">
        <pc:chgData name="Brix Els" userId="6660ee289a9486e2" providerId="LiveId" clId="{29C70420-02DA-4003-91F6-44F9952D2C56}" dt="2021-06-17T08:38:25.160" v="276"/>
        <pc:sldMkLst>
          <pc:docMk/>
          <pc:sldMk cId="2889752433" sldId="461"/>
        </pc:sldMkLst>
      </pc:sldChg>
      <pc:sldChg chg="add">
        <pc:chgData name="Brix Els" userId="6660ee289a9486e2" providerId="LiveId" clId="{29C70420-02DA-4003-91F6-44F9952D2C56}" dt="2021-06-17T08:38:34.628" v="277"/>
        <pc:sldMkLst>
          <pc:docMk/>
          <pc:sldMk cId="3354618782" sldId="462"/>
        </pc:sldMkLst>
      </pc:sldChg>
      <pc:sldChg chg="add">
        <pc:chgData name="Brix Els" userId="6660ee289a9486e2" providerId="LiveId" clId="{29C70420-02DA-4003-91F6-44F9952D2C56}" dt="2021-06-17T08:38:42.143" v="278"/>
        <pc:sldMkLst>
          <pc:docMk/>
          <pc:sldMk cId="760399937" sldId="463"/>
        </pc:sldMkLst>
      </pc:sldChg>
      <pc:sldChg chg="add">
        <pc:chgData name="Brix Els" userId="6660ee289a9486e2" providerId="LiveId" clId="{29C70420-02DA-4003-91F6-44F9952D2C56}" dt="2021-06-17T08:38:51.905" v="279"/>
        <pc:sldMkLst>
          <pc:docMk/>
          <pc:sldMk cId="1670312186" sldId="464"/>
        </pc:sldMkLst>
      </pc:sldChg>
      <pc:sldChg chg="add">
        <pc:chgData name="Brix Els" userId="6660ee289a9486e2" providerId="LiveId" clId="{29C70420-02DA-4003-91F6-44F9952D2C56}" dt="2021-06-17T08:39:25.010" v="281"/>
        <pc:sldMkLst>
          <pc:docMk/>
          <pc:sldMk cId="544410863" sldId="465"/>
        </pc:sldMkLst>
      </pc:sldChg>
      <pc:sldChg chg="add">
        <pc:chgData name="Brix Els" userId="6660ee289a9486e2" providerId="LiveId" clId="{29C70420-02DA-4003-91F6-44F9952D2C56}" dt="2021-06-17T08:39:43.596" v="283"/>
        <pc:sldMkLst>
          <pc:docMk/>
          <pc:sldMk cId="3511877907" sldId="466"/>
        </pc:sldMkLst>
      </pc:sldChg>
      <pc:sldChg chg="add">
        <pc:chgData name="Brix Els" userId="6660ee289a9486e2" providerId="LiveId" clId="{29C70420-02DA-4003-91F6-44F9952D2C56}" dt="2021-06-17T08:39:52.386" v="284"/>
        <pc:sldMkLst>
          <pc:docMk/>
          <pc:sldMk cId="3698643142" sldId="467"/>
        </pc:sldMkLst>
      </pc:sldChg>
      <pc:sldChg chg="add">
        <pc:chgData name="Brix Els" userId="6660ee289a9486e2" providerId="LiveId" clId="{29C70420-02DA-4003-91F6-44F9952D2C56}" dt="2021-06-17T08:40:00.158" v="285"/>
        <pc:sldMkLst>
          <pc:docMk/>
          <pc:sldMk cId="3654378042" sldId="468"/>
        </pc:sldMkLst>
      </pc:sldChg>
      <pc:sldChg chg="add">
        <pc:chgData name="Brix Els" userId="6660ee289a9486e2" providerId="LiveId" clId="{29C70420-02DA-4003-91F6-44F9952D2C56}" dt="2021-06-17T08:40:09.449" v="286"/>
        <pc:sldMkLst>
          <pc:docMk/>
          <pc:sldMk cId="803950063" sldId="469"/>
        </pc:sldMkLst>
      </pc:sldChg>
      <pc:sldChg chg="add">
        <pc:chgData name="Brix Els" userId="6660ee289a9486e2" providerId="LiveId" clId="{29C70420-02DA-4003-91F6-44F9952D2C56}" dt="2021-06-17T08:40:22.124" v="287"/>
        <pc:sldMkLst>
          <pc:docMk/>
          <pc:sldMk cId="3294338105" sldId="470"/>
        </pc:sldMkLst>
      </pc:sldChg>
      <pc:sldChg chg="add">
        <pc:chgData name="Brix Els" userId="6660ee289a9486e2" providerId="LiveId" clId="{29C70420-02DA-4003-91F6-44F9952D2C56}" dt="2021-06-17T08:40:31.276" v="288"/>
        <pc:sldMkLst>
          <pc:docMk/>
          <pc:sldMk cId="1223266376" sldId="471"/>
        </pc:sldMkLst>
      </pc:sldChg>
      <pc:sldChg chg="add">
        <pc:chgData name="Brix Els" userId="6660ee289a9486e2" providerId="LiveId" clId="{29C70420-02DA-4003-91F6-44F9952D2C56}" dt="2021-06-17T08:41:22.372" v="289"/>
        <pc:sldMkLst>
          <pc:docMk/>
          <pc:sldMk cId="1635271555" sldId="472"/>
        </pc:sldMkLst>
      </pc:sldChg>
      <pc:sldChg chg="add">
        <pc:chgData name="Brix Els" userId="6660ee289a9486e2" providerId="LiveId" clId="{29C70420-02DA-4003-91F6-44F9952D2C56}" dt="2021-06-17T08:41:29.564" v="290"/>
        <pc:sldMkLst>
          <pc:docMk/>
          <pc:sldMk cId="2481247960" sldId="474"/>
        </pc:sldMkLst>
      </pc:sldChg>
      <pc:sldChg chg="add">
        <pc:chgData name="Brix Els" userId="6660ee289a9486e2" providerId="LiveId" clId="{29C70420-02DA-4003-91F6-44F9952D2C56}" dt="2021-06-17T08:41:37.775" v="291"/>
        <pc:sldMkLst>
          <pc:docMk/>
          <pc:sldMk cId="95816108" sldId="475"/>
        </pc:sldMkLst>
      </pc:sldChg>
      <pc:sldChg chg="add">
        <pc:chgData name="Brix Els" userId="6660ee289a9486e2" providerId="LiveId" clId="{29C70420-02DA-4003-91F6-44F9952D2C56}" dt="2021-06-17T08:42:48.691" v="293"/>
        <pc:sldMkLst>
          <pc:docMk/>
          <pc:sldMk cId="4146650118" sldId="476"/>
        </pc:sldMkLst>
      </pc:sldChg>
      <pc:sldChg chg="add">
        <pc:chgData name="Brix Els" userId="6660ee289a9486e2" providerId="LiveId" clId="{29C70420-02DA-4003-91F6-44F9952D2C56}" dt="2021-06-17T08:42:21.876" v="292"/>
        <pc:sldMkLst>
          <pc:docMk/>
          <pc:sldMk cId="1204175462" sldId="477"/>
        </pc:sldMkLst>
      </pc:sldChg>
      <pc:sldChg chg="add">
        <pc:chgData name="Brix Els" userId="6660ee289a9486e2" providerId="LiveId" clId="{29C70420-02DA-4003-91F6-44F9952D2C56}" dt="2021-06-17T08:43:23.173" v="295"/>
        <pc:sldMkLst>
          <pc:docMk/>
          <pc:sldMk cId="3998181836" sldId="478"/>
        </pc:sldMkLst>
      </pc:sldChg>
      <pc:sldChg chg="add">
        <pc:chgData name="Brix Els" userId="6660ee289a9486e2" providerId="LiveId" clId="{29C70420-02DA-4003-91F6-44F9952D2C56}" dt="2021-06-17T08:43:33.539" v="296"/>
        <pc:sldMkLst>
          <pc:docMk/>
          <pc:sldMk cId="3689032895" sldId="479"/>
        </pc:sldMkLst>
      </pc:sldChg>
      <pc:sldChg chg="add">
        <pc:chgData name="Brix Els" userId="6660ee289a9486e2" providerId="LiveId" clId="{29C70420-02DA-4003-91F6-44F9952D2C56}" dt="2021-06-17T08:43:44.849" v="297"/>
        <pc:sldMkLst>
          <pc:docMk/>
          <pc:sldMk cId="1185173637" sldId="480"/>
        </pc:sldMkLst>
      </pc:sldChg>
      <pc:sldChg chg="add">
        <pc:chgData name="Brix Els" userId="6660ee289a9486e2" providerId="LiveId" clId="{29C70420-02DA-4003-91F6-44F9952D2C56}" dt="2021-06-17T08:44:01.833" v="299"/>
        <pc:sldMkLst>
          <pc:docMk/>
          <pc:sldMk cId="3140505613" sldId="481"/>
        </pc:sldMkLst>
      </pc:sldChg>
      <pc:sldChg chg="add">
        <pc:chgData name="Brix Els" userId="6660ee289a9486e2" providerId="LiveId" clId="{29C70420-02DA-4003-91F6-44F9952D2C56}" dt="2021-06-17T08:44:37.333" v="300"/>
        <pc:sldMkLst>
          <pc:docMk/>
          <pc:sldMk cId="3225291457" sldId="482"/>
        </pc:sldMkLst>
      </pc:sldChg>
      <pc:sldChg chg="add">
        <pc:chgData name="Brix Els" userId="6660ee289a9486e2" providerId="LiveId" clId="{29C70420-02DA-4003-91F6-44F9952D2C56}" dt="2021-06-17T08:44:42.481" v="301"/>
        <pc:sldMkLst>
          <pc:docMk/>
          <pc:sldMk cId="2446072286" sldId="483"/>
        </pc:sldMkLst>
      </pc:sldChg>
      <pc:sldChg chg="add">
        <pc:chgData name="Brix Els" userId="6660ee289a9486e2" providerId="LiveId" clId="{29C70420-02DA-4003-91F6-44F9952D2C56}" dt="2021-06-17T08:44:50.743" v="302"/>
        <pc:sldMkLst>
          <pc:docMk/>
          <pc:sldMk cId="2430418033" sldId="484"/>
        </pc:sldMkLst>
      </pc:sldChg>
      <pc:sldChg chg="add">
        <pc:chgData name="Brix Els" userId="6660ee289a9486e2" providerId="LiveId" clId="{29C70420-02DA-4003-91F6-44F9952D2C56}" dt="2021-06-17T08:44:59.406" v="303"/>
        <pc:sldMkLst>
          <pc:docMk/>
          <pc:sldMk cId="1468935949" sldId="485"/>
        </pc:sldMkLst>
      </pc:sldChg>
      <pc:sldChg chg="add">
        <pc:chgData name="Brix Els" userId="6660ee289a9486e2" providerId="LiveId" clId="{29C70420-02DA-4003-91F6-44F9952D2C56}" dt="2021-06-17T08:45:32.014" v="304"/>
        <pc:sldMkLst>
          <pc:docMk/>
          <pc:sldMk cId="1166674854" sldId="486"/>
        </pc:sldMkLst>
      </pc:sldChg>
      <pc:sldChg chg="add">
        <pc:chgData name="Brix Els" userId="6660ee289a9486e2" providerId="LiveId" clId="{29C70420-02DA-4003-91F6-44F9952D2C56}" dt="2021-06-17T08:45:39.876" v="305"/>
        <pc:sldMkLst>
          <pc:docMk/>
          <pc:sldMk cId="2401102176" sldId="487"/>
        </pc:sldMkLst>
      </pc:sldChg>
      <pc:sldChg chg="add">
        <pc:chgData name="Brix Els" userId="6660ee289a9486e2" providerId="LiveId" clId="{29C70420-02DA-4003-91F6-44F9952D2C56}" dt="2021-06-17T08:45:48.080" v="306"/>
        <pc:sldMkLst>
          <pc:docMk/>
          <pc:sldMk cId="2777813597" sldId="488"/>
        </pc:sldMkLst>
      </pc:sldChg>
      <pc:sldChg chg="add">
        <pc:chgData name="Brix Els" userId="6660ee289a9486e2" providerId="LiveId" clId="{29C70420-02DA-4003-91F6-44F9952D2C56}" dt="2021-06-17T08:45:55.601" v="307"/>
        <pc:sldMkLst>
          <pc:docMk/>
          <pc:sldMk cId="1767932531" sldId="489"/>
        </pc:sldMkLst>
      </pc:sldChg>
      <pc:sldChg chg="modSp add del mod">
        <pc:chgData name="Brix Els" userId="6660ee289a9486e2" providerId="LiveId" clId="{29C70420-02DA-4003-91F6-44F9952D2C56}" dt="2021-06-17T07:53:06.075" v="7" actId="20577"/>
        <pc:sldMkLst>
          <pc:docMk/>
          <pc:sldMk cId="1183616122" sldId="491"/>
        </pc:sldMkLst>
        <pc:spChg chg="mod">
          <ac:chgData name="Brix Els" userId="6660ee289a9486e2" providerId="LiveId" clId="{29C70420-02DA-4003-91F6-44F9952D2C56}" dt="2021-06-17T07:53:06.075" v="7" actId="20577"/>
          <ac:spMkLst>
            <pc:docMk/>
            <pc:sldMk cId="1183616122" sldId="491"/>
            <ac:spMk id="7" creationId="{00000000-0000-0000-0000-000000000000}"/>
          </ac:spMkLst>
        </pc:spChg>
      </pc:sldChg>
      <pc:sldChg chg="modSp add del mod">
        <pc:chgData name="Brix Els" userId="6660ee289a9486e2" providerId="LiveId" clId="{29C70420-02DA-4003-91F6-44F9952D2C56}" dt="2021-06-17T07:58:37.602" v="28" actId="20577"/>
        <pc:sldMkLst>
          <pc:docMk/>
          <pc:sldMk cId="280593720" sldId="492"/>
        </pc:sldMkLst>
        <pc:spChg chg="mod">
          <ac:chgData name="Brix Els" userId="6660ee289a9486e2" providerId="LiveId" clId="{29C70420-02DA-4003-91F6-44F9952D2C56}" dt="2021-06-17T07:58:37.602" v="28" actId="20577"/>
          <ac:spMkLst>
            <pc:docMk/>
            <pc:sldMk cId="280593720" sldId="492"/>
            <ac:spMk id="3" creationId="{00000000-0000-0000-0000-000000000000}"/>
          </ac:spMkLst>
        </pc:spChg>
      </pc:sldChg>
      <pc:sldChg chg="add del">
        <pc:chgData name="Brix Els" userId="6660ee289a9486e2" providerId="LiveId" clId="{29C70420-02DA-4003-91F6-44F9952D2C56}" dt="2021-06-17T07:54:43.628" v="12"/>
        <pc:sldMkLst>
          <pc:docMk/>
          <pc:sldMk cId="1336193957" sldId="493"/>
        </pc:sldMkLst>
      </pc:sldChg>
      <pc:sldChg chg="add del">
        <pc:chgData name="Brix Els" userId="6660ee289a9486e2" providerId="LiveId" clId="{29C70420-02DA-4003-91F6-44F9952D2C56}" dt="2021-06-17T07:55:28.507" v="13"/>
        <pc:sldMkLst>
          <pc:docMk/>
          <pc:sldMk cId="1622168105" sldId="494"/>
        </pc:sldMkLst>
      </pc:sldChg>
      <pc:sldChg chg="add del">
        <pc:chgData name="Brix Els" userId="6660ee289a9486e2" providerId="LiveId" clId="{29C70420-02DA-4003-91F6-44F9952D2C56}" dt="2021-06-17T07:55:47.259" v="14"/>
        <pc:sldMkLst>
          <pc:docMk/>
          <pc:sldMk cId="4108103638" sldId="495"/>
        </pc:sldMkLst>
      </pc:sldChg>
      <pc:sldChg chg="add del">
        <pc:chgData name="Brix Els" userId="6660ee289a9486e2" providerId="LiveId" clId="{29C70420-02DA-4003-91F6-44F9952D2C56}" dt="2021-06-17T07:55:51.934" v="15"/>
        <pc:sldMkLst>
          <pc:docMk/>
          <pc:sldMk cId="1368191564" sldId="497"/>
        </pc:sldMkLst>
      </pc:sldChg>
      <pc:sldChg chg="add del">
        <pc:chgData name="Brix Els" userId="6660ee289a9486e2" providerId="LiveId" clId="{29C70420-02DA-4003-91F6-44F9952D2C56}" dt="2021-06-17T07:55:58.686" v="16"/>
        <pc:sldMkLst>
          <pc:docMk/>
          <pc:sldMk cId="1065113096" sldId="498"/>
        </pc:sldMkLst>
      </pc:sldChg>
      <pc:sldChg chg="add del">
        <pc:chgData name="Brix Els" userId="6660ee289a9486e2" providerId="LiveId" clId="{29C70420-02DA-4003-91F6-44F9952D2C56}" dt="2021-06-17T07:56:04.494" v="17"/>
        <pc:sldMkLst>
          <pc:docMk/>
          <pc:sldMk cId="613081372" sldId="499"/>
        </pc:sldMkLst>
      </pc:sldChg>
      <pc:sldChg chg="add del">
        <pc:chgData name="Brix Els" userId="6660ee289a9486e2" providerId="LiveId" clId="{29C70420-02DA-4003-91F6-44F9952D2C56}" dt="2021-06-17T07:56:13.908" v="18"/>
        <pc:sldMkLst>
          <pc:docMk/>
          <pc:sldMk cId="2847634193" sldId="500"/>
        </pc:sldMkLst>
      </pc:sldChg>
      <pc:sldChg chg="add del">
        <pc:chgData name="Brix Els" userId="6660ee289a9486e2" providerId="LiveId" clId="{29C70420-02DA-4003-91F6-44F9952D2C56}" dt="2021-06-17T08:54:12.933" v="308" actId="47"/>
        <pc:sldMkLst>
          <pc:docMk/>
          <pc:sldMk cId="1204234327" sldId="501"/>
        </pc:sldMkLst>
      </pc:sldChg>
      <pc:sldChg chg="add del">
        <pc:chgData name="Brix Els" userId="6660ee289a9486e2" providerId="LiveId" clId="{29C70420-02DA-4003-91F6-44F9952D2C56}" dt="2021-06-17T08:54:12.933" v="308" actId="47"/>
        <pc:sldMkLst>
          <pc:docMk/>
          <pc:sldMk cId="1937614235" sldId="502"/>
        </pc:sldMkLst>
      </pc:sldChg>
      <pc:sldChg chg="add del">
        <pc:chgData name="Brix Els" userId="6660ee289a9486e2" providerId="LiveId" clId="{29C70420-02DA-4003-91F6-44F9952D2C56}" dt="2021-06-17T08:54:12.933" v="308" actId="47"/>
        <pc:sldMkLst>
          <pc:docMk/>
          <pc:sldMk cId="1422277137" sldId="503"/>
        </pc:sldMkLst>
      </pc:sldChg>
      <pc:sldChg chg="add del">
        <pc:chgData name="Brix Els" userId="6660ee289a9486e2" providerId="LiveId" clId="{29C70420-02DA-4003-91F6-44F9952D2C56}" dt="2021-06-17T08:54:12.933" v="308" actId="47"/>
        <pc:sldMkLst>
          <pc:docMk/>
          <pc:sldMk cId="2466430931" sldId="504"/>
        </pc:sldMkLst>
      </pc:sldChg>
      <pc:sldChg chg="add del">
        <pc:chgData name="Brix Els" userId="6660ee289a9486e2" providerId="LiveId" clId="{29C70420-02DA-4003-91F6-44F9952D2C56}" dt="2021-06-17T08:55:27.060" v="309" actId="47"/>
        <pc:sldMkLst>
          <pc:docMk/>
          <pc:sldMk cId="1040582129" sldId="505"/>
        </pc:sldMkLst>
      </pc:sldChg>
      <pc:sldChg chg="add">
        <pc:chgData name="Brix Els" userId="6660ee289a9486e2" providerId="LiveId" clId="{29C70420-02DA-4003-91F6-44F9952D2C56}" dt="2021-06-17T08:28:49.138" v="239"/>
        <pc:sldMkLst>
          <pc:docMk/>
          <pc:sldMk cId="4270795557" sldId="523"/>
        </pc:sldMkLst>
      </pc:sldChg>
      <pc:sldChg chg="add">
        <pc:chgData name="Brix Els" userId="6660ee289a9486e2" providerId="LiveId" clId="{29C70420-02DA-4003-91F6-44F9952D2C56}" dt="2021-06-17T08:29:13.658" v="241"/>
        <pc:sldMkLst>
          <pc:docMk/>
          <pc:sldMk cId="4259759102" sldId="524"/>
        </pc:sldMkLst>
      </pc:sldChg>
      <pc:sldChg chg="add">
        <pc:chgData name="Brix Els" userId="6660ee289a9486e2" providerId="LiveId" clId="{29C70420-02DA-4003-91F6-44F9952D2C56}" dt="2021-06-17T08:29:30.296" v="243"/>
        <pc:sldMkLst>
          <pc:docMk/>
          <pc:sldMk cId="962801937" sldId="525"/>
        </pc:sldMkLst>
      </pc:sldChg>
      <pc:sldChg chg="add">
        <pc:chgData name="Brix Els" userId="6660ee289a9486e2" providerId="LiveId" clId="{29C70420-02DA-4003-91F6-44F9952D2C56}" dt="2021-06-17T08:29:44.831" v="245"/>
        <pc:sldMkLst>
          <pc:docMk/>
          <pc:sldMk cId="4063945453" sldId="526"/>
        </pc:sldMkLst>
      </pc:sldChg>
      <pc:sldChg chg="add del">
        <pc:chgData name="Brix Els" userId="6660ee289a9486e2" providerId="LiveId" clId="{29C70420-02DA-4003-91F6-44F9952D2C56}" dt="2021-06-17T08:54:12.933" v="308" actId="47"/>
        <pc:sldMkLst>
          <pc:docMk/>
          <pc:sldMk cId="808987856" sldId="527"/>
        </pc:sldMkLst>
      </pc:sldChg>
      <pc:sldChg chg="add">
        <pc:chgData name="Brix Els" userId="6660ee289a9486e2" providerId="LiveId" clId="{29C70420-02DA-4003-91F6-44F9952D2C56}" dt="2021-06-17T08:39:16.151" v="280"/>
        <pc:sldMkLst>
          <pc:docMk/>
          <pc:sldMk cId="4091376636" sldId="528"/>
        </pc:sldMkLst>
      </pc:sldChg>
      <pc:sldChg chg="add">
        <pc:chgData name="Brix Els" userId="6660ee289a9486e2" providerId="LiveId" clId="{29C70420-02DA-4003-91F6-44F9952D2C56}" dt="2021-06-17T08:39:31.512" v="282"/>
        <pc:sldMkLst>
          <pc:docMk/>
          <pc:sldMk cId="2009592888" sldId="529"/>
        </pc:sldMkLst>
      </pc:sldChg>
      <pc:sldChg chg="add">
        <pc:chgData name="Brix Els" userId="6660ee289a9486e2" providerId="LiveId" clId="{29C70420-02DA-4003-91F6-44F9952D2C56}" dt="2021-06-17T08:42:55.704" v="294"/>
        <pc:sldMkLst>
          <pc:docMk/>
          <pc:sldMk cId="1111901162" sldId="530"/>
        </pc:sldMkLst>
      </pc:sldChg>
      <pc:sldChg chg="add">
        <pc:chgData name="Brix Els" userId="6660ee289a9486e2" providerId="LiveId" clId="{29C70420-02DA-4003-91F6-44F9952D2C56}" dt="2021-06-17T08:43:52.956" v="298"/>
        <pc:sldMkLst>
          <pc:docMk/>
          <pc:sldMk cId="3154210913" sldId="531"/>
        </pc:sldMkLst>
      </pc:sldChg>
      <pc:sldChg chg="add del">
        <pc:chgData name="Brix Els" userId="6660ee289a9486e2" providerId="LiveId" clId="{29C70420-02DA-4003-91F6-44F9952D2C56}" dt="2021-06-17T08:55:27.060" v="309" actId="47"/>
        <pc:sldMkLst>
          <pc:docMk/>
          <pc:sldMk cId="3654538892" sldId="532"/>
        </pc:sldMkLst>
      </pc:sldChg>
      <pc:sldChg chg="add del">
        <pc:chgData name="Brix Els" userId="6660ee289a9486e2" providerId="LiveId" clId="{29C70420-02DA-4003-91F6-44F9952D2C56}" dt="2021-06-17T08:55:27.060" v="309" actId="47"/>
        <pc:sldMkLst>
          <pc:docMk/>
          <pc:sldMk cId="1760396797" sldId="533"/>
        </pc:sldMkLst>
      </pc:sldChg>
      <pc:sldChg chg="add del">
        <pc:chgData name="Brix Els" userId="6660ee289a9486e2" providerId="LiveId" clId="{29C70420-02DA-4003-91F6-44F9952D2C56}" dt="2021-06-17T08:55:27.060" v="309" actId="47"/>
        <pc:sldMkLst>
          <pc:docMk/>
          <pc:sldMk cId="2428839386" sldId="534"/>
        </pc:sldMkLst>
      </pc:sldChg>
      <pc:sldChg chg="add">
        <pc:chgData name="Brix Els" userId="6660ee289a9486e2" providerId="LiveId" clId="{29C70420-02DA-4003-91F6-44F9952D2C56}" dt="2021-06-17T08:24:51.317" v="29"/>
        <pc:sldMkLst>
          <pc:docMk/>
          <pc:sldMk cId="2830379236" sldId="535"/>
        </pc:sldMkLst>
      </pc:sldChg>
      <pc:sldChg chg="modSp add mod">
        <pc:chgData name="Brix Els" userId="6660ee289a9486e2" providerId="LiveId" clId="{29C70420-02DA-4003-91F6-44F9952D2C56}" dt="2021-06-17T08:27:28.873" v="236" actId="20577"/>
        <pc:sldMkLst>
          <pc:docMk/>
          <pc:sldMk cId="2945409324" sldId="536"/>
        </pc:sldMkLst>
        <pc:spChg chg="mod">
          <ac:chgData name="Brix Els" userId="6660ee289a9486e2" providerId="LiveId" clId="{29C70420-02DA-4003-91F6-44F9952D2C56}" dt="2021-06-17T08:27:28.873" v="236" actId="20577"/>
          <ac:spMkLst>
            <pc:docMk/>
            <pc:sldMk cId="2945409324" sldId="536"/>
            <ac:spMk id="3" creationId="{00000000-0000-0000-0000-000000000000}"/>
          </ac:spMkLst>
        </pc:spChg>
      </pc:sldChg>
      <pc:sldChg chg="add">
        <pc:chgData name="Brix Els" userId="6660ee289a9486e2" providerId="LiveId" clId="{29C70420-02DA-4003-91F6-44F9952D2C56}" dt="2021-06-17T08:28:42.855" v="238"/>
        <pc:sldMkLst>
          <pc:docMk/>
          <pc:sldMk cId="2873619285" sldId="537"/>
        </pc:sldMkLst>
      </pc:sldChg>
      <pc:sldChg chg="add">
        <pc:chgData name="Brix Els" userId="6660ee289a9486e2" providerId="LiveId" clId="{29C70420-02DA-4003-91F6-44F9952D2C56}" dt="2021-06-17T08:28:59.567" v="240"/>
        <pc:sldMkLst>
          <pc:docMk/>
          <pc:sldMk cId="3300309333" sldId="538"/>
        </pc:sldMkLst>
      </pc:sldChg>
      <pc:sldChg chg="add">
        <pc:chgData name="Brix Els" userId="6660ee289a9486e2" providerId="LiveId" clId="{29C70420-02DA-4003-91F6-44F9952D2C56}" dt="2021-06-17T08:29:24.209" v="242"/>
        <pc:sldMkLst>
          <pc:docMk/>
          <pc:sldMk cId="842740958" sldId="539"/>
        </pc:sldMkLst>
      </pc:sldChg>
      <pc:sldChg chg="add">
        <pc:chgData name="Brix Els" userId="6660ee289a9486e2" providerId="LiveId" clId="{29C70420-02DA-4003-91F6-44F9952D2C56}" dt="2021-06-17T08:29:35.533" v="244"/>
        <pc:sldMkLst>
          <pc:docMk/>
          <pc:sldMk cId="732905958" sldId="54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B0F68-EF92-4EE9-9C08-B6851FC24B9A}" type="doc">
      <dgm:prSet loTypeId="urn:microsoft.com/office/officeart/2005/8/layout/hProcess9" loCatId="process" qsTypeId="urn:microsoft.com/office/officeart/2005/8/quickstyle/3d4" qsCatId="3D" csTypeId="urn:microsoft.com/office/officeart/2005/8/colors/colorful5" csCatId="colorful" phldr="1"/>
      <dgm:spPr/>
    </dgm:pt>
    <dgm:pt modelId="{DD09BFDD-CDD6-49BC-BE73-4CECF53FF4D6}">
      <dgm:prSet phldrT="[Text]" custT="1"/>
      <dgm:spPr/>
      <dgm:t>
        <a:bodyPr/>
        <a:lstStyle/>
        <a:p>
          <a:pPr algn="ctr">
            <a:lnSpc>
              <a:spcPct val="100000"/>
            </a:lnSpc>
            <a:spcAft>
              <a:spcPts val="0"/>
            </a:spcAft>
          </a:pPr>
          <a:r>
            <a:rPr lang="en-ZA" sz="1050" b="1">
              <a:solidFill>
                <a:schemeClr val="tx1"/>
              </a:solidFill>
              <a:latin typeface="Arial" panose="020B0604020202020204" pitchFamily="34" charset="0"/>
              <a:cs typeface="Arial" panose="020B0604020202020204" pitchFamily="34" charset="0"/>
            </a:rPr>
            <a:t>STEP 1:</a:t>
          </a:r>
        </a:p>
        <a:p>
          <a:pPr algn="ctr">
            <a:lnSpc>
              <a:spcPct val="100000"/>
            </a:lnSpc>
            <a:spcAft>
              <a:spcPts val="0"/>
            </a:spcAft>
          </a:pPr>
          <a:r>
            <a:rPr lang="en-ZA" sz="1000" b="1">
              <a:solidFill>
                <a:schemeClr val="tx1"/>
              </a:solidFill>
              <a:latin typeface="Arial" panose="020B0604020202020204" pitchFamily="34" charset="0"/>
              <a:cs typeface="Arial" panose="020B0604020202020204" pitchFamily="34" charset="0"/>
            </a:rPr>
            <a:t>Organise a market suvey team</a:t>
          </a:r>
        </a:p>
      </dgm:t>
    </dgm:pt>
    <dgm:pt modelId="{F3D2F4CF-CAAD-4BF9-8197-B688B7302DEA}" type="parTrans" cxnId="{BF56888C-A7F6-4A4D-9D23-D117A0DC28F5}">
      <dgm:prSet/>
      <dgm:spPr/>
      <dgm:t>
        <a:bodyPr/>
        <a:lstStyle/>
        <a:p>
          <a:pPr algn="ctr"/>
          <a:endParaRPr lang="en-ZA"/>
        </a:p>
      </dgm:t>
    </dgm:pt>
    <dgm:pt modelId="{623FB122-8A87-42EC-BB9E-F4D4224B6FE3}" type="sibTrans" cxnId="{BF56888C-A7F6-4A4D-9D23-D117A0DC28F5}">
      <dgm:prSet/>
      <dgm:spPr/>
      <dgm:t>
        <a:bodyPr/>
        <a:lstStyle/>
        <a:p>
          <a:pPr algn="ctr"/>
          <a:endParaRPr lang="en-ZA"/>
        </a:p>
      </dgm:t>
    </dgm:pt>
    <dgm:pt modelId="{40450BC3-097C-4B4E-9990-45A86374D72F}">
      <dgm:prSet phldrT="[Text]" custT="1"/>
      <dgm:spPr/>
      <dgm:t>
        <a:bodyPr/>
        <a:lstStyle/>
        <a:p>
          <a:pPr algn="ctr">
            <a:lnSpc>
              <a:spcPct val="100000"/>
            </a:lnSpc>
            <a:spcAft>
              <a:spcPts val="0"/>
            </a:spcAft>
          </a:pPr>
          <a:r>
            <a:rPr lang="en-ZA" sz="1050" b="1">
              <a:solidFill>
                <a:schemeClr val="tx1"/>
              </a:solidFill>
              <a:latin typeface="Arial" panose="020B0604020202020204" pitchFamily="34" charset="0"/>
              <a:cs typeface="Arial" panose="020B0604020202020204" pitchFamily="34" charset="0"/>
            </a:rPr>
            <a:t>STEP 4:</a:t>
          </a:r>
        </a:p>
        <a:p>
          <a:pPr algn="ctr">
            <a:lnSpc>
              <a:spcPct val="100000"/>
            </a:lnSpc>
            <a:spcAft>
              <a:spcPts val="0"/>
            </a:spcAft>
          </a:pPr>
          <a:r>
            <a:rPr lang="en-ZA" sz="1000" b="1">
              <a:solidFill>
                <a:schemeClr val="tx1"/>
              </a:solidFill>
              <a:latin typeface="Arial" panose="020B0604020202020204" pitchFamily="34" charset="0"/>
              <a:cs typeface="Arial" panose="020B0604020202020204" pitchFamily="34" charset="0"/>
            </a:rPr>
            <a:t>Conduct a detailed analysis</a:t>
          </a:r>
        </a:p>
      </dgm:t>
    </dgm:pt>
    <dgm:pt modelId="{B0744806-26B6-41A6-A78A-430E91533690}" type="parTrans" cxnId="{5B0CE4AD-2778-4B8C-ABB0-4BACAD67BE18}">
      <dgm:prSet/>
      <dgm:spPr/>
      <dgm:t>
        <a:bodyPr/>
        <a:lstStyle/>
        <a:p>
          <a:pPr algn="ctr"/>
          <a:endParaRPr lang="en-ZA"/>
        </a:p>
      </dgm:t>
    </dgm:pt>
    <dgm:pt modelId="{5077F943-352B-45B9-A954-7800EC7EDB11}" type="sibTrans" cxnId="{5B0CE4AD-2778-4B8C-ABB0-4BACAD67BE18}">
      <dgm:prSet/>
      <dgm:spPr/>
      <dgm:t>
        <a:bodyPr/>
        <a:lstStyle/>
        <a:p>
          <a:pPr algn="ctr"/>
          <a:endParaRPr lang="en-ZA"/>
        </a:p>
      </dgm:t>
    </dgm:pt>
    <dgm:pt modelId="{0C8F1FAA-F0C5-4DCD-91BD-4F7D561E1167}">
      <dgm:prSet phldrT="[Text]" custT="1"/>
      <dgm:spPr/>
      <dgm:t>
        <a:bodyPr/>
        <a:lstStyle/>
        <a:p>
          <a:pPr algn="ctr">
            <a:lnSpc>
              <a:spcPct val="100000"/>
            </a:lnSpc>
            <a:spcAft>
              <a:spcPts val="0"/>
            </a:spcAft>
          </a:pPr>
          <a:r>
            <a:rPr lang="en-ZA" sz="1050" b="1">
              <a:solidFill>
                <a:schemeClr val="tx1"/>
              </a:solidFill>
              <a:latin typeface="Arial" panose="020B0604020202020204" pitchFamily="34" charset="0"/>
              <a:cs typeface="Arial" panose="020B0604020202020204" pitchFamily="34" charset="0"/>
            </a:rPr>
            <a:t>STEP 5:</a:t>
          </a:r>
        </a:p>
        <a:p>
          <a:pPr algn="ctr">
            <a:lnSpc>
              <a:spcPct val="100000"/>
            </a:lnSpc>
            <a:spcAft>
              <a:spcPts val="0"/>
            </a:spcAft>
          </a:pPr>
          <a:r>
            <a:rPr lang="en-ZA" sz="1000" b="1">
              <a:solidFill>
                <a:schemeClr val="tx1"/>
              </a:solidFill>
              <a:latin typeface="Arial" panose="020B0604020202020204" pitchFamily="34" charset="0"/>
              <a:cs typeface="Arial" panose="020B0604020202020204" pitchFamily="34" charset="0"/>
            </a:rPr>
            <a:t>Select product with clients</a:t>
          </a:r>
        </a:p>
      </dgm:t>
    </dgm:pt>
    <dgm:pt modelId="{19F2CD3D-3DAB-4BDF-8549-8A4958D6ECB2}" type="parTrans" cxnId="{2A67ADEB-617E-45F5-94C5-48897C9DB598}">
      <dgm:prSet/>
      <dgm:spPr/>
      <dgm:t>
        <a:bodyPr/>
        <a:lstStyle/>
        <a:p>
          <a:pPr algn="ctr"/>
          <a:endParaRPr lang="en-ZA"/>
        </a:p>
      </dgm:t>
    </dgm:pt>
    <dgm:pt modelId="{F842AA78-3CD3-4222-8111-95C8D8A82935}" type="sibTrans" cxnId="{2A67ADEB-617E-45F5-94C5-48897C9DB598}">
      <dgm:prSet/>
      <dgm:spPr/>
      <dgm:t>
        <a:bodyPr/>
        <a:lstStyle/>
        <a:p>
          <a:pPr algn="ctr"/>
          <a:endParaRPr lang="en-ZA"/>
        </a:p>
      </dgm:t>
    </dgm:pt>
    <dgm:pt modelId="{2369700F-A4D6-485A-9349-21D6C44E9B09}">
      <dgm:prSet custT="1"/>
      <dgm:spPr/>
      <dgm:t>
        <a:bodyPr/>
        <a:lstStyle/>
        <a:p>
          <a:pPr algn="ctr">
            <a:lnSpc>
              <a:spcPct val="100000"/>
            </a:lnSpc>
            <a:spcAft>
              <a:spcPts val="0"/>
            </a:spcAft>
          </a:pPr>
          <a:r>
            <a:rPr lang="en-ZA" sz="1050" b="1">
              <a:solidFill>
                <a:schemeClr val="tx1"/>
              </a:solidFill>
              <a:latin typeface="Arial" panose="020B0604020202020204" pitchFamily="34" charset="0"/>
              <a:cs typeface="Arial" panose="020B0604020202020204" pitchFamily="34" charset="0"/>
            </a:rPr>
            <a:t>STEP 2:</a:t>
          </a:r>
        </a:p>
        <a:p>
          <a:pPr algn="ctr">
            <a:lnSpc>
              <a:spcPct val="100000"/>
            </a:lnSpc>
            <a:spcAft>
              <a:spcPts val="0"/>
            </a:spcAft>
          </a:pPr>
          <a:r>
            <a:rPr lang="en-ZA" sz="900" b="1">
              <a:solidFill>
                <a:schemeClr val="tx1"/>
              </a:solidFill>
              <a:latin typeface="Arial" panose="020B0604020202020204" pitchFamily="34" charset="0"/>
              <a:cs typeface="Arial" panose="020B0604020202020204" pitchFamily="34" charset="0"/>
            </a:rPr>
            <a:t>Design a MOI questionnaire or checklist</a:t>
          </a:r>
        </a:p>
      </dgm:t>
    </dgm:pt>
    <dgm:pt modelId="{609CDDAE-C3E2-495D-A355-9808BB1B5CFE}" type="parTrans" cxnId="{6D1A360C-9E3B-4272-BAD2-CABA2CEDFE76}">
      <dgm:prSet/>
      <dgm:spPr/>
      <dgm:t>
        <a:bodyPr/>
        <a:lstStyle/>
        <a:p>
          <a:pPr algn="ctr"/>
          <a:endParaRPr lang="en-ZA"/>
        </a:p>
      </dgm:t>
    </dgm:pt>
    <dgm:pt modelId="{8A028C75-D815-474B-80A0-1CD7C92ACD6D}" type="sibTrans" cxnId="{6D1A360C-9E3B-4272-BAD2-CABA2CEDFE76}">
      <dgm:prSet/>
      <dgm:spPr/>
      <dgm:t>
        <a:bodyPr/>
        <a:lstStyle/>
        <a:p>
          <a:pPr algn="ctr"/>
          <a:endParaRPr lang="en-ZA"/>
        </a:p>
      </dgm:t>
    </dgm:pt>
    <dgm:pt modelId="{AF1BFA87-73FD-47F3-A04F-9DFA0B08B743}">
      <dgm:prSet custT="1"/>
      <dgm:spPr/>
      <dgm:t>
        <a:bodyPr/>
        <a:lstStyle/>
        <a:p>
          <a:pPr algn="ctr">
            <a:lnSpc>
              <a:spcPct val="100000"/>
            </a:lnSpc>
            <a:spcAft>
              <a:spcPts val="0"/>
            </a:spcAft>
          </a:pPr>
          <a:r>
            <a:rPr lang="en-ZA" sz="1050" b="1">
              <a:solidFill>
                <a:schemeClr val="tx1"/>
              </a:solidFill>
              <a:latin typeface="Arial" panose="020B0604020202020204" pitchFamily="34" charset="0"/>
              <a:cs typeface="Arial" panose="020B0604020202020204" pitchFamily="34" charset="0"/>
            </a:rPr>
            <a:t>STEP 3:</a:t>
          </a:r>
        </a:p>
        <a:p>
          <a:pPr algn="ctr">
            <a:lnSpc>
              <a:spcPct val="100000"/>
            </a:lnSpc>
            <a:spcAft>
              <a:spcPts val="0"/>
            </a:spcAft>
          </a:pPr>
          <a:r>
            <a:rPr lang="en-ZA" sz="1000" b="1">
              <a:solidFill>
                <a:schemeClr val="tx1"/>
              </a:solidFill>
              <a:latin typeface="Arial" panose="020B0604020202020204" pitchFamily="34" charset="0"/>
              <a:cs typeface="Arial" panose="020B0604020202020204" pitchFamily="34" charset="0"/>
            </a:rPr>
            <a:t>Assess and select market options</a:t>
          </a:r>
        </a:p>
      </dgm:t>
    </dgm:pt>
    <dgm:pt modelId="{4D55E136-AAF7-4E3E-B176-9057921F48BD}" type="parTrans" cxnId="{08D533DC-FBD0-46B4-8F53-8E87393F625D}">
      <dgm:prSet/>
      <dgm:spPr/>
      <dgm:t>
        <a:bodyPr/>
        <a:lstStyle/>
        <a:p>
          <a:pPr algn="ctr"/>
          <a:endParaRPr lang="en-ZA"/>
        </a:p>
      </dgm:t>
    </dgm:pt>
    <dgm:pt modelId="{2B98B9FC-28C5-4470-AEB7-055C849B8B8A}" type="sibTrans" cxnId="{08D533DC-FBD0-46B4-8F53-8E87393F625D}">
      <dgm:prSet/>
      <dgm:spPr/>
      <dgm:t>
        <a:bodyPr/>
        <a:lstStyle/>
        <a:p>
          <a:pPr algn="ctr"/>
          <a:endParaRPr lang="en-ZA"/>
        </a:p>
      </dgm:t>
    </dgm:pt>
    <dgm:pt modelId="{FAFB1C48-186A-4A2E-810D-32A0D96D28A1}" type="pres">
      <dgm:prSet presAssocID="{9BAB0F68-EF92-4EE9-9C08-B6851FC24B9A}" presName="CompostProcess" presStyleCnt="0">
        <dgm:presLayoutVars>
          <dgm:dir/>
          <dgm:resizeHandles val="exact"/>
        </dgm:presLayoutVars>
      </dgm:prSet>
      <dgm:spPr/>
    </dgm:pt>
    <dgm:pt modelId="{C845BE35-44F9-4B96-9624-3C1FE4F648CD}" type="pres">
      <dgm:prSet presAssocID="{9BAB0F68-EF92-4EE9-9C08-B6851FC24B9A}" presName="arrow" presStyleLbl="bgShp" presStyleIdx="0" presStyleCnt="1" custScaleX="117647"/>
      <dgm:spPr/>
    </dgm:pt>
    <dgm:pt modelId="{D48E1ADC-60D9-4DCF-BFB4-D3E5FA305068}" type="pres">
      <dgm:prSet presAssocID="{9BAB0F68-EF92-4EE9-9C08-B6851FC24B9A}" presName="linearProcess" presStyleCnt="0"/>
      <dgm:spPr/>
    </dgm:pt>
    <dgm:pt modelId="{5D1F2132-5DB9-4B35-981E-D53785315AC9}" type="pres">
      <dgm:prSet presAssocID="{DD09BFDD-CDD6-49BC-BE73-4CECF53FF4D6}" presName="textNode" presStyleLbl="node1" presStyleIdx="0" presStyleCnt="5">
        <dgm:presLayoutVars>
          <dgm:bulletEnabled val="1"/>
        </dgm:presLayoutVars>
      </dgm:prSet>
      <dgm:spPr/>
    </dgm:pt>
    <dgm:pt modelId="{936CF930-DE97-474E-98EF-E94F868063F2}" type="pres">
      <dgm:prSet presAssocID="{623FB122-8A87-42EC-BB9E-F4D4224B6FE3}" presName="sibTrans" presStyleCnt="0"/>
      <dgm:spPr/>
    </dgm:pt>
    <dgm:pt modelId="{F23D1463-C592-4DC4-8219-43BA2445E122}" type="pres">
      <dgm:prSet presAssocID="{2369700F-A4D6-485A-9349-21D6C44E9B09}" presName="textNode" presStyleLbl="node1" presStyleIdx="1" presStyleCnt="5">
        <dgm:presLayoutVars>
          <dgm:bulletEnabled val="1"/>
        </dgm:presLayoutVars>
      </dgm:prSet>
      <dgm:spPr/>
    </dgm:pt>
    <dgm:pt modelId="{9E983048-EA98-48C9-9312-72347793602C}" type="pres">
      <dgm:prSet presAssocID="{8A028C75-D815-474B-80A0-1CD7C92ACD6D}" presName="sibTrans" presStyleCnt="0"/>
      <dgm:spPr/>
    </dgm:pt>
    <dgm:pt modelId="{EAD33404-8D8C-4062-A84E-4189DA8BCE1E}" type="pres">
      <dgm:prSet presAssocID="{AF1BFA87-73FD-47F3-A04F-9DFA0B08B743}" presName="textNode" presStyleLbl="node1" presStyleIdx="2" presStyleCnt="5">
        <dgm:presLayoutVars>
          <dgm:bulletEnabled val="1"/>
        </dgm:presLayoutVars>
      </dgm:prSet>
      <dgm:spPr/>
    </dgm:pt>
    <dgm:pt modelId="{F1D47F4E-ACE4-40B5-8261-5AB93C20FA32}" type="pres">
      <dgm:prSet presAssocID="{2B98B9FC-28C5-4470-AEB7-055C849B8B8A}" presName="sibTrans" presStyleCnt="0"/>
      <dgm:spPr/>
    </dgm:pt>
    <dgm:pt modelId="{AD60DE35-753E-48B9-B310-F84AF9DA50B6}" type="pres">
      <dgm:prSet presAssocID="{40450BC3-097C-4B4E-9990-45A86374D72F}" presName="textNode" presStyleLbl="node1" presStyleIdx="3" presStyleCnt="5">
        <dgm:presLayoutVars>
          <dgm:bulletEnabled val="1"/>
        </dgm:presLayoutVars>
      </dgm:prSet>
      <dgm:spPr/>
    </dgm:pt>
    <dgm:pt modelId="{5DB9301D-F94D-4CCF-8DE0-225C44E53775}" type="pres">
      <dgm:prSet presAssocID="{5077F943-352B-45B9-A954-7800EC7EDB11}" presName="sibTrans" presStyleCnt="0"/>
      <dgm:spPr/>
    </dgm:pt>
    <dgm:pt modelId="{E0180459-E493-451E-A5EC-6C1FAF1FE8DD}" type="pres">
      <dgm:prSet presAssocID="{0C8F1FAA-F0C5-4DCD-91BD-4F7D561E1167}" presName="textNode" presStyleLbl="node1" presStyleIdx="4" presStyleCnt="5">
        <dgm:presLayoutVars>
          <dgm:bulletEnabled val="1"/>
        </dgm:presLayoutVars>
      </dgm:prSet>
      <dgm:spPr/>
    </dgm:pt>
  </dgm:ptLst>
  <dgm:cxnLst>
    <dgm:cxn modelId="{6D1A360C-9E3B-4272-BAD2-CABA2CEDFE76}" srcId="{9BAB0F68-EF92-4EE9-9C08-B6851FC24B9A}" destId="{2369700F-A4D6-485A-9349-21D6C44E9B09}" srcOrd="1" destOrd="0" parTransId="{609CDDAE-C3E2-495D-A355-9808BB1B5CFE}" sibTransId="{8A028C75-D815-474B-80A0-1CD7C92ACD6D}"/>
    <dgm:cxn modelId="{72BD6914-79B4-4CB2-8419-0E9A7A5D5F5D}" type="presOf" srcId="{AF1BFA87-73FD-47F3-A04F-9DFA0B08B743}" destId="{EAD33404-8D8C-4062-A84E-4189DA8BCE1E}" srcOrd="0" destOrd="0" presId="urn:microsoft.com/office/officeart/2005/8/layout/hProcess9"/>
    <dgm:cxn modelId="{D6307B1A-1FEF-43EA-A357-8ADC776F2F11}" type="presOf" srcId="{40450BC3-097C-4B4E-9990-45A86374D72F}" destId="{AD60DE35-753E-48B9-B310-F84AF9DA50B6}" srcOrd="0" destOrd="0" presId="urn:microsoft.com/office/officeart/2005/8/layout/hProcess9"/>
    <dgm:cxn modelId="{BF56888C-A7F6-4A4D-9D23-D117A0DC28F5}" srcId="{9BAB0F68-EF92-4EE9-9C08-B6851FC24B9A}" destId="{DD09BFDD-CDD6-49BC-BE73-4CECF53FF4D6}" srcOrd="0" destOrd="0" parTransId="{F3D2F4CF-CAAD-4BF9-8197-B688B7302DEA}" sibTransId="{623FB122-8A87-42EC-BB9E-F4D4224B6FE3}"/>
    <dgm:cxn modelId="{6C88B4AD-1035-4B30-8B38-32AE8ECA5027}" type="presOf" srcId="{0C8F1FAA-F0C5-4DCD-91BD-4F7D561E1167}" destId="{E0180459-E493-451E-A5EC-6C1FAF1FE8DD}" srcOrd="0" destOrd="0" presId="urn:microsoft.com/office/officeart/2005/8/layout/hProcess9"/>
    <dgm:cxn modelId="{5B0CE4AD-2778-4B8C-ABB0-4BACAD67BE18}" srcId="{9BAB0F68-EF92-4EE9-9C08-B6851FC24B9A}" destId="{40450BC3-097C-4B4E-9990-45A86374D72F}" srcOrd="3" destOrd="0" parTransId="{B0744806-26B6-41A6-A78A-430E91533690}" sibTransId="{5077F943-352B-45B9-A954-7800EC7EDB11}"/>
    <dgm:cxn modelId="{8CE8F8C0-05C4-4914-9057-50D936AE1354}" type="presOf" srcId="{DD09BFDD-CDD6-49BC-BE73-4CECF53FF4D6}" destId="{5D1F2132-5DB9-4B35-981E-D53785315AC9}" srcOrd="0" destOrd="0" presId="urn:microsoft.com/office/officeart/2005/8/layout/hProcess9"/>
    <dgm:cxn modelId="{08D533DC-FBD0-46B4-8F53-8E87393F625D}" srcId="{9BAB0F68-EF92-4EE9-9C08-B6851FC24B9A}" destId="{AF1BFA87-73FD-47F3-A04F-9DFA0B08B743}" srcOrd="2" destOrd="0" parTransId="{4D55E136-AAF7-4E3E-B176-9057921F48BD}" sibTransId="{2B98B9FC-28C5-4470-AEB7-055C849B8B8A}"/>
    <dgm:cxn modelId="{2A67ADEB-617E-45F5-94C5-48897C9DB598}" srcId="{9BAB0F68-EF92-4EE9-9C08-B6851FC24B9A}" destId="{0C8F1FAA-F0C5-4DCD-91BD-4F7D561E1167}" srcOrd="4" destOrd="0" parTransId="{19F2CD3D-3DAB-4BDF-8549-8A4958D6ECB2}" sibTransId="{F842AA78-3CD3-4222-8111-95C8D8A82935}"/>
    <dgm:cxn modelId="{719FC3F4-B76E-4FCB-A758-2BAA16C7E9B9}" type="presOf" srcId="{2369700F-A4D6-485A-9349-21D6C44E9B09}" destId="{F23D1463-C592-4DC4-8219-43BA2445E122}" srcOrd="0" destOrd="0" presId="urn:microsoft.com/office/officeart/2005/8/layout/hProcess9"/>
    <dgm:cxn modelId="{8DB329F7-6277-4C69-8D61-0DBC4D618850}" type="presOf" srcId="{9BAB0F68-EF92-4EE9-9C08-B6851FC24B9A}" destId="{FAFB1C48-186A-4A2E-810D-32A0D96D28A1}" srcOrd="0" destOrd="0" presId="urn:microsoft.com/office/officeart/2005/8/layout/hProcess9"/>
    <dgm:cxn modelId="{D985A9CE-4B73-4096-B8F2-70AC8CFF6710}" type="presParOf" srcId="{FAFB1C48-186A-4A2E-810D-32A0D96D28A1}" destId="{C845BE35-44F9-4B96-9624-3C1FE4F648CD}" srcOrd="0" destOrd="0" presId="urn:microsoft.com/office/officeart/2005/8/layout/hProcess9"/>
    <dgm:cxn modelId="{A1C063B0-C8FD-4372-A860-2439E317E710}" type="presParOf" srcId="{FAFB1C48-186A-4A2E-810D-32A0D96D28A1}" destId="{D48E1ADC-60D9-4DCF-BFB4-D3E5FA305068}" srcOrd="1" destOrd="0" presId="urn:microsoft.com/office/officeart/2005/8/layout/hProcess9"/>
    <dgm:cxn modelId="{6A8C23B0-9369-4196-B014-E68C4B754A47}" type="presParOf" srcId="{D48E1ADC-60D9-4DCF-BFB4-D3E5FA305068}" destId="{5D1F2132-5DB9-4B35-981E-D53785315AC9}" srcOrd="0" destOrd="0" presId="urn:microsoft.com/office/officeart/2005/8/layout/hProcess9"/>
    <dgm:cxn modelId="{C2523C7B-8636-45BE-9AB3-4E58B8DF0105}" type="presParOf" srcId="{D48E1ADC-60D9-4DCF-BFB4-D3E5FA305068}" destId="{936CF930-DE97-474E-98EF-E94F868063F2}" srcOrd="1" destOrd="0" presId="urn:microsoft.com/office/officeart/2005/8/layout/hProcess9"/>
    <dgm:cxn modelId="{FB03CEFD-AA3E-4159-A01C-4D680F21CB02}" type="presParOf" srcId="{D48E1ADC-60D9-4DCF-BFB4-D3E5FA305068}" destId="{F23D1463-C592-4DC4-8219-43BA2445E122}" srcOrd="2" destOrd="0" presId="urn:microsoft.com/office/officeart/2005/8/layout/hProcess9"/>
    <dgm:cxn modelId="{E58FEB07-5C71-4A9A-B5FB-B84877B57461}" type="presParOf" srcId="{D48E1ADC-60D9-4DCF-BFB4-D3E5FA305068}" destId="{9E983048-EA98-48C9-9312-72347793602C}" srcOrd="3" destOrd="0" presId="urn:microsoft.com/office/officeart/2005/8/layout/hProcess9"/>
    <dgm:cxn modelId="{8E7B93D2-587B-4F26-A1E1-3B9F90AD94DD}" type="presParOf" srcId="{D48E1ADC-60D9-4DCF-BFB4-D3E5FA305068}" destId="{EAD33404-8D8C-4062-A84E-4189DA8BCE1E}" srcOrd="4" destOrd="0" presId="urn:microsoft.com/office/officeart/2005/8/layout/hProcess9"/>
    <dgm:cxn modelId="{0C71710D-FC13-44AA-A54D-801E74680B87}" type="presParOf" srcId="{D48E1ADC-60D9-4DCF-BFB4-D3E5FA305068}" destId="{F1D47F4E-ACE4-40B5-8261-5AB93C20FA32}" srcOrd="5" destOrd="0" presId="urn:microsoft.com/office/officeart/2005/8/layout/hProcess9"/>
    <dgm:cxn modelId="{D9EA2C24-43DE-4628-9D34-3AF666CB71CA}" type="presParOf" srcId="{D48E1ADC-60D9-4DCF-BFB4-D3E5FA305068}" destId="{AD60DE35-753E-48B9-B310-F84AF9DA50B6}" srcOrd="6" destOrd="0" presId="urn:microsoft.com/office/officeart/2005/8/layout/hProcess9"/>
    <dgm:cxn modelId="{D6414F27-3410-4D83-84FA-80F249B21F09}" type="presParOf" srcId="{D48E1ADC-60D9-4DCF-BFB4-D3E5FA305068}" destId="{5DB9301D-F94D-4CCF-8DE0-225C44E53775}" srcOrd="7" destOrd="0" presId="urn:microsoft.com/office/officeart/2005/8/layout/hProcess9"/>
    <dgm:cxn modelId="{4B5F4355-C761-4EBA-B8CB-BA6BC66F8FF5}" type="presParOf" srcId="{D48E1ADC-60D9-4DCF-BFB4-D3E5FA305068}" destId="{E0180459-E493-451E-A5EC-6C1FAF1FE8D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5BE35-44F9-4B96-9624-3C1FE4F648CD}">
      <dsp:nvSpPr>
        <dsp:cNvPr id="0" name=""/>
        <dsp:cNvSpPr/>
      </dsp:nvSpPr>
      <dsp:spPr>
        <a:xfrm>
          <a:off x="1" y="0"/>
          <a:ext cx="7448218" cy="3834403"/>
        </a:xfrm>
        <a:prstGeom prst="rightArrow">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D1F2132-5DB9-4B35-981E-D53785315AC9}">
      <dsp:nvSpPr>
        <dsp:cNvPr id="0" name=""/>
        <dsp:cNvSpPr/>
      </dsp:nvSpPr>
      <dsp:spPr>
        <a:xfrm>
          <a:off x="2182" y="1150320"/>
          <a:ext cx="1313621" cy="1533761"/>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ZA" sz="1050" b="1" kern="1200">
              <a:solidFill>
                <a:schemeClr val="tx1"/>
              </a:solidFill>
              <a:latin typeface="Arial" panose="020B0604020202020204" pitchFamily="34" charset="0"/>
              <a:cs typeface="Arial" panose="020B0604020202020204" pitchFamily="34" charset="0"/>
            </a:rPr>
            <a:t>STEP 1:</a:t>
          </a:r>
        </a:p>
        <a:p>
          <a:pPr marL="0" lvl="0" indent="0" algn="ctr" defTabSz="466725">
            <a:lnSpc>
              <a:spcPct val="100000"/>
            </a:lnSpc>
            <a:spcBef>
              <a:spcPct val="0"/>
            </a:spcBef>
            <a:spcAft>
              <a:spcPts val="0"/>
            </a:spcAft>
            <a:buNone/>
          </a:pPr>
          <a:r>
            <a:rPr lang="en-ZA" sz="1000" b="1" kern="1200">
              <a:solidFill>
                <a:schemeClr val="tx1"/>
              </a:solidFill>
              <a:latin typeface="Arial" panose="020B0604020202020204" pitchFamily="34" charset="0"/>
              <a:cs typeface="Arial" panose="020B0604020202020204" pitchFamily="34" charset="0"/>
            </a:rPr>
            <a:t>Organise a market suvey team</a:t>
          </a:r>
        </a:p>
      </dsp:txBody>
      <dsp:txXfrm>
        <a:off x="66308" y="1214446"/>
        <a:ext cx="1185369" cy="1405509"/>
      </dsp:txXfrm>
    </dsp:sp>
    <dsp:sp modelId="{F23D1463-C592-4DC4-8219-43BA2445E122}">
      <dsp:nvSpPr>
        <dsp:cNvPr id="0" name=""/>
        <dsp:cNvSpPr/>
      </dsp:nvSpPr>
      <dsp:spPr>
        <a:xfrm>
          <a:off x="1534741" y="1150320"/>
          <a:ext cx="1313621" cy="1533761"/>
        </a:xfrm>
        <a:prstGeom prst="roundRect">
          <a:avLst/>
        </a:prstGeom>
        <a:solidFill>
          <a:schemeClr val="accent5">
            <a:hueOff val="-2483469"/>
            <a:satOff val="9953"/>
            <a:lumOff val="215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ZA" sz="1050" b="1" kern="1200">
              <a:solidFill>
                <a:schemeClr val="tx1"/>
              </a:solidFill>
              <a:latin typeface="Arial" panose="020B0604020202020204" pitchFamily="34" charset="0"/>
              <a:cs typeface="Arial" panose="020B0604020202020204" pitchFamily="34" charset="0"/>
            </a:rPr>
            <a:t>STEP 2:</a:t>
          </a:r>
        </a:p>
        <a:p>
          <a:pPr marL="0" lvl="0" indent="0" algn="ctr" defTabSz="466725">
            <a:lnSpc>
              <a:spcPct val="100000"/>
            </a:lnSpc>
            <a:spcBef>
              <a:spcPct val="0"/>
            </a:spcBef>
            <a:spcAft>
              <a:spcPts val="0"/>
            </a:spcAft>
            <a:buNone/>
          </a:pPr>
          <a:r>
            <a:rPr lang="en-ZA" sz="900" b="1" kern="1200">
              <a:solidFill>
                <a:schemeClr val="tx1"/>
              </a:solidFill>
              <a:latin typeface="Arial" panose="020B0604020202020204" pitchFamily="34" charset="0"/>
              <a:cs typeface="Arial" panose="020B0604020202020204" pitchFamily="34" charset="0"/>
            </a:rPr>
            <a:t>Design a MOI questionnaire or checklist</a:t>
          </a:r>
        </a:p>
      </dsp:txBody>
      <dsp:txXfrm>
        <a:off x="1598867" y="1214446"/>
        <a:ext cx="1185369" cy="1405509"/>
      </dsp:txXfrm>
    </dsp:sp>
    <dsp:sp modelId="{EAD33404-8D8C-4062-A84E-4189DA8BCE1E}">
      <dsp:nvSpPr>
        <dsp:cNvPr id="0" name=""/>
        <dsp:cNvSpPr/>
      </dsp:nvSpPr>
      <dsp:spPr>
        <a:xfrm>
          <a:off x="3067300" y="1150320"/>
          <a:ext cx="1313621" cy="1533761"/>
        </a:xfrm>
        <a:prstGeom prst="roundRect">
          <a:avLst/>
        </a:prstGeom>
        <a:solidFill>
          <a:schemeClr val="accent5">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ZA" sz="1050" b="1" kern="1200">
              <a:solidFill>
                <a:schemeClr val="tx1"/>
              </a:solidFill>
              <a:latin typeface="Arial" panose="020B0604020202020204" pitchFamily="34" charset="0"/>
              <a:cs typeface="Arial" panose="020B0604020202020204" pitchFamily="34" charset="0"/>
            </a:rPr>
            <a:t>STEP 3:</a:t>
          </a:r>
        </a:p>
        <a:p>
          <a:pPr marL="0" lvl="0" indent="0" algn="ctr" defTabSz="466725">
            <a:lnSpc>
              <a:spcPct val="100000"/>
            </a:lnSpc>
            <a:spcBef>
              <a:spcPct val="0"/>
            </a:spcBef>
            <a:spcAft>
              <a:spcPts val="0"/>
            </a:spcAft>
            <a:buNone/>
          </a:pPr>
          <a:r>
            <a:rPr lang="en-ZA" sz="1000" b="1" kern="1200">
              <a:solidFill>
                <a:schemeClr val="tx1"/>
              </a:solidFill>
              <a:latin typeface="Arial" panose="020B0604020202020204" pitchFamily="34" charset="0"/>
              <a:cs typeface="Arial" panose="020B0604020202020204" pitchFamily="34" charset="0"/>
            </a:rPr>
            <a:t>Assess and select market options</a:t>
          </a:r>
        </a:p>
      </dsp:txBody>
      <dsp:txXfrm>
        <a:off x="3131426" y="1214446"/>
        <a:ext cx="1185369" cy="1405509"/>
      </dsp:txXfrm>
    </dsp:sp>
    <dsp:sp modelId="{AD60DE35-753E-48B9-B310-F84AF9DA50B6}">
      <dsp:nvSpPr>
        <dsp:cNvPr id="0" name=""/>
        <dsp:cNvSpPr/>
      </dsp:nvSpPr>
      <dsp:spPr>
        <a:xfrm>
          <a:off x="4599858" y="1150320"/>
          <a:ext cx="1313621" cy="1533761"/>
        </a:xfrm>
        <a:prstGeom prst="roundRect">
          <a:avLst/>
        </a:prstGeom>
        <a:solidFill>
          <a:schemeClr val="accent5">
            <a:hueOff val="-7450407"/>
            <a:satOff val="29858"/>
            <a:lumOff val="6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ZA" sz="1050" b="1" kern="1200">
              <a:solidFill>
                <a:schemeClr val="tx1"/>
              </a:solidFill>
              <a:latin typeface="Arial" panose="020B0604020202020204" pitchFamily="34" charset="0"/>
              <a:cs typeface="Arial" panose="020B0604020202020204" pitchFamily="34" charset="0"/>
            </a:rPr>
            <a:t>STEP 4:</a:t>
          </a:r>
        </a:p>
        <a:p>
          <a:pPr marL="0" lvl="0" indent="0" algn="ctr" defTabSz="466725">
            <a:lnSpc>
              <a:spcPct val="100000"/>
            </a:lnSpc>
            <a:spcBef>
              <a:spcPct val="0"/>
            </a:spcBef>
            <a:spcAft>
              <a:spcPts val="0"/>
            </a:spcAft>
            <a:buNone/>
          </a:pPr>
          <a:r>
            <a:rPr lang="en-ZA" sz="1000" b="1" kern="1200">
              <a:solidFill>
                <a:schemeClr val="tx1"/>
              </a:solidFill>
              <a:latin typeface="Arial" panose="020B0604020202020204" pitchFamily="34" charset="0"/>
              <a:cs typeface="Arial" panose="020B0604020202020204" pitchFamily="34" charset="0"/>
            </a:rPr>
            <a:t>Conduct a detailed analysis</a:t>
          </a:r>
        </a:p>
      </dsp:txBody>
      <dsp:txXfrm>
        <a:off x="4663984" y="1214446"/>
        <a:ext cx="1185369" cy="1405509"/>
      </dsp:txXfrm>
    </dsp:sp>
    <dsp:sp modelId="{E0180459-E493-451E-A5EC-6C1FAF1FE8DD}">
      <dsp:nvSpPr>
        <dsp:cNvPr id="0" name=""/>
        <dsp:cNvSpPr/>
      </dsp:nvSpPr>
      <dsp:spPr>
        <a:xfrm>
          <a:off x="6132417" y="1150320"/>
          <a:ext cx="1313621" cy="1533761"/>
        </a:xfrm>
        <a:prstGeom prst="roundRect">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ZA" sz="1050" b="1" kern="1200">
              <a:solidFill>
                <a:schemeClr val="tx1"/>
              </a:solidFill>
              <a:latin typeface="Arial" panose="020B0604020202020204" pitchFamily="34" charset="0"/>
              <a:cs typeface="Arial" panose="020B0604020202020204" pitchFamily="34" charset="0"/>
            </a:rPr>
            <a:t>STEP 5:</a:t>
          </a:r>
        </a:p>
        <a:p>
          <a:pPr marL="0" lvl="0" indent="0" algn="ctr" defTabSz="466725">
            <a:lnSpc>
              <a:spcPct val="100000"/>
            </a:lnSpc>
            <a:spcBef>
              <a:spcPct val="0"/>
            </a:spcBef>
            <a:spcAft>
              <a:spcPts val="0"/>
            </a:spcAft>
            <a:buNone/>
          </a:pPr>
          <a:r>
            <a:rPr lang="en-ZA" sz="1000" b="1" kern="1200">
              <a:solidFill>
                <a:schemeClr val="tx1"/>
              </a:solidFill>
              <a:latin typeface="Arial" panose="020B0604020202020204" pitchFamily="34" charset="0"/>
              <a:cs typeface="Arial" panose="020B0604020202020204" pitchFamily="34" charset="0"/>
            </a:rPr>
            <a:t>Select product with clients</a:t>
          </a:r>
        </a:p>
      </dsp:txBody>
      <dsp:txXfrm>
        <a:off x="6196543" y="1214446"/>
        <a:ext cx="1185369" cy="14055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0002A-A4ED-4345-895F-4FFC55EC5AC8}" type="datetimeFigureOut">
              <a:rPr lang="en-GB" smtClean="0"/>
              <a:t>17/06/2021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F567D-A092-4D09-B93A-838CB8D3350E}" type="slidenum">
              <a:rPr lang="en-GB" smtClean="0"/>
              <a:t>‹#›</a:t>
            </a:fld>
            <a:endParaRPr lang="en-GB"/>
          </a:p>
        </p:txBody>
      </p:sp>
    </p:spTree>
    <p:extLst>
      <p:ext uri="{BB962C8B-B14F-4D97-AF65-F5344CB8AC3E}">
        <p14:creationId xmlns:p14="http://schemas.microsoft.com/office/powerpoint/2010/main" val="127265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F80F72-B846-4869-965D-4AC1BD870C33}" type="slidenum">
              <a:rPr lang="en-ZA" smtClean="0"/>
              <a:t>61</a:t>
            </a:fld>
            <a:endParaRPr lang="en-ZA"/>
          </a:p>
        </p:txBody>
      </p:sp>
    </p:spTree>
    <p:extLst>
      <p:ext uri="{BB962C8B-B14F-4D97-AF65-F5344CB8AC3E}">
        <p14:creationId xmlns:p14="http://schemas.microsoft.com/office/powerpoint/2010/main" val="291714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F80F72-B846-4869-965D-4AC1BD870C33}" type="slidenum">
              <a:rPr lang="en-ZA" smtClean="0"/>
              <a:t>62</a:t>
            </a:fld>
            <a:endParaRPr lang="en-ZA"/>
          </a:p>
        </p:txBody>
      </p:sp>
    </p:spTree>
    <p:extLst>
      <p:ext uri="{BB962C8B-B14F-4D97-AF65-F5344CB8AC3E}">
        <p14:creationId xmlns:p14="http://schemas.microsoft.com/office/powerpoint/2010/main" val="111659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F80F72-B846-4869-965D-4AC1BD870C33}" type="slidenum">
              <a:rPr lang="en-ZA" smtClean="0"/>
              <a:t>120</a:t>
            </a:fld>
            <a:endParaRPr lang="en-ZA"/>
          </a:p>
        </p:txBody>
      </p:sp>
    </p:spTree>
    <p:extLst>
      <p:ext uri="{BB962C8B-B14F-4D97-AF65-F5344CB8AC3E}">
        <p14:creationId xmlns:p14="http://schemas.microsoft.com/office/powerpoint/2010/main" val="72202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F80F72-B846-4869-965D-4AC1BD870C33}" type="slidenum">
              <a:rPr lang="en-ZA" smtClean="0"/>
              <a:t>121</a:t>
            </a:fld>
            <a:endParaRPr lang="en-ZA"/>
          </a:p>
        </p:txBody>
      </p:sp>
    </p:spTree>
    <p:extLst>
      <p:ext uri="{BB962C8B-B14F-4D97-AF65-F5344CB8AC3E}">
        <p14:creationId xmlns:p14="http://schemas.microsoft.com/office/powerpoint/2010/main" val="264557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99" y="2130425"/>
            <a:ext cx="7486601" cy="1470026"/>
          </a:xfrm>
        </p:spPr>
        <p:txBody>
          <a:bodyPr/>
          <a:lstStyle/>
          <a:p>
            <a:r>
              <a:rPr lang="en-US" dirty="0"/>
              <a:t>Click to edit Master title style</a:t>
            </a:r>
            <a:endParaRPr lang="en-ZA" dirty="0"/>
          </a:p>
        </p:txBody>
      </p:sp>
      <p:sp>
        <p:nvSpPr>
          <p:cNvPr id="3" name="Subtitle 2"/>
          <p:cNvSpPr>
            <a:spLocks noGrp="1"/>
          </p:cNvSpPr>
          <p:nvPr>
            <p:ph type="subTitle" idx="1"/>
          </p:nvPr>
        </p:nvSpPr>
        <p:spPr>
          <a:xfrm>
            <a:off x="1514499" y="3886200"/>
            <a:ext cx="6400800" cy="1752600"/>
          </a:xfrm>
        </p:spPr>
        <p:txBody>
          <a:bodyPr>
            <a:normAutofit/>
          </a:bodyPr>
          <a:lstStyle>
            <a:lvl1pPr marL="0" indent="0" algn="l">
              <a:buNone/>
              <a:defRPr sz="2800" b="1">
                <a:solidFill>
                  <a:schemeClr val="accent2"/>
                </a:solidFill>
              </a:defRPr>
            </a:lvl1pPr>
            <a:lvl2pPr marL="457151" indent="0" algn="ctr">
              <a:buNone/>
              <a:defRPr>
                <a:solidFill>
                  <a:schemeClr val="tx1">
                    <a:tint val="75000"/>
                  </a:schemeClr>
                </a:solidFill>
              </a:defRPr>
            </a:lvl2pPr>
            <a:lvl3pPr marL="914303" indent="0" algn="ctr">
              <a:buNone/>
              <a:defRPr>
                <a:solidFill>
                  <a:schemeClr val="tx1">
                    <a:tint val="75000"/>
                  </a:schemeClr>
                </a:solidFill>
              </a:defRPr>
            </a:lvl3pPr>
            <a:lvl4pPr marL="1371454" indent="0" algn="ctr">
              <a:buNone/>
              <a:defRPr>
                <a:solidFill>
                  <a:schemeClr val="tx1">
                    <a:tint val="75000"/>
                  </a:schemeClr>
                </a:solidFill>
              </a:defRPr>
            </a:lvl4pPr>
            <a:lvl5pPr marL="1828605" indent="0" algn="ctr">
              <a:buNone/>
              <a:defRPr>
                <a:solidFill>
                  <a:schemeClr val="tx1">
                    <a:tint val="75000"/>
                  </a:schemeClr>
                </a:solidFill>
              </a:defRPr>
            </a:lvl5pPr>
            <a:lvl6pPr marL="2285755" indent="0" algn="ctr">
              <a:buNone/>
              <a:defRPr>
                <a:solidFill>
                  <a:schemeClr val="tx1">
                    <a:tint val="75000"/>
                  </a:schemeClr>
                </a:solidFill>
              </a:defRPr>
            </a:lvl6pPr>
            <a:lvl7pPr marL="2742907" indent="0" algn="ctr">
              <a:buNone/>
              <a:defRPr>
                <a:solidFill>
                  <a:schemeClr val="tx1">
                    <a:tint val="75000"/>
                  </a:schemeClr>
                </a:solidFill>
              </a:defRPr>
            </a:lvl7pPr>
            <a:lvl8pPr marL="3200058" indent="0" algn="ctr">
              <a:buNone/>
              <a:defRPr>
                <a:solidFill>
                  <a:schemeClr val="tx1">
                    <a:tint val="75000"/>
                  </a:schemeClr>
                </a:solidFill>
              </a:defRPr>
            </a:lvl8pPr>
            <a:lvl9pPr marL="3657209" indent="0" algn="ctr">
              <a:buNone/>
              <a:defRPr>
                <a:solidFill>
                  <a:schemeClr val="tx1">
                    <a:tint val="75000"/>
                  </a:schemeClr>
                </a:solidFill>
              </a:defRPr>
            </a:lvl9pPr>
          </a:lstStyle>
          <a:p>
            <a:r>
              <a:rPr lang="en-US" dirty="0"/>
              <a:t>Click to edit Master subtitle style</a:t>
            </a:r>
            <a:endParaRPr lang="en-ZA" dirty="0"/>
          </a:p>
        </p:txBody>
      </p:sp>
      <p:sp>
        <p:nvSpPr>
          <p:cNvPr id="6" name="Slide Number Placeholder 5"/>
          <p:cNvSpPr>
            <a:spLocks noGrp="1"/>
          </p:cNvSpPr>
          <p:nvPr>
            <p:ph type="sldNum" sz="quarter" idx="12"/>
          </p:nvPr>
        </p:nvSpPr>
        <p:spPr/>
        <p:txBody>
          <a:bodyPr/>
          <a:lstStyle/>
          <a:p>
            <a:fld id="{85403740-69A3-4F16-8E20-4304D2264E47}"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dirty="0"/>
              <a:t>Click to edit Master title style</a:t>
            </a:r>
            <a:endParaRPr lang="en-ZA"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600" y="4406901"/>
            <a:ext cx="7523114" cy="1362075"/>
          </a:xfrm>
        </p:spPr>
        <p:txBody>
          <a:bodyPr anchor="t"/>
          <a:lstStyle>
            <a:lvl1pPr algn="l">
              <a:defRPr sz="4000" b="1" cap="all"/>
            </a:lvl1pPr>
          </a:lstStyle>
          <a:p>
            <a:r>
              <a:rPr lang="en-US" dirty="0"/>
              <a:t>Click to edit Master title style</a:t>
            </a:r>
            <a:endParaRPr lang="en-ZA" dirty="0"/>
          </a:p>
        </p:txBody>
      </p:sp>
      <p:sp>
        <p:nvSpPr>
          <p:cNvPr id="3" name="Text Placeholder 2"/>
          <p:cNvSpPr>
            <a:spLocks noGrp="1"/>
          </p:cNvSpPr>
          <p:nvPr>
            <p:ph type="body" idx="1"/>
          </p:nvPr>
        </p:nvSpPr>
        <p:spPr>
          <a:xfrm>
            <a:off x="971600" y="2906713"/>
            <a:ext cx="7523114" cy="1500187"/>
          </a:xfrm>
        </p:spPr>
        <p:txBody>
          <a:bodyPr anchor="b"/>
          <a:lstStyle>
            <a:lvl1pPr marL="0" indent="0">
              <a:buNone/>
              <a:defRPr sz="2000">
                <a:solidFill>
                  <a:schemeClr val="tx1">
                    <a:tint val="75000"/>
                  </a:schemeClr>
                </a:solidFill>
              </a:defRPr>
            </a:lvl1pPr>
            <a:lvl2pPr marL="457151" indent="0">
              <a:buNone/>
              <a:defRPr sz="1800">
                <a:solidFill>
                  <a:schemeClr val="tx1">
                    <a:tint val="75000"/>
                  </a:schemeClr>
                </a:solidFill>
              </a:defRPr>
            </a:lvl2pPr>
            <a:lvl3pPr marL="914303" indent="0">
              <a:buNone/>
              <a:defRPr sz="1600">
                <a:solidFill>
                  <a:schemeClr val="tx1">
                    <a:tint val="75000"/>
                  </a:schemeClr>
                </a:solidFill>
              </a:defRPr>
            </a:lvl3pPr>
            <a:lvl4pPr marL="1371454" indent="0">
              <a:buNone/>
              <a:defRPr sz="1400">
                <a:solidFill>
                  <a:schemeClr val="tx1">
                    <a:tint val="75000"/>
                  </a:schemeClr>
                </a:solidFill>
              </a:defRPr>
            </a:lvl4pPr>
            <a:lvl5pPr marL="1828605" indent="0">
              <a:buNone/>
              <a:defRPr sz="1400">
                <a:solidFill>
                  <a:schemeClr val="tx1">
                    <a:tint val="75000"/>
                  </a:schemeClr>
                </a:solidFill>
              </a:defRPr>
            </a:lvl5pPr>
            <a:lvl6pPr marL="2285755" indent="0">
              <a:buNone/>
              <a:defRPr sz="1400">
                <a:solidFill>
                  <a:schemeClr val="tx1">
                    <a:tint val="75000"/>
                  </a:schemeClr>
                </a:solidFill>
              </a:defRPr>
            </a:lvl6pPr>
            <a:lvl7pPr marL="2742907" indent="0">
              <a:buNone/>
              <a:defRPr sz="1400">
                <a:solidFill>
                  <a:schemeClr val="tx1">
                    <a:tint val="75000"/>
                  </a:schemeClr>
                </a:solidFill>
              </a:defRPr>
            </a:lvl7pPr>
            <a:lvl8pPr marL="3200058" indent="0">
              <a:buNone/>
              <a:defRPr sz="1400">
                <a:solidFill>
                  <a:schemeClr val="tx1">
                    <a:tint val="75000"/>
                  </a:schemeClr>
                </a:solidFill>
              </a:defRPr>
            </a:lvl8pPr>
            <a:lvl9pPr marL="3657209"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5403740-69A3-4F16-8E20-4304D2264E47}"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1"/>
            <a:ext cx="7715200"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971600" y="1600200"/>
            <a:ext cx="3816424"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t>‹#›</a:t>
            </a:fld>
            <a:endParaRPr lang="en-ZA"/>
          </a:p>
        </p:txBody>
      </p:sp>
      <p:sp>
        <p:nvSpPr>
          <p:cNvPr id="8" name="Content Placeholder 2"/>
          <p:cNvSpPr>
            <a:spLocks noGrp="1"/>
          </p:cNvSpPr>
          <p:nvPr>
            <p:ph sz="half" idx="13"/>
          </p:nvPr>
        </p:nvSpPr>
        <p:spPr>
          <a:xfrm>
            <a:off x="4860032" y="1600200"/>
            <a:ext cx="3826768"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1"/>
            <a:ext cx="7715200"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971600" y="1535113"/>
            <a:ext cx="3816424"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71600" y="2174876"/>
            <a:ext cx="3816424"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t>‹#›</a:t>
            </a:fld>
            <a:endParaRPr lang="en-ZA"/>
          </a:p>
        </p:txBody>
      </p:sp>
      <p:sp>
        <p:nvSpPr>
          <p:cNvPr id="12" name="Text Placeholder 2"/>
          <p:cNvSpPr>
            <a:spLocks noGrp="1"/>
          </p:cNvSpPr>
          <p:nvPr>
            <p:ph type="body" idx="13"/>
          </p:nvPr>
        </p:nvSpPr>
        <p:spPr>
          <a:xfrm>
            <a:off x="4870376" y="1535113"/>
            <a:ext cx="3816424"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4870376" y="2174876"/>
            <a:ext cx="3816424"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85403740-69A3-4F16-8E20-4304D2264E47}"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403740-69A3-4F16-8E20-4304D2264E47}"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2720280" cy="1162050"/>
          </a:xfrm>
        </p:spPr>
        <p:txBody>
          <a:bodyPr anchor="b">
            <a:noAutofit/>
          </a:bodyPr>
          <a:lstStyle>
            <a:lvl1pPr algn="l">
              <a:defRPr sz="2800" b="1"/>
            </a:lvl1pPr>
          </a:lstStyle>
          <a:p>
            <a:r>
              <a:rPr lang="en-US" dirty="0"/>
              <a:t>Click to edit Master title style</a:t>
            </a:r>
            <a:endParaRPr lang="en-ZA" dirty="0"/>
          </a:p>
        </p:txBody>
      </p:sp>
      <p:sp>
        <p:nvSpPr>
          <p:cNvPr id="3" name="Content Placeholder 2"/>
          <p:cNvSpPr>
            <a:spLocks noGrp="1"/>
          </p:cNvSpPr>
          <p:nvPr>
            <p:ph idx="1"/>
          </p:nvPr>
        </p:nvSpPr>
        <p:spPr>
          <a:xfrm>
            <a:off x="3707904" y="273050"/>
            <a:ext cx="4978896" cy="5853113"/>
          </a:xfrm>
        </p:spPr>
        <p:txBody>
          <a:bodyPr/>
          <a:lstStyle>
            <a:lvl1pPr>
              <a:defRPr sz="2800"/>
            </a:lvl1pPr>
            <a:lvl2pPr>
              <a:defRPr sz="22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899592" y="1422698"/>
            <a:ext cx="2720280" cy="4691063"/>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1">
                <a:solidFill>
                  <a:schemeClr val="accent2"/>
                </a:solidFill>
              </a:defRPr>
            </a:lvl1pPr>
          </a:lstStyle>
          <a:p>
            <a:r>
              <a:rPr lang="en-US" dirty="0"/>
              <a:t>Click to edit Master title style</a:t>
            </a:r>
            <a:endParaRPr lang="en-ZA" dirty="0"/>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51" indent="0">
              <a:buNone/>
              <a:defRPr sz="2800"/>
            </a:lvl2pPr>
            <a:lvl3pPr marL="914303" indent="0">
              <a:buNone/>
              <a:defRPr sz="2400"/>
            </a:lvl3pPr>
            <a:lvl4pPr marL="1371454" indent="0">
              <a:buNone/>
              <a:defRPr sz="2000"/>
            </a:lvl4pPr>
            <a:lvl5pPr marL="1828605" indent="0">
              <a:buNone/>
              <a:defRPr sz="2000"/>
            </a:lvl5pPr>
            <a:lvl6pPr marL="2285755" indent="0">
              <a:buNone/>
              <a:defRPr sz="2000"/>
            </a:lvl6pPr>
            <a:lvl7pPr marL="2742907" indent="0">
              <a:buNone/>
              <a:defRPr sz="2000"/>
            </a:lvl7pPr>
            <a:lvl8pPr marL="3200058" indent="0">
              <a:buNone/>
              <a:defRPr sz="2000"/>
            </a:lvl8pPr>
            <a:lvl9pPr marL="3657209"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600" y="476671"/>
            <a:ext cx="7715200" cy="940967"/>
          </a:xfrm>
          <a:prstGeom prst="rect">
            <a:avLst/>
          </a:prstGeom>
        </p:spPr>
        <p:txBody>
          <a:bodyPr vert="horz" lIns="91431" tIns="45715" rIns="91431" bIns="45715"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971600" y="1600201"/>
            <a:ext cx="7715200" cy="4349080"/>
          </a:xfrm>
          <a:prstGeom prst="rect">
            <a:avLst/>
          </a:prstGeom>
        </p:spPr>
        <p:txBody>
          <a:bodyPr vert="horz" lIns="91431" tIns="45715" rIns="91431" bIns="45715" rtlCol="0">
            <a:normAutofit/>
          </a:bodyPr>
          <a:lstStyle/>
          <a:p>
            <a:pPr lvl="0"/>
            <a:r>
              <a:rPr lang="en-US" dirty="0"/>
              <a:t>Click to edit Master text style</a:t>
            </a:r>
          </a:p>
          <a:p>
            <a:pPr lvl="1"/>
            <a:r>
              <a:rPr lang="en-US" dirty="0"/>
              <a:t>Second level</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pPr>
              <a:spcBef>
                <a:spcPct val="0"/>
              </a:spcBef>
              <a:defRPr/>
            </a:pPr>
            <a:fld id="{145DFFE1-B329-4FF6-8C89-BBA313788BC7}" type="slidenum">
              <a:rPr lang="de-DE" smtClean="0">
                <a:solidFill>
                  <a:srgbClr val="307A46"/>
                </a:solidFill>
              </a:rPr>
              <a:pPr>
                <a:spcBef>
                  <a:spcPct val="0"/>
                </a:spcBef>
                <a:defRPr/>
              </a:pPr>
              <a:t>‹#›</a:t>
            </a:fld>
            <a:endParaRPr lang="de-DE" dirty="0">
              <a:solidFill>
                <a:srgbClr val="307A46"/>
              </a:solidFill>
            </a:endParaRPr>
          </a:p>
        </p:txBody>
      </p:sp>
      <p:pic>
        <p:nvPicPr>
          <p:cNvPr id="14" name="Picture 22" descr="gfras_the original frutiger"/>
          <p:cNvPicPr>
            <a:picLocks noChangeAspect="1" noChangeArrowheads="1"/>
          </p:cNvPicPr>
          <p:nvPr userDrawn="1"/>
        </p:nvPicPr>
        <p:blipFill>
          <a:blip r:embed="rId13" cstate="print"/>
          <a:srcRect/>
          <a:stretch>
            <a:fillRect/>
          </a:stretch>
        </p:blipFill>
        <p:spPr bwMode="auto">
          <a:xfrm>
            <a:off x="104776" y="5121275"/>
            <a:ext cx="1474788" cy="1620838"/>
          </a:xfrm>
          <a:prstGeom prst="rect">
            <a:avLst/>
          </a:prstGeom>
          <a:noFill/>
        </p:spPr>
      </p:pic>
      <p:pic>
        <p:nvPicPr>
          <p:cNvPr id="15" name="Picture 28" descr="gfras_face_blue"/>
          <p:cNvPicPr>
            <a:picLocks noChangeAspect="1" noChangeArrowheads="1"/>
          </p:cNvPicPr>
          <p:nvPr userDrawn="1"/>
        </p:nvPicPr>
        <p:blipFill>
          <a:blip r:embed="rId14" cstate="print"/>
          <a:srcRect/>
          <a:stretch>
            <a:fillRect/>
          </a:stretch>
        </p:blipFill>
        <p:spPr bwMode="auto">
          <a:xfrm>
            <a:off x="-115887" y="-58737"/>
            <a:ext cx="1003301" cy="601345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03" rtl="0" eaLnBrk="1" latinLnBrk="0" hangingPunct="1">
        <a:spcBef>
          <a:spcPct val="0"/>
        </a:spcBef>
        <a:buNone/>
        <a:defRPr sz="4400" kern="1200">
          <a:solidFill>
            <a:schemeClr val="accent1"/>
          </a:solidFill>
          <a:latin typeface="Tahoma" pitchFamily="34" charset="0"/>
          <a:ea typeface="Tahoma" pitchFamily="34" charset="0"/>
          <a:cs typeface="Tahoma" pitchFamily="34" charset="0"/>
        </a:defRPr>
      </a:lvl1pPr>
    </p:titleStyle>
    <p:bodyStyle>
      <a:lvl1pPr marL="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99" y="2409929"/>
            <a:ext cx="7704857" cy="769431"/>
          </a:xfrm>
        </p:spPr>
        <p:txBody>
          <a:bodyPr>
            <a:spAutoFit/>
          </a:bodyPr>
          <a:lstStyle/>
          <a:p>
            <a:pPr algn="ctr"/>
            <a:r>
              <a:rPr lang="en-ZA" dirty="0"/>
              <a:t>Extension and value chains</a:t>
            </a:r>
          </a:p>
        </p:txBody>
      </p:sp>
      <p:sp>
        <p:nvSpPr>
          <p:cNvPr id="3" name="Subtitle 2"/>
          <p:cNvSpPr>
            <a:spLocks noGrp="1"/>
          </p:cNvSpPr>
          <p:nvPr>
            <p:ph type="subTitle" idx="1"/>
          </p:nvPr>
        </p:nvSpPr>
        <p:spPr>
          <a:xfrm>
            <a:off x="1514499" y="3886200"/>
            <a:ext cx="6400800" cy="954097"/>
          </a:xfrm>
        </p:spPr>
        <p:txBody>
          <a:bodyPr>
            <a:spAutoFit/>
          </a:bodyPr>
          <a:lstStyle/>
          <a:p>
            <a:pPr algn="ctr"/>
            <a:r>
              <a:rPr lang="en-ZA" dirty="0"/>
              <a:t>Global Forum for Rural Advisory Services (GFRAS)</a:t>
            </a:r>
          </a:p>
        </p:txBody>
      </p:sp>
      <p:sp>
        <p:nvSpPr>
          <p:cNvPr id="4" name="Rectangle 3"/>
          <p:cNvSpPr/>
          <p:nvPr/>
        </p:nvSpPr>
        <p:spPr>
          <a:xfrm>
            <a:off x="1961954" y="4941168"/>
            <a:ext cx="4819974" cy="400110"/>
          </a:xfrm>
          <a:prstGeom prst="rect">
            <a:avLst/>
          </a:prstGeom>
        </p:spPr>
        <p:txBody>
          <a:bodyPr wrap="none">
            <a:spAutoFit/>
          </a:bodyPr>
          <a:lstStyle/>
          <a:p>
            <a:pPr algn="ctr"/>
            <a:r>
              <a:rPr lang="en-ZA" sz="2000" dirty="0">
                <a:solidFill>
                  <a:schemeClr val="accent2"/>
                </a:solidFill>
              </a:rPr>
              <a:t>Part of the </a:t>
            </a:r>
            <a:r>
              <a:rPr lang="en-ZA" sz="2000" i="1" dirty="0">
                <a:solidFill>
                  <a:schemeClr val="accent2"/>
                </a:solidFill>
              </a:rPr>
              <a:t>New Extensionist Learning 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t>Marketing plan</a:t>
            </a:r>
          </a:p>
        </p:txBody>
      </p:sp>
      <p:sp>
        <p:nvSpPr>
          <p:cNvPr id="3" name="Subtitle 2"/>
          <p:cNvSpPr>
            <a:spLocks noGrp="1"/>
          </p:cNvSpPr>
          <p:nvPr>
            <p:ph sz="half" idx="1"/>
          </p:nvPr>
        </p:nvSpPr>
        <p:spPr>
          <a:xfrm>
            <a:off x="965370" y="1556792"/>
            <a:ext cx="4038678" cy="3970308"/>
          </a:xfrm>
        </p:spPr>
        <p:txBody>
          <a:bodyPr wrap="square">
            <a:spAutoFit/>
          </a:bodyPr>
          <a:lstStyle/>
          <a:p>
            <a:pPr indent="0">
              <a:buNone/>
            </a:pPr>
            <a:r>
              <a:rPr lang="en-ZA" b="0" dirty="0"/>
              <a:t>A document (plan of action) that outlines the current market position of a company, as well as the activities involved in meeting specific marketing objectives for a particular period (e.g. a year).</a:t>
            </a:r>
          </a:p>
        </p:txBody>
      </p:sp>
      <p:pic>
        <p:nvPicPr>
          <p:cNvPr id="5122" name="Picture 2" descr="Magnified illustration with the words Marketing Plan on white background."/>
          <p:cNvPicPr>
            <a:picLocks noGrp="1" noChangeAspect="1" noChangeArrowheads="1"/>
          </p:cNvPicPr>
          <p:nvPr>
            <p:ph sz="half" idx="13"/>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0808"/>
            <a:ext cx="3888432"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365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920880" cy="707876"/>
          </a:xfrm>
        </p:spPr>
        <p:txBody>
          <a:bodyPr>
            <a:spAutoFit/>
          </a:bodyPr>
          <a:lstStyle/>
          <a:p>
            <a:r>
              <a:rPr lang="en-ZA" sz="4000" dirty="0"/>
              <a:t>6: Prepare a survey questionnaire</a:t>
            </a:r>
          </a:p>
        </p:txBody>
      </p:sp>
      <p:sp>
        <p:nvSpPr>
          <p:cNvPr id="3" name="Content Placeholder 2"/>
          <p:cNvSpPr>
            <a:spLocks noGrp="1"/>
          </p:cNvSpPr>
          <p:nvPr>
            <p:ph idx="1"/>
          </p:nvPr>
        </p:nvSpPr>
        <p:spPr>
          <a:xfrm>
            <a:off x="971600" y="1600201"/>
            <a:ext cx="7715200" cy="4216529"/>
          </a:xfrm>
        </p:spPr>
        <p:txBody>
          <a:bodyPr>
            <a:spAutoFit/>
          </a:bodyPr>
          <a:lstStyle/>
          <a:p>
            <a:pPr marL="457200"/>
            <a:r>
              <a:rPr lang="en-ZA" dirty="0"/>
              <a:t>Examples of questions:</a:t>
            </a:r>
          </a:p>
          <a:p>
            <a:pPr marL="457200"/>
            <a:endParaRPr lang="en-ZA" sz="1200" dirty="0"/>
          </a:p>
          <a:p>
            <a:pPr marL="457200"/>
            <a:r>
              <a:rPr lang="en-ZA" sz="2400" dirty="0"/>
              <a:t>Is the market for this product growing, stable or declining?</a:t>
            </a:r>
          </a:p>
          <a:p>
            <a:pPr lvl="0"/>
            <a:r>
              <a:rPr lang="en-ZA" sz="2400" dirty="0"/>
              <a:t>Who buys the product?</a:t>
            </a:r>
          </a:p>
          <a:p>
            <a:pPr lvl="0"/>
            <a:r>
              <a:rPr lang="en-ZA" sz="2400" dirty="0"/>
              <a:t>How big is the market?</a:t>
            </a:r>
          </a:p>
          <a:p>
            <a:pPr lvl="0"/>
            <a:r>
              <a:rPr lang="en-ZA" sz="2400" dirty="0"/>
              <a:t>How many similar buyers are there?</a:t>
            </a:r>
          </a:p>
          <a:p>
            <a:pPr lvl="0"/>
            <a:r>
              <a:rPr lang="en-ZA" sz="2400" dirty="0"/>
              <a:t>What are the purchase conditions?</a:t>
            </a:r>
          </a:p>
          <a:p>
            <a:pPr lvl="0"/>
            <a:r>
              <a:rPr lang="en-ZA" sz="2400" dirty="0"/>
              <a:t>What is the form of payment?</a:t>
            </a:r>
          </a:p>
          <a:p>
            <a:pPr lvl="0"/>
            <a:r>
              <a:rPr lang="en-ZA" sz="2400" dirty="0"/>
              <a:t>Are there price fluctuations during the year?</a:t>
            </a:r>
          </a:p>
        </p:txBody>
      </p:sp>
    </p:spTree>
    <p:extLst>
      <p:ext uri="{BB962C8B-B14F-4D97-AF65-F5344CB8AC3E}">
        <p14:creationId xmlns:p14="http://schemas.microsoft.com/office/powerpoint/2010/main" val="33546187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093296"/>
            <a:ext cx="6061630" cy="461655"/>
          </a:xfrm>
        </p:spPr>
        <p:txBody>
          <a:bodyPr wrap="square">
            <a:spAutoFit/>
          </a:bodyPr>
          <a:lstStyle/>
          <a:p>
            <a:r>
              <a:rPr lang="en-ZA" sz="2400" b="0" dirty="0"/>
              <a:t>Example of a value chain analysis checklist</a:t>
            </a:r>
          </a:p>
        </p:txBody>
      </p:sp>
      <p:pic>
        <p:nvPicPr>
          <p:cNvPr id="5" name="image66.png"/>
          <p:cNvPicPr>
            <a:picLocks noGrp="1"/>
          </p:cNvPicPr>
          <p:nvPr>
            <p:ph type="pic" idx="1"/>
          </p:nvPr>
        </p:nvPicPr>
        <p:blipFill>
          <a:blip r:embed="rId2"/>
          <a:srcRect l="4995" r="4995"/>
          <a:stretch>
            <a:fillRect/>
          </a:stretch>
        </p:blipFill>
        <p:spPr>
          <a:xfrm>
            <a:off x="1043607" y="620688"/>
            <a:ext cx="6853719" cy="5256584"/>
          </a:xfrm>
          <a:prstGeom prst="rect">
            <a:avLst/>
          </a:prstGeom>
          <a:ln/>
        </p:spPr>
      </p:pic>
    </p:spTree>
    <p:extLst>
      <p:ext uri="{BB962C8B-B14F-4D97-AF65-F5344CB8AC3E}">
        <p14:creationId xmlns:p14="http://schemas.microsoft.com/office/powerpoint/2010/main" val="7603999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955024" cy="707876"/>
          </a:xfrm>
        </p:spPr>
        <p:txBody>
          <a:bodyPr wrap="square">
            <a:spAutoFit/>
          </a:bodyPr>
          <a:lstStyle/>
          <a:p>
            <a:r>
              <a:rPr lang="en-ZA" sz="4000" dirty="0"/>
              <a:t>Example of a detailed checklist (1)</a:t>
            </a:r>
          </a:p>
        </p:txBody>
      </p:sp>
      <p:pic>
        <p:nvPicPr>
          <p:cNvPr id="6" name="Picture 5"/>
          <p:cNvPicPr>
            <a:picLocks noChangeAspect="1"/>
          </p:cNvPicPr>
          <p:nvPr/>
        </p:nvPicPr>
        <p:blipFill>
          <a:blip r:embed="rId2"/>
          <a:stretch>
            <a:fillRect/>
          </a:stretch>
        </p:blipFill>
        <p:spPr>
          <a:xfrm>
            <a:off x="981791" y="1556793"/>
            <a:ext cx="7944833" cy="4392488"/>
          </a:xfrm>
          <a:prstGeom prst="rect">
            <a:avLst/>
          </a:prstGeom>
        </p:spPr>
      </p:pic>
    </p:spTree>
    <p:extLst>
      <p:ext uri="{BB962C8B-B14F-4D97-AF65-F5344CB8AC3E}">
        <p14:creationId xmlns:p14="http://schemas.microsoft.com/office/powerpoint/2010/main" val="16703121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955024" cy="707876"/>
          </a:xfrm>
        </p:spPr>
        <p:txBody>
          <a:bodyPr wrap="square">
            <a:spAutoFit/>
          </a:bodyPr>
          <a:lstStyle/>
          <a:p>
            <a:r>
              <a:rPr lang="en-ZA" sz="4000" dirty="0"/>
              <a:t>Example of a detailed checklist (2)</a:t>
            </a:r>
          </a:p>
        </p:txBody>
      </p:sp>
      <p:pic>
        <p:nvPicPr>
          <p:cNvPr id="4" name="Picture 3"/>
          <p:cNvPicPr>
            <a:picLocks noChangeAspect="1"/>
          </p:cNvPicPr>
          <p:nvPr/>
        </p:nvPicPr>
        <p:blipFill>
          <a:blip r:embed="rId2"/>
          <a:stretch>
            <a:fillRect/>
          </a:stretch>
        </p:blipFill>
        <p:spPr>
          <a:xfrm>
            <a:off x="971600" y="1556792"/>
            <a:ext cx="7979687" cy="4392488"/>
          </a:xfrm>
          <a:prstGeom prst="rect">
            <a:avLst/>
          </a:prstGeom>
        </p:spPr>
      </p:pic>
    </p:spTree>
    <p:extLst>
      <p:ext uri="{BB962C8B-B14F-4D97-AF65-F5344CB8AC3E}">
        <p14:creationId xmlns:p14="http://schemas.microsoft.com/office/powerpoint/2010/main" val="40913766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Example of a short checklist (1)</a:t>
            </a:r>
          </a:p>
        </p:txBody>
      </p:sp>
      <p:pic>
        <p:nvPicPr>
          <p:cNvPr id="6" name="Picture 5"/>
          <p:cNvPicPr>
            <a:picLocks noChangeAspect="1"/>
          </p:cNvPicPr>
          <p:nvPr/>
        </p:nvPicPr>
        <p:blipFill>
          <a:blip r:embed="rId2"/>
          <a:stretch>
            <a:fillRect/>
          </a:stretch>
        </p:blipFill>
        <p:spPr>
          <a:xfrm>
            <a:off x="971600" y="1628800"/>
            <a:ext cx="8009783" cy="4032448"/>
          </a:xfrm>
          <a:prstGeom prst="rect">
            <a:avLst/>
          </a:prstGeom>
        </p:spPr>
      </p:pic>
    </p:spTree>
    <p:extLst>
      <p:ext uri="{BB962C8B-B14F-4D97-AF65-F5344CB8AC3E}">
        <p14:creationId xmlns:p14="http://schemas.microsoft.com/office/powerpoint/2010/main" val="5444108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Example of a short checklist (2)</a:t>
            </a:r>
          </a:p>
        </p:txBody>
      </p:sp>
      <p:pic>
        <p:nvPicPr>
          <p:cNvPr id="3" name="Picture 2"/>
          <p:cNvPicPr>
            <a:picLocks noChangeAspect="1"/>
          </p:cNvPicPr>
          <p:nvPr/>
        </p:nvPicPr>
        <p:blipFill>
          <a:blip r:embed="rId2"/>
          <a:stretch>
            <a:fillRect/>
          </a:stretch>
        </p:blipFill>
        <p:spPr>
          <a:xfrm>
            <a:off x="965903" y="1628800"/>
            <a:ext cx="7998585" cy="4256718"/>
          </a:xfrm>
          <a:prstGeom prst="rect">
            <a:avLst/>
          </a:prstGeom>
        </p:spPr>
      </p:pic>
    </p:spTree>
    <p:extLst>
      <p:ext uri="{BB962C8B-B14F-4D97-AF65-F5344CB8AC3E}">
        <p14:creationId xmlns:p14="http://schemas.microsoft.com/office/powerpoint/2010/main" val="20095928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7a: Survey time in the field</a:t>
            </a:r>
          </a:p>
        </p:txBody>
      </p:sp>
      <p:sp>
        <p:nvSpPr>
          <p:cNvPr id="3" name="Content Placeholder 2"/>
          <p:cNvSpPr>
            <a:spLocks noGrp="1"/>
          </p:cNvSpPr>
          <p:nvPr>
            <p:ph idx="1"/>
          </p:nvPr>
        </p:nvSpPr>
        <p:spPr>
          <a:xfrm>
            <a:off x="971600" y="1600201"/>
            <a:ext cx="7715200" cy="2579157"/>
          </a:xfrm>
        </p:spPr>
        <p:txBody>
          <a:bodyPr>
            <a:spAutoFit/>
          </a:bodyPr>
          <a:lstStyle/>
          <a:p>
            <a:r>
              <a:rPr lang="en-ZA" dirty="0"/>
              <a:t>Time in the field is determined by</a:t>
            </a:r>
            <a:r>
              <a:rPr lang="en-ZA" sz="3200" dirty="0"/>
              <a:t>:</a:t>
            </a:r>
          </a:p>
          <a:p>
            <a:endParaRPr lang="en-ZA" sz="1200" dirty="0"/>
          </a:p>
          <a:p>
            <a:pPr lvl="0">
              <a:buClr>
                <a:schemeClr val="accent1"/>
              </a:buClr>
              <a:buFont typeface="Arial" panose="020B0604020202020204" pitchFamily="34" charset="0"/>
              <a:buChar char="•"/>
            </a:pPr>
            <a:r>
              <a:rPr lang="en-ZA" sz="2400" dirty="0"/>
              <a:t>Target product;</a:t>
            </a:r>
          </a:p>
          <a:p>
            <a:pPr lvl="0">
              <a:buClr>
                <a:schemeClr val="accent1"/>
              </a:buClr>
              <a:buFont typeface="Arial" panose="020B0604020202020204" pitchFamily="34" charset="0"/>
              <a:buChar char="•"/>
            </a:pPr>
            <a:r>
              <a:rPr lang="en-ZA" sz="2400" dirty="0"/>
              <a:t>Number of market places visited;</a:t>
            </a:r>
          </a:p>
          <a:p>
            <a:pPr lvl="0">
              <a:buClr>
                <a:schemeClr val="accent1"/>
              </a:buClr>
              <a:buFont typeface="Arial" panose="020B0604020202020204" pitchFamily="34" charset="0"/>
              <a:buChar char="•"/>
            </a:pPr>
            <a:r>
              <a:rPr lang="en-ZA" sz="2400" dirty="0"/>
              <a:t>Number of key informants selected; and</a:t>
            </a:r>
          </a:p>
          <a:p>
            <a:pPr lvl="0">
              <a:buClr>
                <a:schemeClr val="accent1"/>
              </a:buClr>
              <a:buFont typeface="Arial" panose="020B0604020202020204" pitchFamily="34" charset="0"/>
              <a:buChar char="•"/>
            </a:pPr>
            <a:r>
              <a:rPr lang="en-ZA" sz="2400" dirty="0"/>
              <a:t>Type of information required.</a:t>
            </a:r>
            <a:endParaRPr lang="en-ZA" dirty="0"/>
          </a:p>
        </p:txBody>
      </p:sp>
    </p:spTree>
    <p:extLst>
      <p:ext uri="{BB962C8B-B14F-4D97-AF65-F5344CB8AC3E}">
        <p14:creationId xmlns:p14="http://schemas.microsoft.com/office/powerpoint/2010/main" val="35118779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7b: Survey sequencing</a:t>
            </a:r>
          </a:p>
        </p:txBody>
      </p:sp>
      <p:sp>
        <p:nvSpPr>
          <p:cNvPr id="3" name="Content Placeholder 2"/>
          <p:cNvSpPr>
            <a:spLocks noGrp="1"/>
          </p:cNvSpPr>
          <p:nvPr>
            <p:ph idx="1"/>
          </p:nvPr>
        </p:nvSpPr>
        <p:spPr>
          <a:xfrm>
            <a:off x="971600" y="1600201"/>
            <a:ext cx="7715200" cy="3490176"/>
          </a:xfrm>
        </p:spPr>
        <p:txBody>
          <a:bodyPr>
            <a:spAutoFit/>
          </a:bodyPr>
          <a:lstStyle/>
          <a:p>
            <a:pPr>
              <a:tabLst>
                <a:tab pos="450850" algn="l"/>
              </a:tabLst>
            </a:pPr>
            <a:r>
              <a:rPr lang="en-GB" b="1" dirty="0"/>
              <a:t>Option 1:</a:t>
            </a:r>
            <a:r>
              <a:rPr lang="en-GB" dirty="0"/>
              <a:t> Start by interviewing exporters or larger traders in wholesale and terminal markets, which will give you an immediate overview of the market scope.</a:t>
            </a:r>
          </a:p>
          <a:p>
            <a:pPr indent="0">
              <a:buNone/>
              <a:tabLst>
                <a:tab pos="450850" algn="l"/>
              </a:tabLst>
            </a:pPr>
            <a:endParaRPr lang="en-GB" sz="1600" dirty="0"/>
          </a:p>
          <a:p>
            <a:pPr>
              <a:tabLst>
                <a:tab pos="450850" algn="l"/>
              </a:tabLst>
            </a:pPr>
            <a:r>
              <a:rPr lang="en-GB" b="1" dirty="0"/>
              <a:t>Option 2:</a:t>
            </a:r>
            <a:r>
              <a:rPr lang="en-GB" dirty="0"/>
              <a:t> Start with focus group discussions at the farmer community level and then move down the market chain.</a:t>
            </a:r>
            <a:endParaRPr lang="en-ZA" sz="3200" dirty="0"/>
          </a:p>
        </p:txBody>
      </p:sp>
    </p:spTree>
    <p:extLst>
      <p:ext uri="{BB962C8B-B14F-4D97-AF65-F5344CB8AC3E}">
        <p14:creationId xmlns:p14="http://schemas.microsoft.com/office/powerpoint/2010/main" val="36986431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7c: Data collection tools</a:t>
            </a:r>
          </a:p>
        </p:txBody>
      </p:sp>
      <p:sp>
        <p:nvSpPr>
          <p:cNvPr id="6" name="Content Placeholder 5"/>
          <p:cNvSpPr>
            <a:spLocks noGrp="1"/>
          </p:cNvSpPr>
          <p:nvPr>
            <p:ph idx="1"/>
          </p:nvPr>
        </p:nvSpPr>
        <p:spPr>
          <a:xfrm>
            <a:off x="971600" y="1600201"/>
            <a:ext cx="7715200" cy="4450439"/>
          </a:xfrm>
        </p:spPr>
        <p:txBody>
          <a:bodyPr>
            <a:spAutoFit/>
          </a:bodyPr>
          <a:lstStyle/>
          <a:p>
            <a:pPr lvl="0"/>
            <a:r>
              <a:rPr lang="en-ZA" sz="2400" dirty="0"/>
              <a:t>Focus group;</a:t>
            </a:r>
          </a:p>
          <a:p>
            <a:pPr lvl="0"/>
            <a:r>
              <a:rPr lang="en-ZA" sz="2400" dirty="0"/>
              <a:t>Product ranking and prioritisation;</a:t>
            </a:r>
          </a:p>
          <a:p>
            <a:pPr lvl="0"/>
            <a:r>
              <a:rPr lang="en-ZA" sz="2400" dirty="0"/>
              <a:t>Historical calendars;</a:t>
            </a:r>
          </a:p>
          <a:p>
            <a:pPr lvl="0"/>
            <a:r>
              <a:rPr lang="en-ZA" sz="2400" dirty="0"/>
              <a:t>Market mapping;</a:t>
            </a:r>
          </a:p>
          <a:p>
            <a:pPr lvl="0"/>
            <a:r>
              <a:rPr lang="en-ZA" sz="2400" dirty="0"/>
              <a:t>Evaluation of service provision;</a:t>
            </a:r>
          </a:p>
          <a:p>
            <a:pPr lvl="0"/>
            <a:r>
              <a:rPr lang="en-ZA" sz="2400" dirty="0"/>
              <a:t>Market visits;</a:t>
            </a:r>
          </a:p>
          <a:p>
            <a:pPr lvl="0"/>
            <a:r>
              <a:rPr lang="en-ZA" sz="2400" dirty="0"/>
              <a:t>Learning journeys;</a:t>
            </a:r>
          </a:p>
          <a:p>
            <a:pPr lvl="0"/>
            <a:r>
              <a:rPr lang="en-ZA" sz="2400" dirty="0"/>
              <a:t>Checklists or semi-structured interviews;</a:t>
            </a:r>
          </a:p>
          <a:p>
            <a:pPr lvl="0"/>
            <a:r>
              <a:rPr lang="en-ZA" sz="2400" dirty="0"/>
              <a:t>Structured interviews;</a:t>
            </a:r>
          </a:p>
          <a:p>
            <a:pPr lvl="0"/>
            <a:r>
              <a:rPr lang="en-ZA" sz="2400" dirty="0"/>
              <a:t>Direct observation.</a:t>
            </a:r>
          </a:p>
        </p:txBody>
      </p:sp>
    </p:spTree>
    <p:extLst>
      <p:ext uri="{BB962C8B-B14F-4D97-AF65-F5344CB8AC3E}">
        <p14:creationId xmlns:p14="http://schemas.microsoft.com/office/powerpoint/2010/main" val="36543780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7d: Interview guidelines</a:t>
            </a:r>
          </a:p>
        </p:txBody>
      </p:sp>
      <p:sp>
        <p:nvSpPr>
          <p:cNvPr id="3" name="Content Placeholder 2"/>
          <p:cNvSpPr>
            <a:spLocks noGrp="1"/>
          </p:cNvSpPr>
          <p:nvPr>
            <p:ph idx="1"/>
          </p:nvPr>
        </p:nvSpPr>
        <p:spPr/>
        <p:txBody>
          <a:bodyPr>
            <a:normAutofit fontScale="85000" lnSpcReduction="20000"/>
          </a:bodyPr>
          <a:lstStyle/>
          <a:p>
            <a:pPr lvl="0">
              <a:tabLst>
                <a:tab pos="450850" algn="l"/>
              </a:tabLst>
            </a:pPr>
            <a:r>
              <a:rPr lang="en-ZA" dirty="0"/>
              <a:t>Introduce yourself and your organisation.</a:t>
            </a:r>
          </a:p>
          <a:p>
            <a:pPr lvl="0">
              <a:tabLst>
                <a:tab pos="450850" algn="l"/>
              </a:tabLst>
            </a:pPr>
            <a:r>
              <a:rPr lang="en-ZA" dirty="0"/>
              <a:t>Always be polite and professional.</a:t>
            </a:r>
          </a:p>
          <a:p>
            <a:pPr lvl="0">
              <a:tabLst>
                <a:tab pos="450850" algn="l"/>
              </a:tabLst>
            </a:pPr>
            <a:r>
              <a:rPr lang="en-ZA" dirty="0"/>
              <a:t>Be clear about the purpose and timing of the 	interview.</a:t>
            </a:r>
          </a:p>
          <a:p>
            <a:pPr lvl="0">
              <a:tabLst>
                <a:tab pos="450850" algn="l"/>
              </a:tabLst>
            </a:pPr>
            <a:r>
              <a:rPr lang="en-ZA" dirty="0"/>
              <a:t>Stress confidentiality.</a:t>
            </a:r>
          </a:p>
          <a:p>
            <a:pPr lvl="0">
              <a:tabLst>
                <a:tab pos="450850" algn="l"/>
              </a:tabLst>
            </a:pPr>
            <a:r>
              <a:rPr lang="en-ZA" dirty="0"/>
              <a:t>Follow a logical sequence in your questioning.</a:t>
            </a:r>
          </a:p>
          <a:p>
            <a:pPr lvl="0">
              <a:tabLst>
                <a:tab pos="450850" algn="l"/>
              </a:tabLst>
            </a:pPr>
            <a:r>
              <a:rPr lang="en-ZA" dirty="0"/>
              <a:t>Ask simple and clear questions: one idea at a time.</a:t>
            </a:r>
          </a:p>
          <a:p>
            <a:pPr lvl="0">
              <a:tabLst>
                <a:tab pos="450850" algn="l"/>
              </a:tabLst>
            </a:pPr>
            <a:r>
              <a:rPr lang="en-ZA" dirty="0"/>
              <a:t>Avoid leading and complicated questions.</a:t>
            </a:r>
          </a:p>
          <a:p>
            <a:pPr lvl="0">
              <a:tabLst>
                <a:tab pos="450850" algn="l"/>
              </a:tabLst>
            </a:pPr>
            <a:r>
              <a:rPr lang="en-ZA" dirty="0"/>
              <a:t>Ask most sensitive questions last.</a:t>
            </a:r>
          </a:p>
          <a:p>
            <a:pPr lvl="0">
              <a:tabLst>
                <a:tab pos="450850" algn="l"/>
              </a:tabLst>
            </a:pPr>
            <a:r>
              <a:rPr lang="en-ZA" dirty="0"/>
              <a:t>Do not ask prices until later in a conversation.</a:t>
            </a:r>
          </a:p>
          <a:p>
            <a:pPr lvl="0">
              <a:tabLst>
                <a:tab pos="450850" algn="l"/>
              </a:tabLst>
            </a:pPr>
            <a:r>
              <a:rPr lang="en-ZA" dirty="0"/>
              <a:t>Be prepared to listen and learn.</a:t>
            </a:r>
          </a:p>
          <a:p>
            <a:pPr>
              <a:tabLst>
                <a:tab pos="450850" algn="l"/>
              </a:tabLst>
            </a:pPr>
            <a:r>
              <a:rPr lang="en-GB" dirty="0"/>
              <a:t>Engage the respondent (key informant). </a:t>
            </a:r>
            <a:endParaRPr lang="en-ZA" dirty="0"/>
          </a:p>
        </p:txBody>
      </p:sp>
    </p:spTree>
    <p:extLst>
      <p:ext uri="{BB962C8B-B14F-4D97-AF65-F5344CB8AC3E}">
        <p14:creationId xmlns:p14="http://schemas.microsoft.com/office/powerpoint/2010/main" val="80395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7715200" cy="707876"/>
          </a:xfrm>
        </p:spPr>
        <p:txBody>
          <a:bodyPr>
            <a:spAutoFit/>
          </a:bodyPr>
          <a:lstStyle/>
          <a:p>
            <a:r>
              <a:rPr lang="en-ZA" sz="4000" dirty="0"/>
              <a:t>Marketing plan helps farmers to:</a:t>
            </a:r>
          </a:p>
        </p:txBody>
      </p:sp>
      <p:sp>
        <p:nvSpPr>
          <p:cNvPr id="3" name="Content Placeholder 2"/>
          <p:cNvSpPr>
            <a:spLocks noGrp="1"/>
          </p:cNvSpPr>
          <p:nvPr>
            <p:ph idx="1"/>
          </p:nvPr>
        </p:nvSpPr>
        <p:spPr>
          <a:xfrm>
            <a:off x="971600" y="1628800"/>
            <a:ext cx="7715200" cy="3696386"/>
          </a:xfrm>
        </p:spPr>
        <p:txBody>
          <a:bodyPr>
            <a:spAutoFit/>
          </a:bodyPr>
          <a:lstStyle/>
          <a:p>
            <a:pPr marL="457200">
              <a:spcAft>
                <a:spcPts val="600"/>
              </a:spcAft>
            </a:pPr>
            <a:r>
              <a:rPr lang="en-ZA" dirty="0"/>
              <a:t>Understand which products are in demand and will provide a profit.</a:t>
            </a:r>
          </a:p>
          <a:p>
            <a:pPr marL="457200">
              <a:spcAft>
                <a:spcPts val="600"/>
              </a:spcAft>
            </a:pPr>
            <a:r>
              <a:rPr lang="en-ZA" dirty="0"/>
              <a:t>Decide on:</a:t>
            </a:r>
          </a:p>
          <a:p>
            <a:pPr marL="457200">
              <a:spcAft>
                <a:spcPts val="600"/>
              </a:spcAft>
            </a:pPr>
            <a:endParaRPr lang="en-ZA" sz="1200" dirty="0"/>
          </a:p>
          <a:p>
            <a:pPr lvl="0">
              <a:buClr>
                <a:schemeClr val="accent1"/>
              </a:buClr>
              <a:buFont typeface="Arial" panose="020B0604020202020204" pitchFamily="34" charset="0"/>
              <a:buChar char="•"/>
            </a:pPr>
            <a:r>
              <a:rPr lang="en-ZA" sz="2400" dirty="0"/>
              <a:t>What to plant.</a:t>
            </a:r>
          </a:p>
          <a:p>
            <a:pPr lvl="0">
              <a:buClr>
                <a:schemeClr val="accent1"/>
              </a:buClr>
              <a:buFont typeface="Arial" panose="020B0604020202020204" pitchFamily="34" charset="0"/>
              <a:buChar char="•"/>
            </a:pPr>
            <a:r>
              <a:rPr lang="en-ZA" sz="2400" dirty="0"/>
              <a:t>When to plant.</a:t>
            </a:r>
          </a:p>
          <a:p>
            <a:pPr lvl="0">
              <a:buClr>
                <a:schemeClr val="accent1"/>
              </a:buClr>
              <a:buFont typeface="Arial" panose="020B0604020202020204" pitchFamily="34" charset="0"/>
              <a:buChar char="•"/>
            </a:pPr>
            <a:r>
              <a:rPr lang="en-ZA" sz="2400" dirty="0"/>
              <a:t>How to produce a crop.</a:t>
            </a:r>
          </a:p>
          <a:p>
            <a:pPr lvl="0">
              <a:buClr>
                <a:schemeClr val="accent1"/>
              </a:buClr>
              <a:buFont typeface="Arial" panose="020B0604020202020204" pitchFamily="34" charset="0"/>
              <a:buChar char="•"/>
            </a:pPr>
            <a:r>
              <a:rPr lang="en-ZA" sz="2400" dirty="0"/>
              <a:t>To whom to sell the harvested crop.</a:t>
            </a:r>
            <a:endParaRPr lang="en-ZA" dirty="0"/>
          </a:p>
        </p:txBody>
      </p:sp>
    </p:spTree>
    <p:extLst>
      <p:ext uri="{BB962C8B-B14F-4D97-AF65-F5344CB8AC3E}">
        <p14:creationId xmlns:p14="http://schemas.microsoft.com/office/powerpoint/2010/main" val="17913851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776864" cy="707876"/>
          </a:xfrm>
        </p:spPr>
        <p:txBody>
          <a:bodyPr wrap="square">
            <a:spAutoFit/>
          </a:bodyPr>
          <a:lstStyle/>
          <a:p>
            <a:r>
              <a:rPr lang="en-ZA" sz="4000" dirty="0"/>
              <a:t>8a: Cross checking</a:t>
            </a:r>
          </a:p>
        </p:txBody>
      </p:sp>
      <p:sp>
        <p:nvSpPr>
          <p:cNvPr id="3" name="Content Placeholder 2"/>
          <p:cNvSpPr>
            <a:spLocks noGrp="1"/>
          </p:cNvSpPr>
          <p:nvPr>
            <p:ph idx="1"/>
          </p:nvPr>
        </p:nvSpPr>
        <p:spPr>
          <a:xfrm>
            <a:off x="971600" y="1600201"/>
            <a:ext cx="7715200" cy="1852805"/>
          </a:xfrm>
        </p:spPr>
        <p:txBody>
          <a:bodyPr>
            <a:spAutoFit/>
          </a:bodyPr>
          <a:lstStyle/>
          <a:p>
            <a:r>
              <a:rPr lang="en-ZA" sz="2400" dirty="0"/>
              <a:t>Mirror imaging.</a:t>
            </a:r>
          </a:p>
          <a:p>
            <a:r>
              <a:rPr lang="en-ZA" sz="2400" dirty="0"/>
              <a:t>Triangulation.</a:t>
            </a:r>
          </a:p>
          <a:p>
            <a:r>
              <a:rPr lang="en-ZA" sz="2400" dirty="0"/>
              <a:t>Observation.</a:t>
            </a:r>
          </a:p>
          <a:p>
            <a:r>
              <a:rPr lang="en-ZA" sz="2400" dirty="0"/>
              <a:t>Supervision of interviewers.</a:t>
            </a:r>
          </a:p>
        </p:txBody>
      </p:sp>
    </p:spTree>
    <p:extLst>
      <p:ext uri="{BB962C8B-B14F-4D97-AF65-F5344CB8AC3E}">
        <p14:creationId xmlns:p14="http://schemas.microsoft.com/office/powerpoint/2010/main" val="32943381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7715200" cy="707876"/>
          </a:xfrm>
        </p:spPr>
        <p:txBody>
          <a:bodyPr>
            <a:spAutoFit/>
          </a:bodyPr>
          <a:lstStyle/>
          <a:p>
            <a:r>
              <a:rPr lang="en-ZA" sz="4000" dirty="0"/>
              <a:t>8b: Updated marketing maps</a:t>
            </a:r>
          </a:p>
        </p:txBody>
      </p:sp>
      <p:sp>
        <p:nvSpPr>
          <p:cNvPr id="3" name="Content Placeholder 2"/>
          <p:cNvSpPr>
            <a:spLocks noGrp="1"/>
          </p:cNvSpPr>
          <p:nvPr>
            <p:ph idx="1"/>
          </p:nvPr>
        </p:nvSpPr>
        <p:spPr>
          <a:xfrm>
            <a:off x="971600" y="1600201"/>
            <a:ext cx="7715200" cy="2825379"/>
          </a:xfrm>
        </p:spPr>
        <p:txBody>
          <a:bodyPr>
            <a:spAutoFit/>
          </a:bodyPr>
          <a:lstStyle/>
          <a:p>
            <a:pPr>
              <a:tabLst>
                <a:tab pos="450850" algn="l"/>
              </a:tabLst>
            </a:pPr>
            <a:r>
              <a:rPr lang="en-GB" sz="2400" dirty="0"/>
              <a:t>Digital data collection systems and digital survey 	tools enable survey team members to:</a:t>
            </a:r>
          </a:p>
          <a:p>
            <a:pPr>
              <a:tabLst>
                <a:tab pos="450850" algn="l"/>
              </a:tabLst>
            </a:pPr>
            <a:endParaRPr lang="en-GB" sz="1200" dirty="0"/>
          </a:p>
          <a:p>
            <a:pPr lvl="0">
              <a:buClr>
                <a:schemeClr val="accent1"/>
              </a:buClr>
              <a:buFont typeface="Arial" panose="020B0604020202020204" pitchFamily="34" charset="0"/>
              <a:buChar char="•"/>
              <a:tabLst>
                <a:tab pos="450850" algn="l"/>
              </a:tabLst>
            </a:pPr>
            <a:r>
              <a:rPr lang="en-ZA" sz="2400" dirty="0"/>
              <a:t>Collect information on locations.</a:t>
            </a:r>
          </a:p>
          <a:p>
            <a:pPr lvl="0">
              <a:buClr>
                <a:schemeClr val="accent1"/>
              </a:buClr>
              <a:buFont typeface="Arial" panose="020B0604020202020204" pitchFamily="34" charset="0"/>
              <a:buChar char="•"/>
              <a:tabLst>
                <a:tab pos="450850" algn="l"/>
              </a:tabLst>
            </a:pPr>
            <a:r>
              <a:rPr lang="en-ZA" sz="2400" dirty="0"/>
              <a:t>Take photos and create videos.</a:t>
            </a:r>
          </a:p>
          <a:p>
            <a:pPr lvl="0">
              <a:buClr>
                <a:schemeClr val="accent1"/>
              </a:buClr>
              <a:buFont typeface="Arial" panose="020B0604020202020204" pitchFamily="34" charset="0"/>
              <a:buChar char="•"/>
              <a:tabLst>
                <a:tab pos="450850" algn="l"/>
              </a:tabLst>
            </a:pPr>
            <a:r>
              <a:rPr lang="en-ZA" sz="2400" dirty="0"/>
              <a:t>Record audio files.</a:t>
            </a:r>
          </a:p>
          <a:p>
            <a:pPr lvl="0">
              <a:buClr>
                <a:schemeClr val="accent1"/>
              </a:buClr>
              <a:buFont typeface="Arial" panose="020B0604020202020204" pitchFamily="34" charset="0"/>
              <a:buChar char="•"/>
              <a:tabLst>
                <a:tab pos="450850" algn="l"/>
              </a:tabLst>
            </a:pPr>
            <a:r>
              <a:rPr lang="en-ZA" sz="2400" dirty="0"/>
              <a:t>Link all this information to the data upload.</a:t>
            </a:r>
          </a:p>
        </p:txBody>
      </p:sp>
    </p:spTree>
    <p:extLst>
      <p:ext uri="{BB962C8B-B14F-4D97-AF65-F5344CB8AC3E}">
        <p14:creationId xmlns:p14="http://schemas.microsoft.com/office/powerpoint/2010/main" val="12232663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8c: Trend analysis </a:t>
            </a:r>
            <a:endParaRPr lang="en-ZA" sz="4000" b="0" dirty="0"/>
          </a:p>
        </p:txBody>
      </p:sp>
      <p:pic>
        <p:nvPicPr>
          <p:cNvPr id="6" name="image68.png"/>
          <p:cNvPicPr/>
          <p:nvPr/>
        </p:nvPicPr>
        <p:blipFill>
          <a:blip r:embed="rId2"/>
          <a:srcRect/>
          <a:stretch>
            <a:fillRect/>
          </a:stretch>
        </p:blipFill>
        <p:spPr>
          <a:xfrm>
            <a:off x="987273" y="1556792"/>
            <a:ext cx="7318999" cy="4320480"/>
          </a:xfrm>
          <a:prstGeom prst="rect">
            <a:avLst/>
          </a:prstGeom>
          <a:ln/>
        </p:spPr>
      </p:pic>
      <p:sp>
        <p:nvSpPr>
          <p:cNvPr id="7" name="Text Placeholder 3"/>
          <p:cNvSpPr>
            <a:spLocks noGrp="1"/>
          </p:cNvSpPr>
          <p:nvPr>
            <p:ph idx="1"/>
          </p:nvPr>
        </p:nvSpPr>
        <p:spPr>
          <a:xfrm>
            <a:off x="2234504" y="6097826"/>
            <a:ext cx="4824536" cy="461655"/>
          </a:xfrm>
        </p:spPr>
        <p:txBody>
          <a:bodyPr wrap="square">
            <a:spAutoFit/>
          </a:bodyPr>
          <a:lstStyle/>
          <a:p>
            <a:pPr indent="0">
              <a:buNone/>
            </a:pPr>
            <a:r>
              <a:rPr lang="en-ZA" sz="2400" dirty="0">
                <a:solidFill>
                  <a:schemeClr val="accent2"/>
                </a:solidFill>
              </a:rPr>
              <a:t>Example of a trend analysis graph</a:t>
            </a:r>
          </a:p>
        </p:txBody>
      </p:sp>
    </p:spTree>
    <p:extLst>
      <p:ext uri="{BB962C8B-B14F-4D97-AF65-F5344CB8AC3E}">
        <p14:creationId xmlns:p14="http://schemas.microsoft.com/office/powerpoint/2010/main" val="16352715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8d: Market volume trend</a:t>
            </a:r>
          </a:p>
        </p:txBody>
      </p:sp>
      <p:sp>
        <p:nvSpPr>
          <p:cNvPr id="3" name="Content Placeholder 2"/>
          <p:cNvSpPr>
            <a:spLocks noGrp="1"/>
          </p:cNvSpPr>
          <p:nvPr>
            <p:ph idx="1"/>
          </p:nvPr>
        </p:nvSpPr>
        <p:spPr>
          <a:xfrm>
            <a:off x="2194361" y="6132972"/>
            <a:ext cx="4824536" cy="461655"/>
          </a:xfrm>
        </p:spPr>
        <p:txBody>
          <a:bodyPr wrap="square">
            <a:spAutoFit/>
          </a:bodyPr>
          <a:lstStyle/>
          <a:p>
            <a:pPr indent="0">
              <a:buNone/>
            </a:pPr>
            <a:r>
              <a:rPr lang="en-ZA" sz="2400" dirty="0">
                <a:solidFill>
                  <a:schemeClr val="accent2"/>
                </a:solidFill>
              </a:rPr>
              <a:t>Example of market volume trends</a:t>
            </a:r>
          </a:p>
        </p:txBody>
      </p:sp>
      <p:pic>
        <p:nvPicPr>
          <p:cNvPr id="4" name="image69.png"/>
          <p:cNvPicPr>
            <a:picLocks/>
          </p:cNvPicPr>
          <p:nvPr/>
        </p:nvPicPr>
        <p:blipFill>
          <a:blip r:embed="rId2"/>
          <a:stretch>
            <a:fillRect/>
          </a:stretch>
        </p:blipFill>
        <p:spPr>
          <a:xfrm>
            <a:off x="1006230" y="1556792"/>
            <a:ext cx="7200798" cy="4320480"/>
          </a:xfrm>
          <a:prstGeom prst="rect">
            <a:avLst/>
          </a:prstGeom>
          <a:ln/>
        </p:spPr>
      </p:pic>
    </p:spTree>
    <p:extLst>
      <p:ext uri="{BB962C8B-B14F-4D97-AF65-F5344CB8AC3E}">
        <p14:creationId xmlns:p14="http://schemas.microsoft.com/office/powerpoint/2010/main" val="24812479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484784"/>
            <a:ext cx="7715200" cy="4302706"/>
          </a:xfrm>
        </p:spPr>
        <p:txBody>
          <a:bodyPr>
            <a:spAutoFit/>
          </a:bodyPr>
          <a:lstStyle/>
          <a:p>
            <a:pPr indent="0">
              <a:buNone/>
            </a:pPr>
            <a:r>
              <a:rPr lang="en-ZA" sz="2400" b="1" dirty="0"/>
              <a:t>Example</a:t>
            </a:r>
          </a:p>
          <a:p>
            <a:pPr lvl="1" indent="0">
              <a:buNone/>
            </a:pPr>
            <a:r>
              <a:rPr lang="en-GB" sz="2400" dirty="0"/>
              <a:t>Rice production in Vietnam was approximately 39.1 million metric tons (</a:t>
            </a:r>
            <a:r>
              <a:rPr lang="en-GB" sz="2400" dirty="0" err="1"/>
              <a:t>mt</a:t>
            </a:r>
            <a:r>
              <a:rPr lang="en-GB" sz="2400" dirty="0"/>
              <a:t>) in 2009/10 (26.1 million </a:t>
            </a:r>
            <a:r>
              <a:rPr lang="en-GB" sz="2400" dirty="0" err="1"/>
              <a:t>mt</a:t>
            </a:r>
            <a:r>
              <a:rPr lang="en-GB" sz="2400" dirty="0"/>
              <a:t>, milled basis). Vietnam used to be a major exporter of rice, but with increasing population, these exports are declining.</a:t>
            </a:r>
          </a:p>
          <a:p>
            <a:pPr indent="0">
              <a:buNone/>
            </a:pPr>
            <a:r>
              <a:rPr lang="en-GB" sz="2400" dirty="0"/>
              <a:t>Depending on the amount exported in a given year, (estimated 5% export level), the total consumption level would be 2,479,000 </a:t>
            </a:r>
            <a:r>
              <a:rPr lang="en-GB" sz="2400" dirty="0" err="1"/>
              <a:t>mt.</a:t>
            </a:r>
            <a:r>
              <a:rPr lang="en-GB" sz="2400" dirty="0"/>
              <a:t> Given a growth rate of 2.4%, the demand for rice on a population growth rate alone will increase by approximately 59,508 </a:t>
            </a:r>
            <a:r>
              <a:rPr lang="en-GB" sz="2400" dirty="0" err="1"/>
              <a:t>mt</a:t>
            </a:r>
            <a:r>
              <a:rPr lang="en-GB" sz="2400" dirty="0"/>
              <a:t>/year.</a:t>
            </a:r>
            <a:endParaRPr lang="en-ZA" dirty="0"/>
          </a:p>
        </p:txBody>
      </p:sp>
      <p:sp>
        <p:nvSpPr>
          <p:cNvPr id="8" name="Title 1"/>
          <p:cNvSpPr>
            <a:spLocks noGrp="1"/>
          </p:cNvSpPr>
          <p:nvPr>
            <p:ph type="title"/>
          </p:nvPr>
        </p:nvSpPr>
        <p:spPr>
          <a:xfrm>
            <a:off x="971600" y="593215"/>
            <a:ext cx="7715200" cy="707876"/>
          </a:xfrm>
        </p:spPr>
        <p:txBody>
          <a:bodyPr>
            <a:spAutoFit/>
          </a:bodyPr>
          <a:lstStyle/>
          <a:p>
            <a:r>
              <a:rPr lang="en-ZA" sz="4000" dirty="0"/>
              <a:t>8e: Projection and regression</a:t>
            </a:r>
          </a:p>
        </p:txBody>
      </p:sp>
    </p:spTree>
    <p:extLst>
      <p:ext uri="{BB962C8B-B14F-4D97-AF65-F5344CB8AC3E}">
        <p14:creationId xmlns:p14="http://schemas.microsoft.com/office/powerpoint/2010/main" val="958161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8f: Gross margin analysis </a:t>
            </a:r>
          </a:p>
        </p:txBody>
      </p:sp>
      <p:sp>
        <p:nvSpPr>
          <p:cNvPr id="3" name="Content Placeholder 2"/>
          <p:cNvSpPr>
            <a:spLocks noGrp="1"/>
          </p:cNvSpPr>
          <p:nvPr>
            <p:ph idx="1"/>
          </p:nvPr>
        </p:nvSpPr>
        <p:spPr>
          <a:xfrm>
            <a:off x="1763688" y="6165304"/>
            <a:ext cx="4248472" cy="461655"/>
          </a:xfrm>
        </p:spPr>
        <p:txBody>
          <a:bodyPr wrap="square">
            <a:spAutoFit/>
          </a:bodyPr>
          <a:lstStyle/>
          <a:p>
            <a:pPr indent="0">
              <a:buNone/>
            </a:pPr>
            <a:r>
              <a:rPr lang="en-ZA" sz="2400" dirty="0">
                <a:solidFill>
                  <a:schemeClr val="accent2"/>
                </a:solidFill>
              </a:rPr>
              <a:t>Example for bean production</a:t>
            </a:r>
          </a:p>
        </p:txBody>
      </p:sp>
      <p:pic>
        <p:nvPicPr>
          <p:cNvPr id="5" name="image30.jpg" descr="DIBUJO 20"/>
          <p:cNvPicPr/>
          <p:nvPr/>
        </p:nvPicPr>
        <p:blipFill>
          <a:blip r:embed="rId2"/>
          <a:srcRect/>
          <a:stretch>
            <a:fillRect/>
          </a:stretch>
        </p:blipFill>
        <p:spPr>
          <a:xfrm>
            <a:off x="996719" y="1320198"/>
            <a:ext cx="5310997" cy="4557074"/>
          </a:xfrm>
          <a:prstGeom prst="rect">
            <a:avLst/>
          </a:prstGeom>
          <a:ln/>
        </p:spPr>
      </p:pic>
    </p:spTree>
    <p:extLst>
      <p:ext uri="{BB962C8B-B14F-4D97-AF65-F5344CB8AC3E}">
        <p14:creationId xmlns:p14="http://schemas.microsoft.com/office/powerpoint/2010/main" val="12041754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93217"/>
            <a:ext cx="7715200" cy="707876"/>
          </a:xfrm>
        </p:spPr>
        <p:txBody>
          <a:bodyPr>
            <a:spAutoFit/>
          </a:bodyPr>
          <a:lstStyle/>
          <a:p>
            <a:r>
              <a:rPr lang="en-ZA" sz="4000" dirty="0"/>
              <a:t>8g. Margin analysis (1)</a:t>
            </a:r>
          </a:p>
        </p:txBody>
      </p:sp>
      <p:sp>
        <p:nvSpPr>
          <p:cNvPr id="3" name="Content Placeholder 2"/>
          <p:cNvSpPr>
            <a:spLocks noGrp="1"/>
          </p:cNvSpPr>
          <p:nvPr>
            <p:ph idx="1"/>
          </p:nvPr>
        </p:nvSpPr>
        <p:spPr>
          <a:xfrm>
            <a:off x="2812976" y="6165304"/>
            <a:ext cx="4176464" cy="461655"/>
          </a:xfrm>
        </p:spPr>
        <p:txBody>
          <a:bodyPr wrap="square">
            <a:spAutoFit/>
          </a:bodyPr>
          <a:lstStyle/>
          <a:p>
            <a:pPr indent="0">
              <a:buNone/>
            </a:pPr>
            <a:r>
              <a:rPr lang="en-ZA" sz="2400" dirty="0">
                <a:solidFill>
                  <a:schemeClr val="accent2"/>
                </a:solidFill>
              </a:rPr>
              <a:t>Example of a margin analysis</a:t>
            </a:r>
          </a:p>
        </p:txBody>
      </p:sp>
      <p:pic>
        <p:nvPicPr>
          <p:cNvPr id="5" name="Picture 4"/>
          <p:cNvPicPr>
            <a:picLocks noChangeAspect="1"/>
          </p:cNvPicPr>
          <p:nvPr/>
        </p:nvPicPr>
        <p:blipFill>
          <a:blip r:embed="rId2"/>
          <a:stretch>
            <a:fillRect/>
          </a:stretch>
        </p:blipFill>
        <p:spPr>
          <a:xfrm>
            <a:off x="1043608" y="1556792"/>
            <a:ext cx="7839926" cy="4163271"/>
          </a:xfrm>
          <a:prstGeom prst="rect">
            <a:avLst/>
          </a:prstGeom>
        </p:spPr>
      </p:pic>
    </p:spTree>
    <p:extLst>
      <p:ext uri="{BB962C8B-B14F-4D97-AF65-F5344CB8AC3E}">
        <p14:creationId xmlns:p14="http://schemas.microsoft.com/office/powerpoint/2010/main" val="41466501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93217"/>
            <a:ext cx="7715200" cy="707876"/>
          </a:xfrm>
        </p:spPr>
        <p:txBody>
          <a:bodyPr>
            <a:spAutoFit/>
          </a:bodyPr>
          <a:lstStyle/>
          <a:p>
            <a:r>
              <a:rPr lang="en-ZA" sz="4000" dirty="0"/>
              <a:t>8g. Margin analysis (2)</a:t>
            </a:r>
          </a:p>
        </p:txBody>
      </p:sp>
      <p:sp>
        <p:nvSpPr>
          <p:cNvPr id="3" name="Content Placeholder 2"/>
          <p:cNvSpPr>
            <a:spLocks noGrp="1"/>
          </p:cNvSpPr>
          <p:nvPr>
            <p:ph idx="1"/>
          </p:nvPr>
        </p:nvSpPr>
        <p:spPr>
          <a:xfrm>
            <a:off x="2899014" y="6021288"/>
            <a:ext cx="4176464" cy="461655"/>
          </a:xfrm>
        </p:spPr>
        <p:txBody>
          <a:bodyPr wrap="square">
            <a:spAutoFit/>
          </a:bodyPr>
          <a:lstStyle/>
          <a:p>
            <a:pPr indent="0">
              <a:buNone/>
            </a:pPr>
            <a:r>
              <a:rPr lang="en-ZA" sz="2400" dirty="0">
                <a:solidFill>
                  <a:schemeClr val="accent2"/>
                </a:solidFill>
              </a:rPr>
              <a:t>Example of a margin analysis</a:t>
            </a:r>
          </a:p>
        </p:txBody>
      </p:sp>
      <p:pic>
        <p:nvPicPr>
          <p:cNvPr id="4" name="Picture 3"/>
          <p:cNvPicPr>
            <a:picLocks noChangeAspect="1"/>
          </p:cNvPicPr>
          <p:nvPr/>
        </p:nvPicPr>
        <p:blipFill>
          <a:blip r:embed="rId2"/>
          <a:stretch>
            <a:fillRect/>
          </a:stretch>
        </p:blipFill>
        <p:spPr>
          <a:xfrm>
            <a:off x="1043608" y="1556792"/>
            <a:ext cx="7887276" cy="3816424"/>
          </a:xfrm>
          <a:prstGeom prst="rect">
            <a:avLst/>
          </a:prstGeom>
        </p:spPr>
      </p:pic>
    </p:spTree>
    <p:extLst>
      <p:ext uri="{BB962C8B-B14F-4D97-AF65-F5344CB8AC3E}">
        <p14:creationId xmlns:p14="http://schemas.microsoft.com/office/powerpoint/2010/main" val="11119011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8h: Evaluation of BDS providers</a:t>
            </a:r>
          </a:p>
        </p:txBody>
      </p:sp>
      <p:sp>
        <p:nvSpPr>
          <p:cNvPr id="3" name="Content Placeholder 2"/>
          <p:cNvSpPr>
            <a:spLocks noGrp="1"/>
          </p:cNvSpPr>
          <p:nvPr>
            <p:ph idx="1"/>
          </p:nvPr>
        </p:nvSpPr>
        <p:spPr>
          <a:xfrm>
            <a:off x="1804864" y="5888032"/>
            <a:ext cx="6048672" cy="830987"/>
          </a:xfrm>
        </p:spPr>
        <p:txBody>
          <a:bodyPr wrap="square">
            <a:spAutoFit/>
          </a:bodyPr>
          <a:lstStyle/>
          <a:p>
            <a:pPr indent="0">
              <a:buNone/>
            </a:pPr>
            <a:r>
              <a:rPr lang="en-ZA" sz="2400" dirty="0">
                <a:solidFill>
                  <a:schemeClr val="accent2"/>
                </a:solidFill>
              </a:rPr>
              <a:t>Example: Institutional inventory services at Ttaago Village (Tanzania)</a:t>
            </a:r>
          </a:p>
        </p:txBody>
      </p:sp>
      <p:pic>
        <p:nvPicPr>
          <p:cNvPr id="4" name="image31.jpg" descr="DIBUJO 19"/>
          <p:cNvPicPr/>
          <p:nvPr/>
        </p:nvPicPr>
        <p:blipFill>
          <a:blip r:embed="rId2"/>
          <a:srcRect/>
          <a:stretch>
            <a:fillRect/>
          </a:stretch>
        </p:blipFill>
        <p:spPr>
          <a:xfrm>
            <a:off x="971599" y="1412776"/>
            <a:ext cx="7137791" cy="4392488"/>
          </a:xfrm>
          <a:prstGeom prst="rect">
            <a:avLst/>
          </a:prstGeom>
          <a:ln/>
        </p:spPr>
      </p:pic>
    </p:spTree>
    <p:extLst>
      <p:ext uri="{BB962C8B-B14F-4D97-AF65-F5344CB8AC3E}">
        <p14:creationId xmlns:p14="http://schemas.microsoft.com/office/powerpoint/2010/main" val="39981818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8i: SWOT analysis (1)</a:t>
            </a:r>
          </a:p>
        </p:txBody>
      </p:sp>
      <p:pic>
        <p:nvPicPr>
          <p:cNvPr id="7" name="Picture 6"/>
          <p:cNvPicPr>
            <a:picLocks noChangeAspect="1"/>
          </p:cNvPicPr>
          <p:nvPr/>
        </p:nvPicPr>
        <p:blipFill>
          <a:blip r:embed="rId2"/>
          <a:stretch>
            <a:fillRect/>
          </a:stretch>
        </p:blipFill>
        <p:spPr>
          <a:xfrm>
            <a:off x="946815" y="1628800"/>
            <a:ext cx="8017674" cy="2135592"/>
          </a:xfrm>
          <a:prstGeom prst="rect">
            <a:avLst/>
          </a:prstGeom>
        </p:spPr>
      </p:pic>
    </p:spTree>
    <p:extLst>
      <p:ext uri="{BB962C8B-B14F-4D97-AF65-F5344CB8AC3E}">
        <p14:creationId xmlns:p14="http://schemas.microsoft.com/office/powerpoint/2010/main" val="368903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Market</a:t>
            </a:r>
          </a:p>
        </p:txBody>
      </p:sp>
      <p:sp>
        <p:nvSpPr>
          <p:cNvPr id="3" name="Content Placeholder 2"/>
          <p:cNvSpPr>
            <a:spLocks noGrp="1"/>
          </p:cNvSpPr>
          <p:nvPr>
            <p:ph idx="1"/>
          </p:nvPr>
        </p:nvSpPr>
        <p:spPr>
          <a:xfrm>
            <a:off x="971600" y="1600201"/>
            <a:ext cx="7715200" cy="2874623"/>
          </a:xfrm>
        </p:spPr>
        <p:txBody>
          <a:bodyPr anchor="t">
            <a:spAutoFit/>
          </a:bodyPr>
          <a:lstStyle/>
          <a:p>
            <a:pPr marL="457200"/>
            <a:r>
              <a:rPr lang="en-ZA" dirty="0"/>
              <a:t>The group of consumers or organisations that:</a:t>
            </a:r>
          </a:p>
          <a:p>
            <a:pPr indent="0">
              <a:buNone/>
            </a:pPr>
            <a:endParaRPr lang="en-ZA" sz="1200" dirty="0"/>
          </a:p>
          <a:p>
            <a:pPr lvl="0">
              <a:buClr>
                <a:schemeClr val="accent1"/>
              </a:buClr>
              <a:buFont typeface="Arial" panose="020B0604020202020204" pitchFamily="34" charset="0"/>
              <a:buChar char="•"/>
            </a:pPr>
            <a:r>
              <a:rPr lang="en-ZA" sz="2400" dirty="0"/>
              <a:t>Is interested in a particular product.</a:t>
            </a:r>
          </a:p>
          <a:p>
            <a:pPr lvl="0">
              <a:buClr>
                <a:schemeClr val="accent1"/>
              </a:buClr>
              <a:buFont typeface="Arial" panose="020B0604020202020204" pitchFamily="34" charset="0"/>
              <a:buChar char="•"/>
            </a:pPr>
            <a:r>
              <a:rPr lang="en-ZA" sz="2400" dirty="0"/>
              <a:t>Has the resources to buy the product.</a:t>
            </a:r>
          </a:p>
          <a:p>
            <a:pPr>
              <a:buClr>
                <a:schemeClr val="accent1"/>
              </a:buClr>
              <a:buFont typeface="Arial" panose="020B0604020202020204" pitchFamily="34" charset="0"/>
              <a:buChar char="•"/>
              <a:tabLst>
                <a:tab pos="450850" algn="l"/>
              </a:tabLst>
            </a:pPr>
            <a:r>
              <a:rPr lang="en-ZA" sz="2400" dirty="0"/>
              <a:t>Is allowed by regulations and/or legislation to buy 	the product.</a:t>
            </a:r>
          </a:p>
        </p:txBody>
      </p:sp>
    </p:spTree>
    <p:extLst>
      <p:ext uri="{BB962C8B-B14F-4D97-AF65-F5344CB8AC3E}">
        <p14:creationId xmlns:p14="http://schemas.microsoft.com/office/powerpoint/2010/main" val="32276071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SWOT analysis (2)</a:t>
            </a:r>
          </a:p>
        </p:txBody>
      </p:sp>
      <p:sp>
        <p:nvSpPr>
          <p:cNvPr id="3" name="Content Placeholder 2"/>
          <p:cNvSpPr>
            <a:spLocks noGrp="1"/>
          </p:cNvSpPr>
          <p:nvPr>
            <p:ph idx="1"/>
          </p:nvPr>
        </p:nvSpPr>
        <p:spPr>
          <a:xfrm>
            <a:off x="1882044" y="6021288"/>
            <a:ext cx="5894312" cy="461655"/>
          </a:xfrm>
        </p:spPr>
        <p:txBody>
          <a:bodyPr wrap="square">
            <a:spAutoFit/>
          </a:bodyPr>
          <a:lstStyle/>
          <a:p>
            <a:pPr indent="0">
              <a:buNone/>
            </a:pPr>
            <a:r>
              <a:rPr lang="en-ZA" sz="2400" dirty="0">
                <a:solidFill>
                  <a:schemeClr val="accent2"/>
                </a:solidFill>
              </a:rPr>
              <a:t>Issues to be reviewed in a SWOT analysis</a:t>
            </a:r>
          </a:p>
        </p:txBody>
      </p:sp>
      <p:pic>
        <p:nvPicPr>
          <p:cNvPr id="5" name="Picture 4"/>
          <p:cNvPicPr>
            <a:picLocks noChangeAspect="1"/>
          </p:cNvPicPr>
          <p:nvPr/>
        </p:nvPicPr>
        <p:blipFill>
          <a:blip r:embed="rId3"/>
          <a:stretch>
            <a:fillRect/>
          </a:stretch>
        </p:blipFill>
        <p:spPr>
          <a:xfrm>
            <a:off x="946415" y="1501943"/>
            <a:ext cx="8018073" cy="4183742"/>
          </a:xfrm>
          <a:prstGeom prst="rect">
            <a:avLst/>
          </a:prstGeom>
        </p:spPr>
      </p:pic>
    </p:spTree>
    <p:extLst>
      <p:ext uri="{BB962C8B-B14F-4D97-AF65-F5344CB8AC3E}">
        <p14:creationId xmlns:p14="http://schemas.microsoft.com/office/powerpoint/2010/main" val="11851736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SWOT analysis (3)</a:t>
            </a:r>
          </a:p>
        </p:txBody>
      </p:sp>
      <p:pic>
        <p:nvPicPr>
          <p:cNvPr id="4" name="Picture 3"/>
          <p:cNvPicPr>
            <a:picLocks noChangeAspect="1"/>
          </p:cNvPicPr>
          <p:nvPr/>
        </p:nvPicPr>
        <p:blipFill>
          <a:blip r:embed="rId3"/>
          <a:stretch>
            <a:fillRect/>
          </a:stretch>
        </p:blipFill>
        <p:spPr>
          <a:xfrm>
            <a:off x="952979" y="1700808"/>
            <a:ext cx="8011510" cy="2934181"/>
          </a:xfrm>
          <a:prstGeom prst="rect">
            <a:avLst/>
          </a:prstGeom>
        </p:spPr>
      </p:pic>
      <p:sp>
        <p:nvSpPr>
          <p:cNvPr id="8" name="Content Placeholder 2"/>
          <p:cNvSpPr txBox="1">
            <a:spLocks/>
          </p:cNvSpPr>
          <p:nvPr/>
        </p:nvSpPr>
        <p:spPr>
          <a:xfrm>
            <a:off x="2011578" y="5199593"/>
            <a:ext cx="5894312" cy="461655"/>
          </a:xfrm>
          <a:prstGeom prst="rect">
            <a:avLst/>
          </a:prstGeom>
        </p:spPr>
        <p:txBody>
          <a:bodyPr vert="horz" wrap="square" lIns="91431" tIns="45715" rIns="91431" bIns="45715" rtlCol="0">
            <a:spAutoFit/>
          </a:bodyPr>
          <a:lstStyle>
            <a:lvl1pPr marL="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Wingdings" pitchFamily="2" charset="2"/>
              <a:buNone/>
            </a:pPr>
            <a:r>
              <a:rPr lang="en-ZA" sz="2400" dirty="0">
                <a:solidFill>
                  <a:schemeClr val="accent2"/>
                </a:solidFill>
              </a:rPr>
              <a:t>Issues to be reviewed in a SWOT analysis</a:t>
            </a:r>
          </a:p>
        </p:txBody>
      </p:sp>
    </p:spTree>
    <p:extLst>
      <p:ext uri="{BB962C8B-B14F-4D97-AF65-F5344CB8AC3E}">
        <p14:creationId xmlns:p14="http://schemas.microsoft.com/office/powerpoint/2010/main" val="31542109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8j: Problem tree analysis</a:t>
            </a:r>
          </a:p>
        </p:txBody>
      </p:sp>
      <p:sp>
        <p:nvSpPr>
          <p:cNvPr id="3" name="Content Placeholder 2"/>
          <p:cNvSpPr>
            <a:spLocks noGrp="1"/>
          </p:cNvSpPr>
          <p:nvPr>
            <p:ph idx="1"/>
          </p:nvPr>
        </p:nvSpPr>
        <p:spPr>
          <a:xfrm>
            <a:off x="2632956" y="6055002"/>
            <a:ext cx="3955268" cy="461655"/>
          </a:xfrm>
        </p:spPr>
        <p:txBody>
          <a:bodyPr wrap="square">
            <a:spAutoFit/>
          </a:bodyPr>
          <a:lstStyle/>
          <a:p>
            <a:pPr indent="0">
              <a:buNone/>
            </a:pPr>
            <a:r>
              <a:rPr lang="en-ZA" sz="2400" dirty="0">
                <a:solidFill>
                  <a:schemeClr val="accent2"/>
                </a:solidFill>
              </a:rPr>
              <a:t>Example of a problem tree</a:t>
            </a:r>
          </a:p>
        </p:txBody>
      </p:sp>
      <p:pic>
        <p:nvPicPr>
          <p:cNvPr id="4" name="image32.png"/>
          <p:cNvPicPr/>
          <p:nvPr/>
        </p:nvPicPr>
        <p:blipFill>
          <a:blip r:embed="rId2"/>
          <a:srcRect/>
          <a:stretch>
            <a:fillRect/>
          </a:stretch>
        </p:blipFill>
        <p:spPr>
          <a:xfrm>
            <a:off x="1115616" y="1628800"/>
            <a:ext cx="6408712" cy="4190312"/>
          </a:xfrm>
          <a:prstGeom prst="rect">
            <a:avLst/>
          </a:prstGeom>
          <a:ln w="9525">
            <a:solidFill>
              <a:srgbClr val="000000"/>
            </a:solidFill>
            <a:prstDash val="solid"/>
          </a:ln>
        </p:spPr>
      </p:pic>
    </p:spTree>
    <p:extLst>
      <p:ext uri="{BB962C8B-B14F-4D97-AF65-F5344CB8AC3E}">
        <p14:creationId xmlns:p14="http://schemas.microsoft.com/office/powerpoint/2010/main" val="31405056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8k: VC: Solution tree</a:t>
            </a:r>
          </a:p>
        </p:txBody>
      </p:sp>
      <p:sp>
        <p:nvSpPr>
          <p:cNvPr id="3" name="Content Placeholder 2"/>
          <p:cNvSpPr>
            <a:spLocks noGrp="1"/>
          </p:cNvSpPr>
          <p:nvPr>
            <p:ph idx="1"/>
          </p:nvPr>
        </p:nvSpPr>
        <p:spPr>
          <a:xfrm>
            <a:off x="1835696" y="5909935"/>
            <a:ext cx="5688632" cy="830987"/>
          </a:xfrm>
        </p:spPr>
        <p:txBody>
          <a:bodyPr wrap="square">
            <a:spAutoFit/>
          </a:bodyPr>
          <a:lstStyle/>
          <a:p>
            <a:pPr indent="0">
              <a:buNone/>
            </a:pPr>
            <a:r>
              <a:rPr lang="en-ZA" sz="2400" dirty="0">
                <a:solidFill>
                  <a:schemeClr val="accent2"/>
                </a:solidFill>
              </a:rPr>
              <a:t>Example of a solution tree for improving market competitiveness of chickens</a:t>
            </a:r>
          </a:p>
        </p:txBody>
      </p:sp>
      <p:pic>
        <p:nvPicPr>
          <p:cNvPr id="4" name="image33.png"/>
          <p:cNvPicPr/>
          <p:nvPr/>
        </p:nvPicPr>
        <p:blipFill>
          <a:blip r:embed="rId2"/>
          <a:srcRect/>
          <a:stretch>
            <a:fillRect/>
          </a:stretch>
        </p:blipFill>
        <p:spPr>
          <a:xfrm>
            <a:off x="1115616" y="1553285"/>
            <a:ext cx="6192688" cy="4356650"/>
          </a:xfrm>
          <a:prstGeom prst="rect">
            <a:avLst/>
          </a:prstGeom>
          <a:ln w="3175">
            <a:solidFill>
              <a:srgbClr val="000000"/>
            </a:solidFill>
            <a:prstDash val="solid"/>
          </a:ln>
        </p:spPr>
      </p:pic>
    </p:spTree>
    <p:extLst>
      <p:ext uri="{BB962C8B-B14F-4D97-AF65-F5344CB8AC3E}">
        <p14:creationId xmlns:p14="http://schemas.microsoft.com/office/powerpoint/2010/main" val="32252914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8l: Scenario building</a:t>
            </a:r>
          </a:p>
        </p:txBody>
      </p:sp>
      <p:sp>
        <p:nvSpPr>
          <p:cNvPr id="3" name="Content Placeholder 2"/>
          <p:cNvSpPr>
            <a:spLocks noGrp="1"/>
          </p:cNvSpPr>
          <p:nvPr>
            <p:ph idx="1"/>
          </p:nvPr>
        </p:nvSpPr>
        <p:spPr>
          <a:xfrm>
            <a:off x="971600" y="1484784"/>
            <a:ext cx="7715200" cy="4856704"/>
          </a:xfrm>
        </p:spPr>
        <p:txBody>
          <a:bodyPr>
            <a:spAutoFit/>
          </a:bodyPr>
          <a:lstStyle/>
          <a:p>
            <a:pPr indent="0">
              <a:buNone/>
            </a:pPr>
            <a:r>
              <a:rPr lang="en-ZA" sz="3000" b="1" dirty="0"/>
              <a:t>Example</a:t>
            </a:r>
          </a:p>
          <a:p>
            <a:pPr indent="0">
              <a:buNone/>
            </a:pPr>
            <a:r>
              <a:rPr lang="en-GB" sz="2400" dirty="0"/>
              <a:t>The marketing team who worked with potato farmers in south western Uganda, considered the following market options for the farmers:</a:t>
            </a:r>
          </a:p>
          <a:p>
            <a:pPr indent="0">
              <a:buNone/>
            </a:pPr>
            <a:endParaRPr lang="en-ZA" sz="1200" dirty="0"/>
          </a:p>
          <a:p>
            <a:pPr marL="457200"/>
            <a:r>
              <a:rPr lang="en-ZA" sz="2400" dirty="0"/>
              <a:t>Sales of potatoes into the local market;</a:t>
            </a:r>
          </a:p>
          <a:p>
            <a:pPr marL="457200"/>
            <a:r>
              <a:rPr lang="en-ZA" sz="2400" dirty="0"/>
              <a:t>Sales of potato into the nearest large city, 80 km from the farms;</a:t>
            </a:r>
          </a:p>
          <a:p>
            <a:pPr marL="457200"/>
            <a:r>
              <a:rPr lang="en-ZA" sz="2400" dirty="0"/>
              <a:t>Sales of potato into a fast food restaurant in the capital city 400 km away; and</a:t>
            </a:r>
          </a:p>
          <a:p>
            <a:pPr marL="457200"/>
            <a:r>
              <a:rPr lang="en-ZA" sz="2400" dirty="0"/>
              <a:t>Sales of potato into the wholesale market in the capital city.</a:t>
            </a:r>
            <a:endParaRPr lang="en-ZA" dirty="0"/>
          </a:p>
        </p:txBody>
      </p:sp>
    </p:spTree>
    <p:extLst>
      <p:ext uri="{BB962C8B-B14F-4D97-AF65-F5344CB8AC3E}">
        <p14:creationId xmlns:p14="http://schemas.microsoft.com/office/powerpoint/2010/main" val="24460722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9: Results and interpretation</a:t>
            </a:r>
          </a:p>
        </p:txBody>
      </p:sp>
      <p:sp>
        <p:nvSpPr>
          <p:cNvPr id="3" name="Content Placeholder 2"/>
          <p:cNvSpPr>
            <a:spLocks noGrp="1"/>
          </p:cNvSpPr>
          <p:nvPr>
            <p:ph idx="1"/>
          </p:nvPr>
        </p:nvSpPr>
        <p:spPr>
          <a:xfrm>
            <a:off x="971600" y="1600201"/>
            <a:ext cx="7715200" cy="4438128"/>
          </a:xfrm>
        </p:spPr>
        <p:txBody>
          <a:bodyPr>
            <a:spAutoFit/>
          </a:bodyPr>
          <a:lstStyle/>
          <a:p>
            <a:r>
              <a:rPr lang="en-ZA" dirty="0"/>
              <a:t>Answer the following questions:</a:t>
            </a:r>
          </a:p>
          <a:p>
            <a:endParaRPr lang="en-ZA" sz="1200" dirty="0"/>
          </a:p>
          <a:p>
            <a:pPr lvl="0">
              <a:buClr>
                <a:schemeClr val="accent1"/>
              </a:buClr>
              <a:buFont typeface="Arial" panose="020B0604020202020204" pitchFamily="34" charset="0"/>
              <a:buChar char="•"/>
              <a:tabLst>
                <a:tab pos="450850" algn="l"/>
              </a:tabLst>
            </a:pPr>
            <a:r>
              <a:rPr lang="en-GB" sz="2400" dirty="0"/>
              <a:t>What are the different channels and key stages in 	the value chain?</a:t>
            </a:r>
            <a:endParaRPr lang="en-ZA" sz="2400" dirty="0"/>
          </a:p>
          <a:p>
            <a:pPr lvl="0">
              <a:buClr>
                <a:schemeClr val="accent1"/>
              </a:buClr>
              <a:buFont typeface="Arial" panose="020B0604020202020204" pitchFamily="34" charset="0"/>
              <a:buChar char="•"/>
              <a:tabLst>
                <a:tab pos="450850" algn="l"/>
              </a:tabLst>
            </a:pPr>
            <a:r>
              <a:rPr lang="en-GB" sz="2400" dirty="0"/>
              <a:t>What are the main production areas and wholesale 	and consumption centres?</a:t>
            </a:r>
            <a:endParaRPr lang="en-ZA" sz="2400" dirty="0"/>
          </a:p>
          <a:p>
            <a:pPr lvl="0">
              <a:buClr>
                <a:schemeClr val="accent1"/>
              </a:buClr>
              <a:buFont typeface="Arial" panose="020B0604020202020204" pitchFamily="34" charset="0"/>
              <a:buChar char="•"/>
              <a:tabLst>
                <a:tab pos="450850" algn="l"/>
              </a:tabLst>
            </a:pPr>
            <a:r>
              <a:rPr lang="en-GB" sz="2400" dirty="0"/>
              <a:t>What are the scales of operation at each stage of 	the value chain?</a:t>
            </a:r>
            <a:endParaRPr lang="en-ZA" sz="2400" dirty="0"/>
          </a:p>
          <a:p>
            <a:pPr lvl="0">
              <a:buClr>
                <a:schemeClr val="accent1"/>
              </a:buClr>
              <a:buFont typeface="Arial" panose="020B0604020202020204" pitchFamily="34" charset="0"/>
              <a:buChar char="•"/>
              <a:tabLst>
                <a:tab pos="450850" algn="l"/>
              </a:tabLst>
            </a:pPr>
            <a:r>
              <a:rPr lang="en-GB" sz="2400" dirty="0"/>
              <a:t>Who are the key players?</a:t>
            </a:r>
            <a:endParaRPr lang="en-ZA" sz="2400" dirty="0"/>
          </a:p>
          <a:p>
            <a:pPr lvl="0">
              <a:buClr>
                <a:schemeClr val="accent1"/>
              </a:buClr>
              <a:buFont typeface="Arial" panose="020B0604020202020204" pitchFamily="34" charset="0"/>
              <a:buChar char="•"/>
              <a:tabLst>
                <a:tab pos="450850" algn="l"/>
              </a:tabLst>
            </a:pPr>
            <a:r>
              <a:rPr lang="en-GB" sz="2400" dirty="0"/>
              <a:t>How profitable is this value chain for target 	producers, traders and processors?</a:t>
            </a:r>
            <a:endParaRPr lang="en-ZA" dirty="0"/>
          </a:p>
        </p:txBody>
      </p:sp>
    </p:spTree>
    <p:extLst>
      <p:ext uri="{BB962C8B-B14F-4D97-AF65-F5344CB8AC3E}">
        <p14:creationId xmlns:p14="http://schemas.microsoft.com/office/powerpoint/2010/main" val="24304180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85440"/>
            <a:ext cx="7715200" cy="1323429"/>
          </a:xfrm>
        </p:spPr>
        <p:txBody>
          <a:bodyPr>
            <a:spAutoFit/>
          </a:bodyPr>
          <a:lstStyle/>
          <a:p>
            <a:r>
              <a:rPr lang="en-ZA" sz="4000" dirty="0"/>
              <a:t>9a: Preliminary diagram of the marketing chain</a:t>
            </a:r>
          </a:p>
        </p:txBody>
      </p:sp>
      <p:sp>
        <p:nvSpPr>
          <p:cNvPr id="3" name="Content Placeholder 2"/>
          <p:cNvSpPr>
            <a:spLocks noGrp="1"/>
          </p:cNvSpPr>
          <p:nvPr>
            <p:ph idx="1"/>
          </p:nvPr>
        </p:nvSpPr>
        <p:spPr>
          <a:xfrm>
            <a:off x="980445" y="1844824"/>
            <a:ext cx="7715200" cy="2283692"/>
          </a:xfrm>
        </p:spPr>
        <p:txBody>
          <a:bodyPr>
            <a:spAutoFit/>
          </a:bodyPr>
          <a:lstStyle/>
          <a:p>
            <a:pPr>
              <a:tabLst>
                <a:tab pos="450850" algn="l"/>
              </a:tabLst>
            </a:pPr>
            <a:r>
              <a:rPr lang="en-GB" dirty="0"/>
              <a:t>The survey team may consider the 	preliminary maps/diagrams:</a:t>
            </a:r>
            <a:endParaRPr lang="en-ZA" dirty="0"/>
          </a:p>
          <a:p>
            <a:pPr>
              <a:buClr>
                <a:schemeClr val="accent1"/>
              </a:buClr>
              <a:buFont typeface="Arial" panose="020B0604020202020204" pitchFamily="34" charset="0"/>
              <a:buChar char="•"/>
              <a:tabLst>
                <a:tab pos="450850" algn="l"/>
              </a:tabLst>
            </a:pPr>
            <a:r>
              <a:rPr lang="en-ZA" sz="2400" dirty="0"/>
              <a:t>Core chain actor’s map.</a:t>
            </a:r>
          </a:p>
          <a:p>
            <a:pPr>
              <a:buClr>
                <a:schemeClr val="accent1"/>
              </a:buClr>
              <a:buFont typeface="Arial" panose="020B0604020202020204" pitchFamily="34" charset="0"/>
              <a:buChar char="•"/>
              <a:tabLst>
                <a:tab pos="450850" algn="l"/>
              </a:tabLst>
            </a:pPr>
            <a:r>
              <a:rPr lang="en-ZA" sz="2400" dirty="0"/>
              <a:t>Business services map.</a:t>
            </a:r>
          </a:p>
          <a:p>
            <a:pPr>
              <a:buClr>
                <a:schemeClr val="accent1"/>
              </a:buClr>
              <a:buFont typeface="Arial" panose="020B0604020202020204" pitchFamily="34" charset="0"/>
              <a:buChar char="•"/>
              <a:tabLst>
                <a:tab pos="450850" algn="l"/>
              </a:tabLst>
            </a:pPr>
            <a:r>
              <a:rPr lang="en-ZA" sz="2400" dirty="0"/>
              <a:t>Infrastructure.</a:t>
            </a:r>
          </a:p>
        </p:txBody>
      </p:sp>
    </p:spTree>
    <p:extLst>
      <p:ext uri="{BB962C8B-B14F-4D97-AF65-F5344CB8AC3E}">
        <p14:creationId xmlns:p14="http://schemas.microsoft.com/office/powerpoint/2010/main" val="14689359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560840" cy="707876"/>
          </a:xfrm>
        </p:spPr>
        <p:txBody>
          <a:bodyPr wrap="square">
            <a:spAutoFit/>
          </a:bodyPr>
          <a:lstStyle/>
          <a:p>
            <a:r>
              <a:rPr lang="en-ZA" sz="4000" dirty="0"/>
              <a:t>9b: Results: Demand study</a:t>
            </a:r>
          </a:p>
        </p:txBody>
      </p:sp>
      <p:sp>
        <p:nvSpPr>
          <p:cNvPr id="3" name="Content Placeholder 2"/>
          <p:cNvSpPr>
            <a:spLocks noGrp="1"/>
          </p:cNvSpPr>
          <p:nvPr>
            <p:ph idx="1"/>
          </p:nvPr>
        </p:nvSpPr>
        <p:spPr>
          <a:xfrm>
            <a:off x="971600" y="1600201"/>
            <a:ext cx="7715200" cy="4450439"/>
          </a:xfrm>
        </p:spPr>
        <p:txBody>
          <a:bodyPr>
            <a:spAutoFit/>
          </a:bodyPr>
          <a:lstStyle/>
          <a:p>
            <a:pPr lvl="0">
              <a:tabLst>
                <a:tab pos="450850" algn="l"/>
              </a:tabLst>
            </a:pPr>
            <a:r>
              <a:rPr lang="en-ZA" sz="2400" dirty="0"/>
              <a:t>Identify the major products, markets and market 	chains.</a:t>
            </a:r>
          </a:p>
          <a:p>
            <a:pPr lvl="0">
              <a:tabLst>
                <a:tab pos="450850" algn="l"/>
              </a:tabLst>
            </a:pPr>
            <a:r>
              <a:rPr lang="en-ZA" sz="2400" dirty="0"/>
              <a:t>Provide figures on the size of these markets and 	total market demand.</a:t>
            </a:r>
          </a:p>
          <a:p>
            <a:pPr lvl="0">
              <a:tabLst>
                <a:tab pos="450850" algn="l"/>
              </a:tabLst>
            </a:pPr>
            <a:r>
              <a:rPr lang="en-ZA" sz="2400" dirty="0"/>
              <a:t>At the product level, provide information on price, 	volume, trends, etc.</a:t>
            </a:r>
          </a:p>
          <a:p>
            <a:pPr lvl="0">
              <a:tabLst>
                <a:tab pos="450850" algn="l"/>
              </a:tabLst>
            </a:pPr>
            <a:r>
              <a:rPr lang="en-ZA" sz="2400" dirty="0"/>
              <a:t>Prioritise products in terms of where the enterprise 	can increase sales and product value, and volume 	of trade.</a:t>
            </a:r>
          </a:p>
          <a:p>
            <a:pPr lvl="0">
              <a:tabLst>
                <a:tab pos="450850" algn="l"/>
              </a:tabLst>
            </a:pPr>
            <a:r>
              <a:rPr lang="en-ZA" sz="2400" dirty="0"/>
              <a:t>Record the names of traders, buyers and 	processors.</a:t>
            </a:r>
          </a:p>
        </p:txBody>
      </p:sp>
    </p:spTree>
    <p:extLst>
      <p:ext uri="{BB962C8B-B14F-4D97-AF65-F5344CB8AC3E}">
        <p14:creationId xmlns:p14="http://schemas.microsoft.com/office/powerpoint/2010/main" val="11666748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9c: Results: Supply study</a:t>
            </a:r>
          </a:p>
        </p:txBody>
      </p:sp>
      <p:sp>
        <p:nvSpPr>
          <p:cNvPr id="3" name="Content Placeholder 2"/>
          <p:cNvSpPr>
            <a:spLocks noGrp="1"/>
          </p:cNvSpPr>
          <p:nvPr>
            <p:ph idx="1"/>
          </p:nvPr>
        </p:nvSpPr>
        <p:spPr>
          <a:xfrm>
            <a:off x="971600" y="1600201"/>
            <a:ext cx="7715200" cy="4315017"/>
          </a:xfrm>
        </p:spPr>
        <p:txBody>
          <a:bodyPr>
            <a:spAutoFit/>
          </a:bodyPr>
          <a:lstStyle/>
          <a:p>
            <a:pPr lvl="0">
              <a:tabLst>
                <a:tab pos="450850" algn="l"/>
              </a:tabLst>
            </a:pPr>
            <a:r>
              <a:rPr lang="en-ZA" dirty="0"/>
              <a:t>A map of the country, district and production 	zones of the selected commodity.</a:t>
            </a:r>
          </a:p>
          <a:p>
            <a:pPr lvl="0">
              <a:tabLst>
                <a:tab pos="450850" algn="l"/>
              </a:tabLst>
            </a:pPr>
            <a:r>
              <a:rPr lang="en-ZA" dirty="0"/>
              <a:t>Information on the seasonality of 	production.</a:t>
            </a:r>
          </a:p>
          <a:p>
            <a:pPr lvl="0">
              <a:tabLst>
                <a:tab pos="450850" algn="l"/>
              </a:tabLst>
            </a:pPr>
            <a:r>
              <a:rPr lang="en-ZA" dirty="0"/>
              <a:t>Seasonal and trend information on prices of 	the target raw.</a:t>
            </a:r>
          </a:p>
          <a:p>
            <a:pPr lvl="0">
              <a:tabLst>
                <a:tab pos="450850" algn="l"/>
              </a:tabLst>
            </a:pPr>
            <a:r>
              <a:rPr lang="en-ZA" dirty="0"/>
              <a:t>Marketing costs along the value chain.</a:t>
            </a:r>
          </a:p>
          <a:p>
            <a:pPr lvl="0">
              <a:tabLst>
                <a:tab pos="450850" algn="l"/>
              </a:tabLst>
            </a:pPr>
            <a:r>
              <a:rPr lang="en-GB" dirty="0"/>
              <a:t>Flows of the commodity through the main 	supply chains.</a:t>
            </a:r>
            <a:endParaRPr lang="en-ZA" dirty="0"/>
          </a:p>
        </p:txBody>
      </p:sp>
    </p:spTree>
    <p:extLst>
      <p:ext uri="{BB962C8B-B14F-4D97-AF65-F5344CB8AC3E}">
        <p14:creationId xmlns:p14="http://schemas.microsoft.com/office/powerpoint/2010/main" val="24011021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920880" cy="707876"/>
          </a:xfrm>
        </p:spPr>
        <p:txBody>
          <a:bodyPr>
            <a:spAutoFit/>
          </a:bodyPr>
          <a:lstStyle/>
          <a:p>
            <a:r>
              <a:rPr lang="en-ZA" sz="4000" dirty="0"/>
              <a:t>10: Recommendations</a:t>
            </a:r>
          </a:p>
        </p:txBody>
      </p:sp>
      <p:sp>
        <p:nvSpPr>
          <p:cNvPr id="3" name="Content Placeholder 2"/>
          <p:cNvSpPr>
            <a:spLocks noGrp="1"/>
          </p:cNvSpPr>
          <p:nvPr>
            <p:ph idx="1"/>
          </p:nvPr>
        </p:nvSpPr>
        <p:spPr>
          <a:xfrm>
            <a:off x="971600" y="1600201"/>
            <a:ext cx="7715200" cy="2813068"/>
          </a:xfrm>
        </p:spPr>
        <p:txBody>
          <a:bodyPr>
            <a:spAutoFit/>
          </a:bodyPr>
          <a:lstStyle/>
          <a:p>
            <a:r>
              <a:rPr lang="en-ZA" dirty="0"/>
              <a:t>Relevant key questions:</a:t>
            </a:r>
          </a:p>
          <a:p>
            <a:pPr indent="0">
              <a:buNone/>
            </a:pPr>
            <a:endParaRPr lang="en-ZA" sz="1200" dirty="0"/>
          </a:p>
          <a:p>
            <a:pPr lvl="0">
              <a:buClr>
                <a:schemeClr val="accent1"/>
              </a:buClr>
              <a:buFont typeface="Arial" panose="020B0604020202020204" pitchFamily="34" charset="0"/>
              <a:buChar char="•"/>
              <a:tabLst>
                <a:tab pos="450850" algn="l"/>
              </a:tabLst>
            </a:pPr>
            <a:r>
              <a:rPr lang="en-ZA" sz="2400" dirty="0"/>
              <a:t>Has this intervention/solution been applied before?</a:t>
            </a:r>
          </a:p>
          <a:p>
            <a:pPr lvl="0">
              <a:buClr>
                <a:schemeClr val="accent1"/>
              </a:buClr>
              <a:buFont typeface="Arial" panose="020B0604020202020204" pitchFamily="34" charset="0"/>
              <a:buChar char="•"/>
              <a:tabLst>
                <a:tab pos="450850" algn="l"/>
              </a:tabLst>
            </a:pPr>
            <a:r>
              <a:rPr lang="en-ZA" sz="2400" dirty="0"/>
              <a:t>If it has been applied, what are the reasons for its 	failures or successes?</a:t>
            </a:r>
          </a:p>
          <a:p>
            <a:pPr lvl="0">
              <a:buClr>
                <a:schemeClr val="accent1"/>
              </a:buClr>
              <a:buFont typeface="Arial" panose="020B0604020202020204" pitchFamily="34" charset="0"/>
              <a:buChar char="•"/>
              <a:tabLst>
                <a:tab pos="450850" algn="l"/>
              </a:tabLst>
            </a:pPr>
            <a:r>
              <a:rPr lang="en-ZA" sz="2400" dirty="0"/>
              <a:t>If it has failed, but still has merit, what must be 	done to ensure success?</a:t>
            </a:r>
          </a:p>
        </p:txBody>
      </p:sp>
    </p:spTree>
    <p:extLst>
      <p:ext uri="{BB962C8B-B14F-4D97-AF65-F5344CB8AC3E}">
        <p14:creationId xmlns:p14="http://schemas.microsoft.com/office/powerpoint/2010/main" val="277781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62439"/>
            <a:ext cx="7715200" cy="769431"/>
          </a:xfrm>
        </p:spPr>
        <p:txBody>
          <a:bodyPr>
            <a:spAutoFit/>
          </a:bodyPr>
          <a:lstStyle/>
          <a:p>
            <a:r>
              <a:rPr lang="en-ZA" sz="4000" dirty="0"/>
              <a:t>Agricultural</a:t>
            </a:r>
            <a:r>
              <a:rPr lang="en-ZA" dirty="0"/>
              <a:t> market</a:t>
            </a:r>
          </a:p>
        </p:txBody>
      </p:sp>
      <p:sp>
        <p:nvSpPr>
          <p:cNvPr id="3" name="Content Placeholder 2"/>
          <p:cNvSpPr>
            <a:spLocks noGrp="1"/>
          </p:cNvSpPr>
          <p:nvPr>
            <p:ph sz="half" idx="1"/>
          </p:nvPr>
        </p:nvSpPr>
        <p:spPr>
          <a:xfrm>
            <a:off x="1028517" y="1556792"/>
            <a:ext cx="3542202" cy="4191907"/>
          </a:xfrm>
        </p:spPr>
        <p:txBody>
          <a:bodyPr wrap="square">
            <a:spAutoFit/>
          </a:bodyPr>
          <a:lstStyle/>
          <a:p>
            <a:pPr indent="0">
              <a:buNone/>
            </a:pPr>
            <a:r>
              <a:rPr lang="en-ZA" dirty="0"/>
              <a:t>The group of consumers and organisations that:</a:t>
            </a:r>
          </a:p>
          <a:p>
            <a:pPr marL="342900" lvl="1" indent="-342900">
              <a:tabLst>
                <a:tab pos="450850" algn="l"/>
              </a:tabLst>
            </a:pPr>
            <a:r>
              <a:rPr lang="en-ZA" sz="2400" dirty="0"/>
              <a:t>Is interested in a particular agricultural product.</a:t>
            </a:r>
          </a:p>
          <a:p>
            <a:pPr marL="342900" lvl="1" indent="-342900">
              <a:tabLst>
                <a:tab pos="450850" algn="l"/>
              </a:tabLst>
            </a:pPr>
            <a:r>
              <a:rPr lang="en-ZA" sz="2400" dirty="0"/>
              <a:t>Has the resources to buy it.</a:t>
            </a:r>
          </a:p>
          <a:p>
            <a:pPr marL="342900" lvl="1" indent="-342900">
              <a:tabLst>
                <a:tab pos="450850" algn="l"/>
              </a:tabLst>
            </a:pPr>
            <a:r>
              <a:rPr lang="en-ZA" sz="2400" dirty="0"/>
              <a:t>Is legally allowed to buy the product.</a:t>
            </a:r>
          </a:p>
        </p:txBody>
      </p:sp>
      <p:pic>
        <p:nvPicPr>
          <p:cNvPr id="6146" name="Picture 2" descr="Image result for agricultural market"/>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4716016" y="2245801"/>
            <a:ext cx="4142225" cy="259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229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11: Survey report</a:t>
            </a:r>
          </a:p>
        </p:txBody>
      </p:sp>
      <p:sp>
        <p:nvSpPr>
          <p:cNvPr id="3" name="Content Placeholder 2"/>
          <p:cNvSpPr>
            <a:spLocks noGrp="1"/>
          </p:cNvSpPr>
          <p:nvPr>
            <p:ph idx="1"/>
          </p:nvPr>
        </p:nvSpPr>
        <p:spPr>
          <a:xfrm>
            <a:off x="971600" y="1600201"/>
            <a:ext cx="7715200" cy="3847197"/>
          </a:xfrm>
        </p:spPr>
        <p:txBody>
          <a:bodyPr>
            <a:spAutoFit/>
          </a:bodyPr>
          <a:lstStyle/>
          <a:p>
            <a:r>
              <a:rPr lang="en-ZA" dirty="0"/>
              <a:t>Survey report structure:</a:t>
            </a:r>
          </a:p>
          <a:p>
            <a:endParaRPr lang="en-ZA" sz="1200" dirty="0"/>
          </a:p>
          <a:p>
            <a:pPr lvl="0">
              <a:buClr>
                <a:schemeClr val="accent1"/>
              </a:buClr>
              <a:buFont typeface="Arial" panose="020B0604020202020204" pitchFamily="34" charset="0"/>
              <a:buChar char="•"/>
            </a:pPr>
            <a:r>
              <a:rPr lang="en-ZA" sz="2400" dirty="0"/>
              <a:t>Executive summary.</a:t>
            </a:r>
          </a:p>
          <a:p>
            <a:pPr lvl="0">
              <a:buClr>
                <a:schemeClr val="accent1"/>
              </a:buClr>
              <a:buFont typeface="Arial" panose="020B0604020202020204" pitchFamily="34" charset="0"/>
              <a:buChar char="•"/>
            </a:pPr>
            <a:r>
              <a:rPr lang="en-ZA" sz="2400" dirty="0"/>
              <a:t>Introduction.</a:t>
            </a:r>
          </a:p>
          <a:p>
            <a:pPr lvl="0">
              <a:buClr>
                <a:schemeClr val="accent1"/>
              </a:buClr>
              <a:buFont typeface="Arial" panose="020B0604020202020204" pitchFamily="34" charset="0"/>
              <a:buChar char="•"/>
            </a:pPr>
            <a:r>
              <a:rPr lang="en-ZA" sz="2400" dirty="0"/>
              <a:t>Target clients for the study.</a:t>
            </a:r>
          </a:p>
          <a:p>
            <a:pPr lvl="0">
              <a:buClr>
                <a:schemeClr val="accent1"/>
              </a:buClr>
              <a:buFont typeface="Arial" panose="020B0604020202020204" pitchFamily="34" charset="0"/>
              <a:buChar char="•"/>
            </a:pPr>
            <a:r>
              <a:rPr lang="en-ZA" sz="2400" dirty="0"/>
              <a:t>Methodology.</a:t>
            </a:r>
          </a:p>
          <a:p>
            <a:pPr lvl="0">
              <a:buClr>
                <a:schemeClr val="accent1"/>
              </a:buClr>
              <a:buFont typeface="Arial" panose="020B0604020202020204" pitchFamily="34" charset="0"/>
              <a:buChar char="•"/>
            </a:pPr>
            <a:r>
              <a:rPr lang="en-ZA" sz="2400" dirty="0"/>
              <a:t>Key findings.</a:t>
            </a:r>
          </a:p>
          <a:p>
            <a:pPr>
              <a:buClr>
                <a:schemeClr val="accent1"/>
              </a:buClr>
              <a:buFont typeface="Arial" panose="020B0604020202020204" pitchFamily="34" charset="0"/>
              <a:buChar char="•"/>
            </a:pPr>
            <a:r>
              <a:rPr lang="en-ZA" sz="2400" dirty="0"/>
              <a:t>Specific recommendations to the target clients.</a:t>
            </a:r>
          </a:p>
          <a:p>
            <a:pPr lvl="0">
              <a:buClr>
                <a:schemeClr val="accent1"/>
              </a:buClr>
              <a:buFont typeface="Arial" panose="020B0604020202020204" pitchFamily="34" charset="0"/>
              <a:buChar char="•"/>
            </a:pPr>
            <a:r>
              <a:rPr lang="en-ZA" sz="2400" dirty="0"/>
              <a:t>Conclusions and annexures.</a:t>
            </a:r>
          </a:p>
        </p:txBody>
      </p:sp>
    </p:spTree>
    <p:extLst>
      <p:ext uri="{BB962C8B-B14F-4D97-AF65-F5344CB8AC3E}">
        <p14:creationId xmlns:p14="http://schemas.microsoft.com/office/powerpoint/2010/main" val="1767932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71600" y="3645024"/>
            <a:ext cx="7523114" cy="523210"/>
          </a:xfrm>
        </p:spPr>
        <p:txBody>
          <a:bodyPr>
            <a:spAutoFit/>
          </a:bodyPr>
          <a:lstStyle/>
          <a:p>
            <a:r>
              <a:rPr lang="en-ZA" sz="2800" b="1" dirty="0">
                <a:solidFill>
                  <a:schemeClr val="accent2"/>
                </a:solidFill>
              </a:rPr>
              <a:t>Study Unit 3</a:t>
            </a:r>
            <a:endParaRPr lang="en-ZA" dirty="0"/>
          </a:p>
        </p:txBody>
      </p:sp>
      <p:sp>
        <p:nvSpPr>
          <p:cNvPr id="8" name="Title 7"/>
          <p:cNvSpPr>
            <a:spLocks noGrp="1"/>
          </p:cNvSpPr>
          <p:nvPr>
            <p:ph type="title"/>
          </p:nvPr>
        </p:nvSpPr>
        <p:spPr>
          <a:xfrm>
            <a:off x="971600" y="4406901"/>
            <a:ext cx="7523114" cy="707876"/>
          </a:xfrm>
        </p:spPr>
        <p:txBody>
          <a:bodyPr>
            <a:spAutoFit/>
          </a:bodyPr>
          <a:lstStyle/>
          <a:p>
            <a:r>
              <a:rPr lang="en-ZA" b="0" cap="none" dirty="0"/>
              <a:t>Value chain upgrading strategies</a:t>
            </a:r>
          </a:p>
        </p:txBody>
      </p:sp>
    </p:spTree>
    <p:extLst>
      <p:ext uri="{BB962C8B-B14F-4D97-AF65-F5344CB8AC3E}">
        <p14:creationId xmlns:p14="http://schemas.microsoft.com/office/powerpoint/2010/main" val="118361612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62439"/>
            <a:ext cx="7715200" cy="769431"/>
          </a:xfrm>
        </p:spPr>
        <p:txBody>
          <a:bodyPr>
            <a:spAutoFit/>
          </a:bodyPr>
          <a:lstStyle/>
          <a:p>
            <a:r>
              <a:rPr lang="en-ZA" dirty="0"/>
              <a:t>Overview</a:t>
            </a:r>
          </a:p>
        </p:txBody>
      </p:sp>
      <p:sp>
        <p:nvSpPr>
          <p:cNvPr id="3" name="Content Placeholder 2"/>
          <p:cNvSpPr>
            <a:spLocks noGrp="1"/>
          </p:cNvSpPr>
          <p:nvPr>
            <p:ph idx="1"/>
          </p:nvPr>
        </p:nvSpPr>
        <p:spPr>
          <a:xfrm>
            <a:off x="971600" y="1600201"/>
            <a:ext cx="7715200" cy="3625598"/>
          </a:xfrm>
        </p:spPr>
        <p:txBody>
          <a:bodyPr>
            <a:spAutoFit/>
          </a:bodyPr>
          <a:lstStyle/>
          <a:p>
            <a:r>
              <a:rPr lang="en-ZA" dirty="0">
                <a:solidFill>
                  <a:schemeClr val="tx1"/>
                </a:solidFill>
              </a:rPr>
              <a:t>Study unit 3 is about:</a:t>
            </a:r>
          </a:p>
          <a:p>
            <a:endParaRPr lang="en-ZA" sz="1200" dirty="0">
              <a:solidFill>
                <a:schemeClr val="tx1"/>
              </a:solidFill>
            </a:endParaRPr>
          </a:p>
          <a:p>
            <a:pPr lvl="0">
              <a:tabLst>
                <a:tab pos="450850" algn="l"/>
              </a:tabLst>
            </a:pPr>
            <a:r>
              <a:rPr lang="en-ZA" sz="2400" dirty="0"/>
              <a:t>Identifying the assumptions and decision points in 	value chain upgrading.</a:t>
            </a:r>
          </a:p>
          <a:p>
            <a:pPr lvl="0">
              <a:tabLst>
                <a:tab pos="450850" algn="l"/>
              </a:tabLst>
            </a:pPr>
            <a:r>
              <a:rPr lang="en-ZA" sz="2400" dirty="0"/>
              <a:t>Explaining the value chain investment process.</a:t>
            </a:r>
          </a:p>
          <a:p>
            <a:pPr lvl="0">
              <a:tabLst>
                <a:tab pos="450850" algn="l"/>
              </a:tabLst>
            </a:pPr>
            <a:r>
              <a:rPr lang="en-ZA" sz="2400" dirty="0"/>
              <a:t>Assessing value chain upgrading strategies on 	farmer and extension agent level.</a:t>
            </a:r>
          </a:p>
          <a:p>
            <a:pPr>
              <a:tabLst>
                <a:tab pos="450850" algn="l"/>
              </a:tabLst>
            </a:pPr>
            <a:r>
              <a:rPr lang="en-GB" sz="2400" dirty="0"/>
              <a:t>Designing a business plan for the implementation of 	a value chain upgrading strategy.</a:t>
            </a:r>
            <a:endParaRPr lang="en-ZA" dirty="0"/>
          </a:p>
        </p:txBody>
      </p:sp>
    </p:spTree>
    <p:extLst>
      <p:ext uri="{BB962C8B-B14F-4D97-AF65-F5344CB8AC3E}">
        <p14:creationId xmlns:p14="http://schemas.microsoft.com/office/powerpoint/2010/main" val="2805937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6135697"/>
            <a:ext cx="5126360" cy="461655"/>
          </a:xfrm>
        </p:spPr>
        <p:txBody>
          <a:bodyPr wrap="square">
            <a:spAutoFit/>
          </a:bodyPr>
          <a:lstStyle/>
          <a:p>
            <a:r>
              <a:rPr lang="en-ZA" sz="2400" b="0" dirty="0"/>
              <a:t>Key areas in value chain upgrading</a:t>
            </a:r>
          </a:p>
        </p:txBody>
      </p:sp>
      <p:pic>
        <p:nvPicPr>
          <p:cNvPr id="5" name="image34.jpg"/>
          <p:cNvPicPr>
            <a:picLocks noGrp="1"/>
          </p:cNvPicPr>
          <p:nvPr>
            <p:ph type="pic" idx="1"/>
          </p:nvPr>
        </p:nvPicPr>
        <p:blipFill>
          <a:blip r:embed="rId2"/>
          <a:srcRect t="2573" b="2573"/>
          <a:stretch>
            <a:fillRect/>
          </a:stretch>
        </p:blipFill>
        <p:spPr>
          <a:xfrm>
            <a:off x="971549" y="404664"/>
            <a:ext cx="7578197" cy="5472608"/>
          </a:xfrm>
          <a:prstGeom prst="rect">
            <a:avLst/>
          </a:prstGeom>
          <a:ln/>
        </p:spPr>
      </p:pic>
    </p:spTree>
    <p:extLst>
      <p:ext uri="{BB962C8B-B14F-4D97-AF65-F5344CB8AC3E}">
        <p14:creationId xmlns:p14="http://schemas.microsoft.com/office/powerpoint/2010/main" val="13361939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1600" y="593216"/>
            <a:ext cx="7715200" cy="707876"/>
          </a:xfrm>
        </p:spPr>
        <p:txBody>
          <a:bodyPr>
            <a:spAutoFit/>
          </a:bodyPr>
          <a:lstStyle/>
          <a:p>
            <a:r>
              <a:rPr lang="en-ZA" sz="4000" dirty="0"/>
              <a:t>Assumptions and decision-points</a:t>
            </a:r>
          </a:p>
        </p:txBody>
      </p:sp>
      <p:sp>
        <p:nvSpPr>
          <p:cNvPr id="6" name="Content Placeholder 5"/>
          <p:cNvSpPr>
            <a:spLocks noGrp="1"/>
          </p:cNvSpPr>
          <p:nvPr>
            <p:ph idx="1"/>
          </p:nvPr>
        </p:nvSpPr>
        <p:spPr>
          <a:xfrm>
            <a:off x="971600" y="1600201"/>
            <a:ext cx="7715200" cy="4228840"/>
          </a:xfrm>
        </p:spPr>
        <p:txBody>
          <a:bodyPr>
            <a:spAutoFit/>
          </a:bodyPr>
          <a:lstStyle/>
          <a:p>
            <a:pPr lvl="0">
              <a:tabLst>
                <a:tab pos="450850" algn="l"/>
              </a:tabLst>
            </a:pPr>
            <a:r>
              <a:rPr lang="en-ZA" sz="2400" dirty="0"/>
              <a:t>There are capable, organised farmers who share a 	common vision.</a:t>
            </a:r>
          </a:p>
          <a:p>
            <a:pPr lvl="0">
              <a:tabLst>
                <a:tab pos="450850" algn="l"/>
              </a:tabLst>
            </a:pPr>
            <a:r>
              <a:rPr lang="en-ZA" sz="2400" dirty="0"/>
              <a:t>There are capable extension services to support a 	chain wide intervention.</a:t>
            </a:r>
          </a:p>
          <a:p>
            <a:pPr lvl="0">
              <a:tabLst>
                <a:tab pos="450850" algn="l"/>
              </a:tabLst>
            </a:pPr>
            <a:r>
              <a:rPr lang="en-ZA" sz="2400" dirty="0"/>
              <a:t>There are willing buyers.</a:t>
            </a:r>
          </a:p>
          <a:p>
            <a:pPr>
              <a:tabLst>
                <a:tab pos="450850" algn="l"/>
              </a:tabLst>
            </a:pPr>
            <a:r>
              <a:rPr lang="en-ZA" sz="2400" dirty="0"/>
              <a:t>Value chain partners are willing to commit to an 	upgrading process.</a:t>
            </a:r>
          </a:p>
          <a:p>
            <a:pPr>
              <a:tabLst>
                <a:tab pos="450850" algn="l"/>
              </a:tabLst>
            </a:pPr>
            <a:r>
              <a:rPr lang="en-GB" sz="2400" dirty="0"/>
              <a:t>There are available funds and or access to financing 	for upgrading processes.</a:t>
            </a:r>
          </a:p>
          <a:p>
            <a:pPr>
              <a:tabLst>
                <a:tab pos="450850" algn="l"/>
              </a:tabLst>
            </a:pPr>
            <a:r>
              <a:rPr lang="en-GB" sz="2400" dirty="0"/>
              <a:t>The business development services are in place</a:t>
            </a:r>
            <a:r>
              <a:rPr lang="en-GB" dirty="0"/>
              <a:t>.</a:t>
            </a:r>
            <a:endParaRPr lang="en-ZA" dirty="0"/>
          </a:p>
        </p:txBody>
      </p:sp>
    </p:spTree>
    <p:extLst>
      <p:ext uri="{BB962C8B-B14F-4D97-AF65-F5344CB8AC3E}">
        <p14:creationId xmlns:p14="http://schemas.microsoft.com/office/powerpoint/2010/main" val="16221681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Chain wide development</a:t>
            </a:r>
          </a:p>
        </p:txBody>
      </p:sp>
      <p:sp>
        <p:nvSpPr>
          <p:cNvPr id="3" name="Content Placeholder 2"/>
          <p:cNvSpPr>
            <a:spLocks noGrp="1"/>
          </p:cNvSpPr>
          <p:nvPr>
            <p:ph idx="1"/>
          </p:nvPr>
        </p:nvSpPr>
        <p:spPr>
          <a:xfrm>
            <a:off x="971600" y="1600201"/>
            <a:ext cx="7715200" cy="2505291"/>
          </a:xfrm>
        </p:spPr>
        <p:txBody>
          <a:bodyPr>
            <a:spAutoFit/>
          </a:bodyPr>
          <a:lstStyle/>
          <a:p>
            <a:pPr>
              <a:tabLst>
                <a:tab pos="450850" algn="l"/>
              </a:tabLst>
            </a:pPr>
            <a:r>
              <a:rPr lang="en-GB" dirty="0"/>
              <a:t>Three different groups of service providers 	had skills in and supported:</a:t>
            </a:r>
          </a:p>
          <a:p>
            <a:pPr>
              <a:tabLst>
                <a:tab pos="450850" algn="l"/>
              </a:tabLst>
            </a:pPr>
            <a:endParaRPr lang="en-ZA" sz="1200" dirty="0"/>
          </a:p>
          <a:p>
            <a:pPr lvl="0">
              <a:buClr>
                <a:schemeClr val="accent1"/>
              </a:buClr>
              <a:buFont typeface="Arial" panose="020B0604020202020204" pitchFamily="34" charset="0"/>
              <a:buChar char="•"/>
              <a:tabLst>
                <a:tab pos="450850" algn="l"/>
              </a:tabLst>
            </a:pPr>
            <a:r>
              <a:rPr lang="en-ZA" sz="2400" dirty="0"/>
              <a:t>Farmer to first link buyer.</a:t>
            </a:r>
          </a:p>
          <a:p>
            <a:pPr lvl="0">
              <a:buClr>
                <a:schemeClr val="accent1"/>
              </a:buClr>
              <a:buFont typeface="Arial" panose="020B0604020202020204" pitchFamily="34" charset="0"/>
              <a:buChar char="•"/>
              <a:tabLst>
                <a:tab pos="450850" algn="l"/>
              </a:tabLst>
            </a:pPr>
            <a:r>
              <a:rPr lang="en-ZA" sz="2400" dirty="0"/>
              <a:t>Intermediary firm to canning factory.</a:t>
            </a:r>
          </a:p>
          <a:p>
            <a:pPr lvl="0">
              <a:buClr>
                <a:schemeClr val="accent1"/>
              </a:buClr>
              <a:buFont typeface="Arial" panose="020B0604020202020204" pitchFamily="34" charset="0"/>
              <a:buChar char="•"/>
              <a:tabLst>
                <a:tab pos="450850" algn="l"/>
              </a:tabLst>
            </a:pPr>
            <a:r>
              <a:rPr lang="en-ZA" sz="2400" dirty="0"/>
              <a:t>Factory to retail.</a:t>
            </a:r>
          </a:p>
        </p:txBody>
      </p:sp>
    </p:spTree>
    <p:extLst>
      <p:ext uri="{BB962C8B-B14F-4D97-AF65-F5344CB8AC3E}">
        <p14:creationId xmlns:p14="http://schemas.microsoft.com/office/powerpoint/2010/main" val="41081036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Farmer upgrading strategies</a:t>
            </a:r>
          </a:p>
        </p:txBody>
      </p:sp>
      <p:sp>
        <p:nvSpPr>
          <p:cNvPr id="3" name="Content Placeholder 2"/>
          <p:cNvSpPr>
            <a:spLocks noGrp="1"/>
          </p:cNvSpPr>
          <p:nvPr>
            <p:ph idx="1"/>
          </p:nvPr>
        </p:nvSpPr>
        <p:spPr>
          <a:xfrm>
            <a:off x="971600" y="1600201"/>
            <a:ext cx="7715200" cy="2936178"/>
          </a:xfrm>
        </p:spPr>
        <p:txBody>
          <a:bodyPr>
            <a:spAutoFit/>
          </a:bodyPr>
          <a:lstStyle/>
          <a:p>
            <a:pPr>
              <a:buClr>
                <a:schemeClr val="accent1"/>
              </a:buClr>
              <a:buFont typeface="Arial" panose="020B0604020202020204" pitchFamily="34" charset="0"/>
              <a:buChar char="•"/>
              <a:tabLst>
                <a:tab pos="450850" algn="l"/>
              </a:tabLst>
            </a:pPr>
            <a:r>
              <a:rPr lang="en-ZA" dirty="0"/>
              <a:t>Commercialising smallholder farmers.</a:t>
            </a:r>
          </a:p>
          <a:p>
            <a:pPr>
              <a:buClr>
                <a:schemeClr val="accent1"/>
              </a:buClr>
              <a:buFont typeface="Arial" panose="020B0604020202020204" pitchFamily="34" charset="0"/>
              <a:buChar char="•"/>
              <a:tabLst>
                <a:tab pos="450850" algn="l"/>
              </a:tabLst>
            </a:pPr>
            <a:r>
              <a:rPr lang="en-ZA" dirty="0"/>
              <a:t>Shifting the competency model from 	production to business services.</a:t>
            </a:r>
          </a:p>
          <a:p>
            <a:pPr>
              <a:buClr>
                <a:schemeClr val="accent1"/>
              </a:buClr>
              <a:buFont typeface="Arial" panose="020B0604020202020204" pitchFamily="34" charset="0"/>
              <a:buChar char="•"/>
              <a:tabLst>
                <a:tab pos="450850" algn="l"/>
              </a:tabLst>
            </a:pPr>
            <a:r>
              <a:rPr lang="en-ZA" dirty="0"/>
              <a:t>Factors affecting market access.</a:t>
            </a:r>
          </a:p>
          <a:p>
            <a:pPr>
              <a:buClr>
                <a:schemeClr val="accent1"/>
              </a:buClr>
              <a:buFont typeface="Arial" panose="020B0604020202020204" pitchFamily="34" charset="0"/>
              <a:buChar char="•"/>
              <a:tabLst>
                <a:tab pos="450850" algn="l"/>
              </a:tabLst>
            </a:pPr>
            <a:r>
              <a:rPr lang="en-ZA" dirty="0"/>
              <a:t>Farmer organisations to support collective 	marketing.</a:t>
            </a:r>
          </a:p>
        </p:txBody>
      </p:sp>
    </p:spTree>
    <p:extLst>
      <p:ext uri="{BB962C8B-B14F-4D97-AF65-F5344CB8AC3E}">
        <p14:creationId xmlns:p14="http://schemas.microsoft.com/office/powerpoint/2010/main" val="13681915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093296"/>
            <a:ext cx="4507458" cy="461655"/>
          </a:xfrm>
        </p:spPr>
        <p:txBody>
          <a:bodyPr wrap="square">
            <a:spAutoFit/>
          </a:bodyPr>
          <a:lstStyle/>
          <a:p>
            <a:r>
              <a:rPr lang="en-ZA" sz="2400" b="0" dirty="0"/>
              <a:t>Organised farmer organisation</a:t>
            </a:r>
          </a:p>
        </p:txBody>
      </p:sp>
      <p:pic>
        <p:nvPicPr>
          <p:cNvPr id="7" name="image36.jpg"/>
          <p:cNvPicPr>
            <a:picLocks noGrp="1"/>
          </p:cNvPicPr>
          <p:nvPr>
            <p:ph type="pic" idx="1"/>
          </p:nvPr>
        </p:nvPicPr>
        <p:blipFill>
          <a:blip r:embed="rId2"/>
          <a:srcRect t="1652" b="1652"/>
          <a:stretch>
            <a:fillRect/>
          </a:stretch>
        </p:blipFill>
        <p:spPr>
          <a:xfrm>
            <a:off x="1042988" y="620688"/>
            <a:ext cx="7488540" cy="5048473"/>
          </a:xfrm>
          <a:prstGeom prst="rect">
            <a:avLst/>
          </a:prstGeom>
          <a:ln/>
        </p:spPr>
      </p:pic>
    </p:spTree>
    <p:extLst>
      <p:ext uri="{BB962C8B-B14F-4D97-AF65-F5344CB8AC3E}">
        <p14:creationId xmlns:p14="http://schemas.microsoft.com/office/powerpoint/2010/main" val="10651130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93216"/>
            <a:ext cx="8568952" cy="707876"/>
          </a:xfrm>
        </p:spPr>
        <p:txBody>
          <a:bodyPr wrap="square">
            <a:spAutoFit/>
          </a:bodyPr>
          <a:lstStyle/>
          <a:p>
            <a:r>
              <a:rPr lang="en-ZA" sz="4000" dirty="0"/>
              <a:t>Extension agent upgrading strategies</a:t>
            </a:r>
          </a:p>
        </p:txBody>
      </p:sp>
      <p:sp>
        <p:nvSpPr>
          <p:cNvPr id="3" name="Content Placeholder 2"/>
          <p:cNvSpPr>
            <a:spLocks noGrp="1"/>
          </p:cNvSpPr>
          <p:nvPr>
            <p:ph idx="1"/>
          </p:nvPr>
        </p:nvSpPr>
        <p:spPr>
          <a:xfrm>
            <a:off x="971600" y="1600201"/>
            <a:ext cx="7715200" cy="2419114"/>
          </a:xfrm>
        </p:spPr>
        <p:txBody>
          <a:bodyPr>
            <a:spAutoFit/>
          </a:bodyPr>
          <a:lstStyle/>
          <a:p>
            <a:pPr>
              <a:tabLst>
                <a:tab pos="450850" algn="l"/>
              </a:tabLst>
            </a:pPr>
            <a:r>
              <a:rPr lang="en-ZA" dirty="0"/>
              <a:t>Acquisition of knowledge, competencies and 	advisory skills.</a:t>
            </a:r>
          </a:p>
          <a:p>
            <a:pPr>
              <a:tabLst>
                <a:tab pos="450850" algn="l"/>
              </a:tabLst>
            </a:pPr>
            <a:r>
              <a:rPr lang="en-ZA" dirty="0"/>
              <a:t>Training opportunities in the NGO 	community.</a:t>
            </a:r>
          </a:p>
          <a:p>
            <a:pPr>
              <a:tabLst>
                <a:tab pos="450850" algn="l"/>
              </a:tabLst>
            </a:pPr>
            <a:r>
              <a:rPr lang="en-ZA" dirty="0"/>
              <a:t>Training opportunities in the project setting.</a:t>
            </a:r>
          </a:p>
        </p:txBody>
      </p:sp>
    </p:spTree>
    <p:extLst>
      <p:ext uri="{BB962C8B-B14F-4D97-AF65-F5344CB8AC3E}">
        <p14:creationId xmlns:p14="http://schemas.microsoft.com/office/powerpoint/2010/main" val="6130813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6021288"/>
            <a:ext cx="5400600" cy="461655"/>
          </a:xfrm>
        </p:spPr>
        <p:txBody>
          <a:bodyPr>
            <a:spAutoFit/>
          </a:bodyPr>
          <a:lstStyle/>
          <a:p>
            <a:r>
              <a:rPr lang="en-ZA" sz="2400" b="0" dirty="0"/>
              <a:t>Training cascade in the project setting</a:t>
            </a:r>
          </a:p>
        </p:txBody>
      </p:sp>
      <p:pic>
        <p:nvPicPr>
          <p:cNvPr id="5" name="image37.jpg"/>
          <p:cNvPicPr>
            <a:picLocks noGrp="1"/>
          </p:cNvPicPr>
          <p:nvPr>
            <p:ph type="pic" idx="1"/>
          </p:nvPr>
        </p:nvPicPr>
        <p:blipFill>
          <a:blip r:embed="rId2"/>
          <a:srcRect t="6066" b="6066"/>
          <a:stretch>
            <a:fillRect/>
          </a:stretch>
        </p:blipFill>
        <p:spPr>
          <a:xfrm>
            <a:off x="1043608" y="764704"/>
            <a:ext cx="7663021" cy="4824536"/>
          </a:xfrm>
          <a:prstGeom prst="rect">
            <a:avLst/>
          </a:prstGeom>
          <a:ln/>
        </p:spPr>
      </p:pic>
    </p:spTree>
    <p:extLst>
      <p:ext uri="{BB962C8B-B14F-4D97-AF65-F5344CB8AC3E}">
        <p14:creationId xmlns:p14="http://schemas.microsoft.com/office/powerpoint/2010/main" val="284763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Components</a:t>
            </a:r>
            <a:r>
              <a:rPr lang="en-ZA" dirty="0"/>
              <a:t> of a market</a:t>
            </a:r>
          </a:p>
        </p:txBody>
      </p:sp>
      <p:sp>
        <p:nvSpPr>
          <p:cNvPr id="3" name="Content Placeholder 2"/>
          <p:cNvSpPr>
            <a:spLocks noGrp="1"/>
          </p:cNvSpPr>
          <p:nvPr>
            <p:ph idx="1"/>
          </p:nvPr>
        </p:nvSpPr>
        <p:spPr>
          <a:xfrm>
            <a:off x="971600" y="1628800"/>
            <a:ext cx="7715200" cy="2948489"/>
          </a:xfrm>
        </p:spPr>
        <p:txBody>
          <a:bodyPr>
            <a:spAutoFit/>
          </a:bodyPr>
          <a:lstStyle/>
          <a:p>
            <a:pPr>
              <a:tabLst>
                <a:tab pos="450850" algn="l"/>
              </a:tabLst>
            </a:pPr>
            <a:r>
              <a:rPr lang="en-ZA" dirty="0"/>
              <a:t>In order for a market to exist, the following 	components have to be present:</a:t>
            </a:r>
          </a:p>
          <a:p>
            <a:pPr indent="0">
              <a:buNone/>
              <a:tabLst>
                <a:tab pos="450850" algn="l"/>
              </a:tabLst>
            </a:pPr>
            <a:endParaRPr lang="en-ZA" sz="1200" dirty="0"/>
          </a:p>
          <a:p>
            <a:pPr lvl="0">
              <a:buClr>
                <a:schemeClr val="accent1"/>
              </a:buClr>
              <a:buFont typeface="Arial" panose="020B0604020202020204" pitchFamily="34" charset="0"/>
              <a:buChar char="•"/>
            </a:pPr>
            <a:r>
              <a:rPr lang="en-ZA" sz="2400" dirty="0"/>
              <a:t>A product that can be bought and sold.</a:t>
            </a:r>
          </a:p>
          <a:p>
            <a:pPr lvl="0">
              <a:buClr>
                <a:schemeClr val="accent1"/>
              </a:buClr>
              <a:buFont typeface="Arial" panose="020B0604020202020204" pitchFamily="34" charset="0"/>
              <a:buChar char="•"/>
            </a:pPr>
            <a:r>
              <a:rPr lang="en-ZA" sz="2400" dirty="0"/>
              <a:t>Buyers and sellers.</a:t>
            </a:r>
          </a:p>
          <a:p>
            <a:pPr lvl="0">
              <a:buClr>
                <a:schemeClr val="accent1"/>
              </a:buClr>
              <a:buFont typeface="Arial" panose="020B0604020202020204" pitchFamily="34" charset="0"/>
              <a:buChar char="•"/>
            </a:pPr>
            <a:r>
              <a:rPr lang="en-ZA" sz="2400" dirty="0"/>
              <a:t>Business relationship between buyers and sellers.</a:t>
            </a:r>
          </a:p>
          <a:p>
            <a:pPr>
              <a:buClr>
                <a:schemeClr val="accent1"/>
              </a:buClr>
              <a:buFont typeface="Arial" panose="020B0604020202020204" pitchFamily="34" charset="0"/>
              <a:buChar char="•"/>
            </a:pPr>
            <a:r>
              <a:rPr lang="en-ZA" sz="2400" dirty="0"/>
              <a:t>A particular area, e.g. a region or a country.</a:t>
            </a:r>
          </a:p>
        </p:txBody>
      </p:sp>
    </p:spTree>
    <p:extLst>
      <p:ext uri="{BB962C8B-B14F-4D97-AF65-F5344CB8AC3E}">
        <p14:creationId xmlns:p14="http://schemas.microsoft.com/office/powerpoint/2010/main" val="22481011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600" y="4406901"/>
            <a:ext cx="7523114" cy="707876"/>
          </a:xfrm>
        </p:spPr>
        <p:txBody>
          <a:bodyPr>
            <a:spAutoFit/>
          </a:bodyPr>
          <a:lstStyle/>
          <a:p>
            <a:r>
              <a:rPr lang="en-ZA" b="0" cap="none" dirty="0"/>
              <a:t>Market linkage methods</a:t>
            </a:r>
          </a:p>
        </p:txBody>
      </p:sp>
      <p:sp>
        <p:nvSpPr>
          <p:cNvPr id="8" name="Text Placeholder 7"/>
          <p:cNvSpPr>
            <a:spLocks noGrp="1"/>
          </p:cNvSpPr>
          <p:nvPr>
            <p:ph type="body" idx="1"/>
          </p:nvPr>
        </p:nvSpPr>
        <p:spPr>
          <a:xfrm>
            <a:off x="984726" y="3645024"/>
            <a:ext cx="7523114" cy="523210"/>
          </a:xfrm>
        </p:spPr>
        <p:txBody>
          <a:bodyPr>
            <a:spAutoFit/>
          </a:bodyPr>
          <a:lstStyle/>
          <a:p>
            <a:r>
              <a:rPr lang="en-ZA" sz="2800" b="1" dirty="0">
                <a:solidFill>
                  <a:schemeClr val="accent2"/>
                </a:solidFill>
              </a:rPr>
              <a:t>Study unit 4</a:t>
            </a:r>
          </a:p>
        </p:txBody>
      </p:sp>
    </p:spTree>
    <p:extLst>
      <p:ext uri="{BB962C8B-B14F-4D97-AF65-F5344CB8AC3E}">
        <p14:creationId xmlns:p14="http://schemas.microsoft.com/office/powerpoint/2010/main" val="16942778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562439"/>
            <a:ext cx="7715200" cy="769431"/>
          </a:xfrm>
        </p:spPr>
        <p:txBody>
          <a:bodyPr>
            <a:spAutoFit/>
          </a:bodyPr>
          <a:lstStyle/>
          <a:p>
            <a:r>
              <a:rPr lang="en-ZA" dirty="0"/>
              <a:t>Overview</a:t>
            </a:r>
          </a:p>
        </p:txBody>
      </p:sp>
      <p:sp>
        <p:nvSpPr>
          <p:cNvPr id="5" name="Content Placeholder 4"/>
          <p:cNvSpPr>
            <a:spLocks noGrp="1"/>
          </p:cNvSpPr>
          <p:nvPr>
            <p:ph idx="1"/>
          </p:nvPr>
        </p:nvSpPr>
        <p:spPr/>
        <p:txBody>
          <a:bodyPr>
            <a:spAutoFit/>
          </a:bodyPr>
          <a:lstStyle/>
          <a:p>
            <a:pPr marL="457200"/>
            <a:r>
              <a:rPr lang="en-ZA" dirty="0"/>
              <a:t>Study unit 4 is about the key skills needed to run a farming enterprise, including:</a:t>
            </a:r>
          </a:p>
          <a:p>
            <a:pPr marL="457200"/>
            <a:endParaRPr lang="en-ZA" sz="1200" dirty="0"/>
          </a:p>
          <a:p>
            <a:pPr marL="457200">
              <a:buClr>
                <a:schemeClr val="accent1"/>
              </a:buClr>
              <a:buFont typeface="Arial" panose="020B0604020202020204" pitchFamily="34" charset="0"/>
              <a:buChar char="•"/>
            </a:pPr>
            <a:r>
              <a:rPr lang="en-ZA" sz="2400" dirty="0">
                <a:solidFill>
                  <a:schemeClr val="tx2"/>
                </a:solidFill>
              </a:rPr>
              <a:t>Changing rural communities.</a:t>
            </a:r>
          </a:p>
          <a:p>
            <a:pPr marL="457200">
              <a:buClr>
                <a:schemeClr val="accent1"/>
              </a:buClr>
              <a:buFont typeface="Arial" panose="020B0604020202020204" pitchFamily="34" charset="0"/>
              <a:buChar char="•"/>
            </a:pPr>
            <a:r>
              <a:rPr lang="en-ZA" sz="2400" dirty="0">
                <a:solidFill>
                  <a:schemeClr val="tx2"/>
                </a:solidFill>
              </a:rPr>
              <a:t>Marketing strategies used by smallholder farmers.</a:t>
            </a:r>
          </a:p>
          <a:p>
            <a:pPr marL="457200">
              <a:buClr>
                <a:schemeClr val="accent1"/>
              </a:buClr>
              <a:buFont typeface="Arial" panose="020B0604020202020204" pitchFamily="34" charset="0"/>
              <a:buChar char="•"/>
            </a:pPr>
            <a:r>
              <a:rPr lang="en-ZA" sz="2400" dirty="0"/>
              <a:t>Ways in which extension agents can help farmers to understand their market options.</a:t>
            </a:r>
          </a:p>
          <a:p>
            <a:pPr marL="457200">
              <a:buClr>
                <a:schemeClr val="accent1"/>
              </a:buClr>
              <a:buFont typeface="Arial" panose="020B0604020202020204" pitchFamily="34" charset="0"/>
              <a:buChar char="•"/>
            </a:pPr>
            <a:r>
              <a:rPr lang="en-ZA" sz="2400" dirty="0">
                <a:solidFill>
                  <a:schemeClr val="tx2"/>
                </a:solidFill>
              </a:rPr>
              <a:t>Basic concepts I value chains and market linkage;</a:t>
            </a:r>
          </a:p>
          <a:p>
            <a:pPr marL="457200">
              <a:buClr>
                <a:schemeClr val="accent1"/>
              </a:buClr>
              <a:buFont typeface="Arial" panose="020B0604020202020204" pitchFamily="34" charset="0"/>
              <a:buChar char="•"/>
            </a:pPr>
            <a:r>
              <a:rPr lang="en-ZA" sz="2400" dirty="0">
                <a:solidFill>
                  <a:schemeClr val="tx2"/>
                </a:solidFill>
              </a:rPr>
              <a:t>The use of value chain methods for market linkage.</a:t>
            </a:r>
          </a:p>
          <a:p>
            <a:pPr marL="457200">
              <a:buClr>
                <a:schemeClr val="accent1"/>
              </a:buClr>
              <a:buFont typeface="Arial" panose="020B0604020202020204" pitchFamily="34" charset="0"/>
              <a:buChar char="•"/>
            </a:pPr>
            <a:endParaRPr lang="en-ZA" sz="2600" dirty="0">
              <a:solidFill>
                <a:schemeClr val="tx2"/>
              </a:solidFill>
            </a:endParaRPr>
          </a:p>
        </p:txBody>
      </p:sp>
    </p:spTree>
    <p:extLst>
      <p:ext uri="{BB962C8B-B14F-4D97-AF65-F5344CB8AC3E}">
        <p14:creationId xmlns:p14="http://schemas.microsoft.com/office/powerpoint/2010/main" val="3074838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Modern rural communities</a:t>
            </a:r>
          </a:p>
        </p:txBody>
      </p:sp>
      <p:sp>
        <p:nvSpPr>
          <p:cNvPr id="3" name="Content Placeholder 2"/>
          <p:cNvSpPr>
            <a:spLocks noGrp="1"/>
          </p:cNvSpPr>
          <p:nvPr>
            <p:ph sz="half" idx="1"/>
          </p:nvPr>
        </p:nvSpPr>
        <p:spPr/>
        <p:txBody>
          <a:bodyPr>
            <a:normAutofit fontScale="92500" lnSpcReduction="10000"/>
          </a:bodyPr>
          <a:lstStyle/>
          <a:p>
            <a:pPr>
              <a:tabLst>
                <a:tab pos="450850" algn="l"/>
              </a:tabLst>
            </a:pPr>
            <a:r>
              <a:rPr lang="en-ZA" sz="3000" dirty="0"/>
              <a:t>Are varied and 	complex in 	operations.</a:t>
            </a:r>
          </a:p>
          <a:p>
            <a:pPr>
              <a:tabLst>
                <a:tab pos="450850" algn="l"/>
              </a:tabLst>
            </a:pPr>
            <a:r>
              <a:rPr lang="en-ZA" sz="3000" dirty="0"/>
              <a:t>Have diverse 	sources of income.</a:t>
            </a:r>
          </a:p>
          <a:p>
            <a:pPr>
              <a:tabLst>
                <a:tab pos="450850" algn="l"/>
              </a:tabLst>
            </a:pPr>
            <a:r>
              <a:rPr lang="en-ZA" sz="3000" dirty="0"/>
              <a:t>Seek alternative 	options for learning, 	generating business 	opportunities and 	improving the lives 	of family members</a:t>
            </a:r>
            <a:r>
              <a:rPr lang="en-ZA" sz="3200" dirty="0"/>
              <a:t>.</a:t>
            </a:r>
          </a:p>
          <a:p>
            <a:endParaRPr lang="en-ZA" dirty="0"/>
          </a:p>
        </p:txBody>
      </p:sp>
      <p:pic>
        <p:nvPicPr>
          <p:cNvPr id="6" name="Content Placeholder 5" descr="Image result for rural communities"/>
          <p:cNvPicPr>
            <a:picLocks noGrp="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5013608" y="2276872"/>
            <a:ext cx="3673192" cy="2592288"/>
          </a:xfrm>
          <a:prstGeom prst="rect">
            <a:avLst/>
          </a:prstGeom>
          <a:noFill/>
          <a:ln>
            <a:noFill/>
          </a:ln>
        </p:spPr>
      </p:pic>
    </p:spTree>
    <p:extLst>
      <p:ext uri="{BB962C8B-B14F-4D97-AF65-F5344CB8AC3E}">
        <p14:creationId xmlns:p14="http://schemas.microsoft.com/office/powerpoint/2010/main" val="38947963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84" y="620688"/>
            <a:ext cx="8460432" cy="707876"/>
          </a:xfrm>
        </p:spPr>
        <p:txBody>
          <a:bodyPr wrap="square">
            <a:spAutoFit/>
          </a:bodyPr>
          <a:lstStyle/>
          <a:p>
            <a:r>
              <a:rPr lang="en-ZA" sz="4000" dirty="0"/>
              <a:t>Marketing strategies and approaches</a:t>
            </a:r>
          </a:p>
        </p:txBody>
      </p:sp>
      <p:sp>
        <p:nvSpPr>
          <p:cNvPr id="3" name="Content Placeholder 2"/>
          <p:cNvSpPr>
            <a:spLocks noGrp="1"/>
          </p:cNvSpPr>
          <p:nvPr>
            <p:ph idx="1"/>
          </p:nvPr>
        </p:nvSpPr>
        <p:spPr>
          <a:xfrm>
            <a:off x="971600" y="1600201"/>
            <a:ext cx="7715200" cy="4709119"/>
          </a:xfrm>
        </p:spPr>
        <p:txBody>
          <a:bodyPr>
            <a:noAutofit/>
          </a:bodyPr>
          <a:lstStyle/>
          <a:p>
            <a:pPr>
              <a:tabLst>
                <a:tab pos="450850" algn="l"/>
              </a:tabLst>
            </a:pPr>
            <a:r>
              <a:rPr lang="en-ZA" dirty="0"/>
              <a:t>Opportunistic market sales.</a:t>
            </a:r>
          </a:p>
          <a:p>
            <a:pPr>
              <a:tabLst>
                <a:tab pos="450850" algn="l"/>
              </a:tabLst>
            </a:pPr>
            <a:r>
              <a:rPr lang="en-ZA" dirty="0"/>
              <a:t>Informal sales agreements.</a:t>
            </a:r>
          </a:p>
          <a:p>
            <a:pPr>
              <a:tabLst>
                <a:tab pos="450850" algn="l"/>
              </a:tabLst>
            </a:pPr>
            <a:r>
              <a:rPr lang="en-ZA" dirty="0"/>
              <a:t>Contract farming and marketing.</a:t>
            </a:r>
          </a:p>
          <a:p>
            <a:pPr>
              <a:tabLst>
                <a:tab pos="450850" algn="l"/>
              </a:tabLst>
            </a:pPr>
            <a:r>
              <a:rPr lang="en-ZA" dirty="0"/>
              <a:t>Vertical integration.</a:t>
            </a:r>
          </a:p>
          <a:p>
            <a:pPr>
              <a:tabLst>
                <a:tab pos="450850" algn="l"/>
              </a:tabLst>
            </a:pPr>
            <a:r>
              <a:rPr lang="en-ZA" dirty="0"/>
              <a:t>Certification schemes.</a:t>
            </a:r>
          </a:p>
          <a:p>
            <a:pPr>
              <a:tabLst>
                <a:tab pos="450850" algn="l"/>
              </a:tabLst>
            </a:pPr>
            <a:r>
              <a:rPr lang="en-ZA" dirty="0"/>
              <a:t>Inclusive business models for sustainable 	trading relationships.</a:t>
            </a:r>
          </a:p>
          <a:p>
            <a:pPr>
              <a:tabLst>
                <a:tab pos="450850" algn="l"/>
              </a:tabLst>
            </a:pPr>
            <a:r>
              <a:rPr lang="en-ZA" dirty="0"/>
              <a:t>Shifting from production to market chain 	approaches.</a:t>
            </a:r>
          </a:p>
          <a:p>
            <a:pPr indent="0">
              <a:buNone/>
            </a:pPr>
            <a:endParaRPr lang="en-ZA" dirty="0"/>
          </a:p>
          <a:p>
            <a:endParaRPr lang="en-ZA" dirty="0"/>
          </a:p>
        </p:txBody>
      </p:sp>
    </p:spTree>
    <p:extLst>
      <p:ext uri="{BB962C8B-B14F-4D97-AF65-F5344CB8AC3E}">
        <p14:creationId xmlns:p14="http://schemas.microsoft.com/office/powerpoint/2010/main" val="8534521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7715200" cy="707876"/>
          </a:xfrm>
        </p:spPr>
        <p:txBody>
          <a:bodyPr>
            <a:spAutoFit/>
          </a:bodyPr>
          <a:lstStyle/>
          <a:p>
            <a:r>
              <a:rPr lang="en-ZA" sz="4000" dirty="0"/>
              <a:t>Terminology</a:t>
            </a:r>
          </a:p>
        </p:txBody>
      </p:sp>
      <p:sp>
        <p:nvSpPr>
          <p:cNvPr id="3" name="Content Placeholder 2"/>
          <p:cNvSpPr>
            <a:spLocks noGrp="1"/>
          </p:cNvSpPr>
          <p:nvPr>
            <p:ph idx="1"/>
          </p:nvPr>
        </p:nvSpPr>
        <p:spPr>
          <a:xfrm>
            <a:off x="971600" y="1556792"/>
            <a:ext cx="7715200" cy="4573550"/>
          </a:xfrm>
        </p:spPr>
        <p:txBody>
          <a:bodyPr>
            <a:spAutoFit/>
          </a:bodyPr>
          <a:lstStyle/>
          <a:p>
            <a:r>
              <a:rPr lang="en-ZA" b="1" dirty="0"/>
              <a:t>Market chain: </a:t>
            </a:r>
            <a:r>
              <a:rPr lang="en-ZA" dirty="0"/>
              <a:t>A set of linkages between actors with no binding or sought-after formal or informal relationships.</a:t>
            </a:r>
          </a:p>
          <a:p>
            <a:r>
              <a:rPr lang="en-ZA" b="1" dirty="0"/>
              <a:t>Supply chain</a:t>
            </a:r>
            <a:r>
              <a:rPr lang="en-ZA" dirty="0"/>
              <a:t>: A market chain that supplies a particular customer, meeting their particular product specifications and procedures.</a:t>
            </a:r>
          </a:p>
          <a:p>
            <a:r>
              <a:rPr lang="en-ZA" b="1" dirty="0"/>
              <a:t>Value chain: </a:t>
            </a:r>
            <a:r>
              <a:rPr lang="en-ZA" dirty="0"/>
              <a:t>A specific type of supply chain in which actors support one another, so that they can increase their overall efficiency and competitiveness.</a:t>
            </a:r>
          </a:p>
        </p:txBody>
      </p:sp>
    </p:spTree>
    <p:extLst>
      <p:ext uri="{BB962C8B-B14F-4D97-AF65-F5344CB8AC3E}">
        <p14:creationId xmlns:p14="http://schemas.microsoft.com/office/powerpoint/2010/main" val="37908243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85.jpg"/>
          <p:cNvPicPr>
            <a:picLocks noGrp="1"/>
          </p:cNvPicPr>
          <p:nvPr>
            <p:ph type="pic" idx="1"/>
          </p:nvPr>
        </p:nvPicPr>
        <p:blipFill>
          <a:blip r:embed="rId2"/>
          <a:srcRect l="1111" r="1111"/>
          <a:stretch>
            <a:fillRect/>
          </a:stretch>
        </p:blipFill>
        <p:spPr>
          <a:xfrm>
            <a:off x="1043607" y="260648"/>
            <a:ext cx="7839055" cy="5688632"/>
          </a:xfrm>
          <a:prstGeom prst="rect">
            <a:avLst/>
          </a:prstGeom>
          <a:ln/>
        </p:spPr>
      </p:pic>
    </p:spTree>
    <p:extLst>
      <p:ext uri="{BB962C8B-B14F-4D97-AF65-F5344CB8AC3E}">
        <p14:creationId xmlns:p14="http://schemas.microsoft.com/office/powerpoint/2010/main" val="41719872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64" y="548680"/>
            <a:ext cx="8219256" cy="707876"/>
          </a:xfrm>
        </p:spPr>
        <p:txBody>
          <a:bodyPr wrap="square">
            <a:spAutoFit/>
          </a:bodyPr>
          <a:lstStyle/>
          <a:p>
            <a:r>
              <a:rPr lang="en-ZA" sz="4000" dirty="0"/>
              <a:t>Key steps: value chain approach</a:t>
            </a:r>
          </a:p>
        </p:txBody>
      </p:sp>
      <p:sp>
        <p:nvSpPr>
          <p:cNvPr id="3" name="Content Placeholder 2"/>
          <p:cNvSpPr>
            <a:spLocks noGrp="1"/>
          </p:cNvSpPr>
          <p:nvPr>
            <p:ph idx="1"/>
          </p:nvPr>
        </p:nvSpPr>
        <p:spPr>
          <a:xfrm>
            <a:off x="971600" y="1600201"/>
            <a:ext cx="7715200" cy="4376573"/>
          </a:xfrm>
        </p:spPr>
        <p:txBody>
          <a:bodyPr>
            <a:spAutoFit/>
          </a:bodyPr>
          <a:lstStyle/>
          <a:p>
            <a:pPr>
              <a:tabLst>
                <a:tab pos="450850" algn="l"/>
              </a:tabLst>
            </a:pPr>
            <a:r>
              <a:rPr lang="en-ZA" sz="2400" dirty="0"/>
              <a:t>Target products and locations for development.</a:t>
            </a:r>
          </a:p>
          <a:p>
            <a:pPr>
              <a:tabLst>
                <a:tab pos="450850" algn="l"/>
              </a:tabLst>
            </a:pPr>
            <a:r>
              <a:rPr lang="en-ZA" sz="2400" dirty="0"/>
              <a:t>Analyse the market.</a:t>
            </a:r>
          </a:p>
          <a:p>
            <a:pPr>
              <a:tabLst>
                <a:tab pos="450850" algn="l"/>
              </a:tabLst>
            </a:pPr>
            <a:r>
              <a:rPr lang="en-ZA" sz="2400" dirty="0"/>
              <a:t>Select partners.</a:t>
            </a:r>
          </a:p>
          <a:p>
            <a:pPr>
              <a:tabLst>
                <a:tab pos="450850" algn="l"/>
              </a:tabLst>
            </a:pPr>
            <a:r>
              <a:rPr lang="en-ZA" sz="2400" dirty="0"/>
              <a:t>Identify and organise farmers.</a:t>
            </a:r>
          </a:p>
          <a:p>
            <a:pPr>
              <a:tabLst>
                <a:tab pos="450850" algn="l"/>
              </a:tabLst>
            </a:pPr>
            <a:r>
              <a:rPr lang="en-ZA" sz="2400" dirty="0"/>
              <a:t>Prioritise investments along the chain.</a:t>
            </a:r>
          </a:p>
          <a:p>
            <a:pPr>
              <a:tabLst>
                <a:tab pos="450850" algn="l"/>
              </a:tabLst>
            </a:pPr>
            <a:r>
              <a:rPr lang="en-ZA" sz="2400" dirty="0"/>
              <a:t>Provide farm level and chain actor support.</a:t>
            </a:r>
          </a:p>
          <a:p>
            <a:pPr>
              <a:tabLst>
                <a:tab pos="450850" algn="l"/>
              </a:tabLst>
            </a:pPr>
            <a:r>
              <a:rPr lang="en-ZA" sz="2400" dirty="0"/>
              <a:t>Business development services and financial 	services.</a:t>
            </a:r>
          </a:p>
          <a:p>
            <a:pPr>
              <a:tabLst>
                <a:tab pos="450850" algn="l"/>
              </a:tabLst>
            </a:pPr>
            <a:r>
              <a:rPr lang="en-ZA" sz="2400" dirty="0"/>
              <a:t>Policy review and analysis.</a:t>
            </a:r>
          </a:p>
          <a:p>
            <a:pPr>
              <a:tabLst>
                <a:tab pos="450850" algn="l"/>
              </a:tabLst>
            </a:pPr>
            <a:r>
              <a:rPr lang="en-ZA" sz="2400" dirty="0"/>
              <a:t>Chain wide support.</a:t>
            </a:r>
          </a:p>
        </p:txBody>
      </p:sp>
    </p:spTree>
    <p:extLst>
      <p:ext uri="{BB962C8B-B14F-4D97-AF65-F5344CB8AC3E}">
        <p14:creationId xmlns:p14="http://schemas.microsoft.com/office/powerpoint/2010/main" val="178463390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920880" cy="707876"/>
          </a:xfrm>
        </p:spPr>
        <p:txBody>
          <a:bodyPr wrap="square">
            <a:spAutoFit/>
          </a:bodyPr>
          <a:lstStyle/>
          <a:p>
            <a:r>
              <a:rPr lang="en-ZA" sz="4000" dirty="0"/>
              <a:t>Importance: value chain approach</a:t>
            </a:r>
          </a:p>
        </p:txBody>
      </p:sp>
      <p:sp>
        <p:nvSpPr>
          <p:cNvPr id="3" name="Content Placeholder 2"/>
          <p:cNvSpPr>
            <a:spLocks noGrp="1"/>
          </p:cNvSpPr>
          <p:nvPr>
            <p:ph idx="1"/>
          </p:nvPr>
        </p:nvSpPr>
        <p:spPr>
          <a:xfrm>
            <a:off x="966428" y="2060848"/>
            <a:ext cx="7715200" cy="1988226"/>
          </a:xfrm>
        </p:spPr>
        <p:txBody>
          <a:bodyPr>
            <a:spAutoFit/>
          </a:bodyPr>
          <a:lstStyle/>
          <a:p>
            <a:pPr>
              <a:tabLst>
                <a:tab pos="450850" algn="l"/>
              </a:tabLst>
            </a:pPr>
            <a:r>
              <a:rPr lang="en-ZA" dirty="0"/>
              <a:t>End markets and levels in the value chain.</a:t>
            </a:r>
          </a:p>
          <a:p>
            <a:pPr>
              <a:tabLst>
                <a:tab pos="450850" algn="l"/>
              </a:tabLst>
            </a:pPr>
            <a:r>
              <a:rPr lang="en-ZA" dirty="0"/>
              <a:t>Power dynamics and governance.</a:t>
            </a:r>
          </a:p>
          <a:p>
            <a:pPr>
              <a:tabLst>
                <a:tab pos="450850" algn="l"/>
              </a:tabLst>
            </a:pPr>
            <a:r>
              <a:rPr lang="en-ZA" dirty="0"/>
              <a:t>Quality relationships between actors in the 	value chain.</a:t>
            </a:r>
          </a:p>
        </p:txBody>
      </p:sp>
    </p:spTree>
    <p:extLst>
      <p:ext uri="{BB962C8B-B14F-4D97-AF65-F5344CB8AC3E}">
        <p14:creationId xmlns:p14="http://schemas.microsoft.com/office/powerpoint/2010/main" val="33082427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Beyond value chains</a:t>
            </a:r>
          </a:p>
        </p:txBody>
      </p:sp>
      <p:sp>
        <p:nvSpPr>
          <p:cNvPr id="3" name="Content Placeholder 2"/>
          <p:cNvSpPr>
            <a:spLocks noGrp="1"/>
          </p:cNvSpPr>
          <p:nvPr>
            <p:ph idx="1"/>
          </p:nvPr>
        </p:nvSpPr>
        <p:spPr>
          <a:xfrm>
            <a:off x="971600" y="1600201"/>
            <a:ext cx="7715200" cy="4425817"/>
          </a:xfrm>
        </p:spPr>
        <p:txBody>
          <a:bodyPr>
            <a:spAutoFit/>
          </a:bodyPr>
          <a:lstStyle/>
          <a:p>
            <a:pPr>
              <a:tabLst>
                <a:tab pos="450850" algn="l"/>
              </a:tabLst>
            </a:pPr>
            <a:r>
              <a:rPr lang="en-ZA" dirty="0"/>
              <a:t>New approaches should consider the profile of 	farmers in terms of:</a:t>
            </a:r>
          </a:p>
          <a:p>
            <a:pPr>
              <a:tabLst>
                <a:tab pos="450850" algn="l"/>
              </a:tabLst>
            </a:pPr>
            <a:endParaRPr lang="en-ZA" sz="1200" dirty="0"/>
          </a:p>
          <a:p>
            <a:pPr lvl="0">
              <a:buClr>
                <a:schemeClr val="accent1"/>
              </a:buClr>
              <a:buFont typeface="Arial" panose="020B0604020202020204" pitchFamily="34" charset="0"/>
              <a:buChar char="•"/>
              <a:tabLst>
                <a:tab pos="450850" algn="l"/>
              </a:tabLst>
            </a:pPr>
            <a:r>
              <a:rPr lang="en-ZA" sz="2400" dirty="0"/>
              <a:t>Will the next generation of farmers be younger than 	the current average of 55 years?</a:t>
            </a:r>
          </a:p>
          <a:p>
            <a:pPr lvl="0">
              <a:buClr>
                <a:schemeClr val="accent1"/>
              </a:buClr>
              <a:buFont typeface="Arial" panose="020B0604020202020204" pitchFamily="34" charset="0"/>
              <a:buChar char="•"/>
              <a:tabLst>
                <a:tab pos="450850" algn="l"/>
              </a:tabLst>
            </a:pPr>
            <a:r>
              <a:rPr lang="en-ZA" sz="2400" dirty="0"/>
              <a:t>Will they be better educated?</a:t>
            </a:r>
          </a:p>
          <a:p>
            <a:pPr lvl="0">
              <a:buClr>
                <a:schemeClr val="accent1"/>
              </a:buClr>
              <a:buFont typeface="Arial" panose="020B0604020202020204" pitchFamily="34" charset="0"/>
              <a:buChar char="•"/>
              <a:tabLst>
                <a:tab pos="450850" algn="l"/>
              </a:tabLst>
            </a:pPr>
            <a:r>
              <a:rPr lang="en-ZA" sz="2400" dirty="0"/>
              <a:t>Will more farms be fully operated by women when 	the men migrate to urban jobs?</a:t>
            </a:r>
          </a:p>
          <a:p>
            <a:pPr lvl="0">
              <a:buClr>
                <a:schemeClr val="accent1"/>
              </a:buClr>
              <a:buFont typeface="Arial" panose="020B0604020202020204" pitchFamily="34" charset="0"/>
              <a:buChar char="•"/>
              <a:tabLst>
                <a:tab pos="450850" algn="l"/>
              </a:tabLst>
            </a:pPr>
            <a:r>
              <a:rPr lang="en-ZA" sz="2400" dirty="0"/>
              <a:t>Will farm sizes continue to reduce or will there be a 	new type of rural investor who starts to collect land 	to improve the economies of scale for farm lots?</a:t>
            </a:r>
          </a:p>
        </p:txBody>
      </p:sp>
    </p:spTree>
    <p:extLst>
      <p:ext uri="{BB962C8B-B14F-4D97-AF65-F5344CB8AC3E}">
        <p14:creationId xmlns:p14="http://schemas.microsoft.com/office/powerpoint/2010/main" val="15571145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spAutoFit/>
          </a:bodyPr>
          <a:lstStyle/>
          <a:p>
            <a:r>
              <a:rPr lang="en-ZA" b="0" cap="none" dirty="0"/>
              <a:t>Analysing markets and value chains</a:t>
            </a:r>
          </a:p>
        </p:txBody>
      </p:sp>
      <p:sp>
        <p:nvSpPr>
          <p:cNvPr id="8" name="Text Placeholder 7"/>
          <p:cNvSpPr>
            <a:spLocks noGrp="1"/>
          </p:cNvSpPr>
          <p:nvPr>
            <p:ph type="body" idx="1"/>
          </p:nvPr>
        </p:nvSpPr>
        <p:spPr>
          <a:xfrm>
            <a:off x="971600" y="3645024"/>
            <a:ext cx="7523114" cy="523210"/>
          </a:xfrm>
        </p:spPr>
        <p:txBody>
          <a:bodyPr>
            <a:spAutoFit/>
          </a:bodyPr>
          <a:lstStyle/>
          <a:p>
            <a:r>
              <a:rPr lang="en-ZA" sz="2800" b="1" dirty="0">
                <a:solidFill>
                  <a:schemeClr val="accent2"/>
                </a:solidFill>
              </a:rPr>
              <a:t>Study unit 5</a:t>
            </a:r>
          </a:p>
        </p:txBody>
      </p:sp>
    </p:spTree>
    <p:extLst>
      <p:ext uri="{BB962C8B-B14F-4D97-AF65-F5344CB8AC3E}">
        <p14:creationId xmlns:p14="http://schemas.microsoft.com/office/powerpoint/2010/main" val="285650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62439"/>
            <a:ext cx="7715200" cy="769431"/>
          </a:xfrm>
        </p:spPr>
        <p:txBody>
          <a:bodyPr>
            <a:spAutoFit/>
          </a:bodyPr>
          <a:lstStyle/>
          <a:p>
            <a:r>
              <a:rPr lang="en-ZA" dirty="0"/>
              <a:t>Levels in a market</a:t>
            </a:r>
          </a:p>
        </p:txBody>
      </p:sp>
      <p:sp>
        <p:nvSpPr>
          <p:cNvPr id="3" name="Content Placeholder 2"/>
          <p:cNvSpPr>
            <a:spLocks noGrp="1"/>
          </p:cNvSpPr>
          <p:nvPr>
            <p:ph idx="1"/>
          </p:nvPr>
        </p:nvSpPr>
        <p:spPr>
          <a:xfrm>
            <a:off x="971600" y="1628800"/>
            <a:ext cx="7715200" cy="2591469"/>
          </a:xfrm>
        </p:spPr>
        <p:txBody>
          <a:bodyPr>
            <a:spAutoFit/>
          </a:bodyPr>
          <a:lstStyle/>
          <a:p>
            <a:r>
              <a:rPr lang="en-ZA" dirty="0"/>
              <a:t>Potential market.</a:t>
            </a:r>
          </a:p>
          <a:p>
            <a:r>
              <a:rPr lang="en-ZA" dirty="0"/>
              <a:t>Available market.</a:t>
            </a:r>
          </a:p>
          <a:p>
            <a:r>
              <a:rPr lang="en-ZA" dirty="0"/>
              <a:t>Qualified available market.</a:t>
            </a:r>
          </a:p>
          <a:p>
            <a:r>
              <a:rPr lang="en-ZA" dirty="0"/>
              <a:t>Target market.</a:t>
            </a:r>
          </a:p>
          <a:p>
            <a:r>
              <a:rPr lang="en-ZA" dirty="0"/>
              <a:t>Penetrated market.</a:t>
            </a:r>
          </a:p>
        </p:txBody>
      </p:sp>
    </p:spTree>
    <p:extLst>
      <p:ext uri="{BB962C8B-B14F-4D97-AF65-F5344CB8AC3E}">
        <p14:creationId xmlns:p14="http://schemas.microsoft.com/office/powerpoint/2010/main" val="8747278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562439"/>
            <a:ext cx="7715200" cy="769431"/>
          </a:xfrm>
        </p:spPr>
        <p:txBody>
          <a:bodyPr>
            <a:spAutoFit/>
          </a:bodyPr>
          <a:lstStyle/>
          <a:p>
            <a:r>
              <a:rPr lang="en-ZA" dirty="0"/>
              <a:t>Overview</a:t>
            </a:r>
          </a:p>
        </p:txBody>
      </p:sp>
      <p:sp>
        <p:nvSpPr>
          <p:cNvPr id="5" name="Content Placeholder 4"/>
          <p:cNvSpPr>
            <a:spLocks noGrp="1"/>
          </p:cNvSpPr>
          <p:nvPr>
            <p:ph idx="1"/>
          </p:nvPr>
        </p:nvSpPr>
        <p:spPr>
          <a:xfrm>
            <a:off x="971600" y="1600201"/>
            <a:ext cx="7715200" cy="2000538"/>
          </a:xfrm>
        </p:spPr>
        <p:txBody>
          <a:bodyPr>
            <a:spAutoFit/>
          </a:bodyPr>
          <a:lstStyle/>
          <a:p>
            <a:r>
              <a:rPr lang="en-ZA" dirty="0"/>
              <a:t>Study unit 5 is about:</a:t>
            </a:r>
          </a:p>
          <a:p>
            <a:endParaRPr lang="en-ZA" sz="1200" dirty="0"/>
          </a:p>
          <a:p>
            <a:pPr marL="342900" indent="-342900">
              <a:buClr>
                <a:schemeClr val="accent1"/>
              </a:buClr>
              <a:buFont typeface="Arial" panose="020B0604020202020204" pitchFamily="34" charset="0"/>
              <a:buChar char="•"/>
            </a:pPr>
            <a:r>
              <a:rPr lang="en-ZA" sz="2400" dirty="0"/>
              <a:t>Defining the type, scale and level of market analysis.</a:t>
            </a:r>
          </a:p>
          <a:p>
            <a:pPr marL="342900" indent="-342900">
              <a:buClr>
                <a:schemeClr val="accent1"/>
              </a:buClr>
              <a:buFont typeface="Arial" panose="020B0604020202020204" pitchFamily="34" charset="0"/>
              <a:buChar char="•"/>
            </a:pPr>
            <a:r>
              <a:rPr lang="en-ZA" sz="2400" dirty="0"/>
              <a:t>Outlining the nature and use of the most important toolkits and approaches to value chain development.</a:t>
            </a:r>
          </a:p>
        </p:txBody>
      </p:sp>
    </p:spTree>
    <p:extLst>
      <p:ext uri="{BB962C8B-B14F-4D97-AF65-F5344CB8AC3E}">
        <p14:creationId xmlns:p14="http://schemas.microsoft.com/office/powerpoint/2010/main" val="31670213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32892"/>
            <a:ext cx="7787208" cy="707876"/>
          </a:xfrm>
        </p:spPr>
        <p:txBody>
          <a:bodyPr>
            <a:spAutoFit/>
          </a:bodyPr>
          <a:lstStyle/>
          <a:p>
            <a:r>
              <a:rPr lang="en-ZA" sz="4000" b="0" dirty="0"/>
              <a:t>Market</a:t>
            </a:r>
            <a:r>
              <a:rPr lang="en-ZA" sz="4000" dirty="0"/>
              <a:t> </a:t>
            </a:r>
            <a:r>
              <a:rPr lang="en-ZA" sz="4000" b="0" dirty="0"/>
              <a:t>analysis</a:t>
            </a:r>
          </a:p>
        </p:txBody>
      </p:sp>
      <p:sp>
        <p:nvSpPr>
          <p:cNvPr id="7" name="Text Placeholder 6"/>
          <p:cNvSpPr>
            <a:spLocks noGrp="1"/>
          </p:cNvSpPr>
          <p:nvPr>
            <p:ph type="body" sz="half" idx="2"/>
          </p:nvPr>
        </p:nvSpPr>
        <p:spPr>
          <a:xfrm>
            <a:off x="979009" y="1628800"/>
            <a:ext cx="2720280" cy="3416310"/>
          </a:xfrm>
        </p:spPr>
        <p:txBody>
          <a:bodyPr>
            <a:spAutoFit/>
          </a:bodyPr>
          <a:lstStyle/>
          <a:p>
            <a:r>
              <a:rPr lang="en-ZA" sz="2400" dirty="0"/>
              <a:t>The study of the demand and supply characteristics and actors for a product or a sub-sector within a defined geographic area.</a:t>
            </a:r>
          </a:p>
        </p:txBody>
      </p:sp>
      <p:pic>
        <p:nvPicPr>
          <p:cNvPr id="8" name="Content Placeholder 7" descr="Image result for market analysi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8400" y="2044706"/>
            <a:ext cx="4978400" cy="2584498"/>
          </a:xfrm>
          <a:prstGeom prst="rect">
            <a:avLst/>
          </a:prstGeom>
          <a:noFill/>
          <a:ln>
            <a:noFill/>
          </a:ln>
        </p:spPr>
      </p:pic>
    </p:spTree>
    <p:extLst>
      <p:ext uri="{BB962C8B-B14F-4D97-AF65-F5344CB8AC3E}">
        <p14:creationId xmlns:p14="http://schemas.microsoft.com/office/powerpoint/2010/main" val="38391020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Market analysis information</a:t>
            </a:r>
          </a:p>
        </p:txBody>
      </p:sp>
      <p:sp>
        <p:nvSpPr>
          <p:cNvPr id="3" name="Content Placeholder 2"/>
          <p:cNvSpPr>
            <a:spLocks noGrp="1"/>
          </p:cNvSpPr>
          <p:nvPr>
            <p:ph idx="1"/>
          </p:nvPr>
        </p:nvSpPr>
        <p:spPr>
          <a:xfrm>
            <a:off x="971600" y="1600201"/>
            <a:ext cx="7715200" cy="4659727"/>
          </a:xfrm>
        </p:spPr>
        <p:txBody>
          <a:bodyPr>
            <a:spAutoFit/>
          </a:bodyPr>
          <a:lstStyle/>
          <a:p>
            <a:r>
              <a:rPr lang="en-ZA" dirty="0"/>
              <a:t>Market size, demand and growth rate.</a:t>
            </a:r>
          </a:p>
          <a:p>
            <a:r>
              <a:rPr lang="en-ZA" dirty="0"/>
              <a:t>Market locations and market flows.</a:t>
            </a:r>
          </a:p>
          <a:p>
            <a:r>
              <a:rPr lang="en-ZA" dirty="0"/>
              <a:t>Key actors in the market.</a:t>
            </a:r>
          </a:p>
          <a:p>
            <a:r>
              <a:rPr lang="en-ZA" dirty="0"/>
              <a:t>Trends in the market.</a:t>
            </a:r>
          </a:p>
          <a:p>
            <a:r>
              <a:rPr lang="en-ZA" dirty="0"/>
              <a:t>Product grades, prices, volumes and quality.</a:t>
            </a:r>
          </a:p>
          <a:p>
            <a:r>
              <a:rPr lang="en-ZA" dirty="0"/>
              <a:t>Distribution channels.</a:t>
            </a:r>
          </a:p>
          <a:p>
            <a:r>
              <a:rPr lang="en-ZA" dirty="0"/>
              <a:t>Investment levels and cost structure.</a:t>
            </a:r>
          </a:p>
          <a:p>
            <a:r>
              <a:rPr lang="en-ZA" dirty="0"/>
              <a:t>Success and risk factors.</a:t>
            </a:r>
          </a:p>
          <a:p>
            <a:r>
              <a:rPr lang="en-ZA" dirty="0"/>
              <a:t>Market profitability.</a:t>
            </a:r>
          </a:p>
        </p:txBody>
      </p:sp>
    </p:spTree>
    <p:extLst>
      <p:ext uri="{BB962C8B-B14F-4D97-AF65-F5344CB8AC3E}">
        <p14:creationId xmlns:p14="http://schemas.microsoft.com/office/powerpoint/2010/main" val="29888412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Key interest areas</a:t>
            </a:r>
          </a:p>
        </p:txBody>
      </p:sp>
      <p:sp>
        <p:nvSpPr>
          <p:cNvPr id="3" name="Content Placeholder 2"/>
          <p:cNvSpPr>
            <a:spLocks noGrp="1"/>
          </p:cNvSpPr>
          <p:nvPr>
            <p:ph idx="1"/>
          </p:nvPr>
        </p:nvSpPr>
        <p:spPr>
          <a:xfrm>
            <a:off x="971600" y="1600201"/>
            <a:ext cx="7715200" cy="3367065"/>
          </a:xfrm>
        </p:spPr>
        <p:txBody>
          <a:bodyPr>
            <a:spAutoFit/>
          </a:bodyPr>
          <a:lstStyle/>
          <a:p>
            <a:pPr lvl="0">
              <a:tabLst>
                <a:tab pos="450850" algn="l"/>
              </a:tabLst>
            </a:pPr>
            <a:r>
              <a:rPr lang="en-ZA" dirty="0"/>
              <a:t>Demand analysis (growth, trends, potential);</a:t>
            </a:r>
          </a:p>
          <a:p>
            <a:pPr lvl="0">
              <a:tabLst>
                <a:tab pos="450850" algn="l"/>
              </a:tabLst>
            </a:pPr>
            <a:r>
              <a:rPr lang="en-ZA" dirty="0"/>
              <a:t>Supply analysis (actors, margins, 	bottlenecks).</a:t>
            </a:r>
          </a:p>
          <a:p>
            <a:pPr lvl="0">
              <a:tabLst>
                <a:tab pos="450850" algn="l"/>
              </a:tabLst>
            </a:pPr>
            <a:r>
              <a:rPr lang="en-ZA" dirty="0"/>
              <a:t>Major challenges (threats) and opportunities 	(technology, organisation, services, policy).</a:t>
            </a:r>
          </a:p>
          <a:p>
            <a:pPr lvl="0">
              <a:tabLst>
                <a:tab pos="450850" algn="l"/>
              </a:tabLst>
            </a:pPr>
            <a:r>
              <a:rPr lang="en-ZA" dirty="0"/>
              <a:t>Realistic business opportunities (maturity of 	the market and client focus).</a:t>
            </a:r>
          </a:p>
        </p:txBody>
      </p:sp>
    </p:spTree>
    <p:extLst>
      <p:ext uri="{BB962C8B-B14F-4D97-AF65-F5344CB8AC3E}">
        <p14:creationId xmlns:p14="http://schemas.microsoft.com/office/powerpoint/2010/main" val="14022887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Levels of market analysis (1)</a:t>
            </a:r>
          </a:p>
        </p:txBody>
      </p:sp>
      <p:pic>
        <p:nvPicPr>
          <p:cNvPr id="6" name="Picture 5"/>
          <p:cNvPicPr>
            <a:picLocks noChangeAspect="1"/>
          </p:cNvPicPr>
          <p:nvPr/>
        </p:nvPicPr>
        <p:blipFill>
          <a:blip r:embed="rId2"/>
          <a:stretch>
            <a:fillRect/>
          </a:stretch>
        </p:blipFill>
        <p:spPr>
          <a:xfrm>
            <a:off x="971601" y="1628800"/>
            <a:ext cx="7715200" cy="4366927"/>
          </a:xfrm>
          <a:prstGeom prst="rect">
            <a:avLst/>
          </a:prstGeom>
        </p:spPr>
      </p:pic>
    </p:spTree>
    <p:extLst>
      <p:ext uri="{BB962C8B-B14F-4D97-AF65-F5344CB8AC3E}">
        <p14:creationId xmlns:p14="http://schemas.microsoft.com/office/powerpoint/2010/main" val="37392773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Levels of market analysis (2)</a:t>
            </a:r>
          </a:p>
        </p:txBody>
      </p:sp>
      <p:pic>
        <p:nvPicPr>
          <p:cNvPr id="3" name="Picture 2"/>
          <p:cNvPicPr>
            <a:picLocks noChangeAspect="1"/>
          </p:cNvPicPr>
          <p:nvPr/>
        </p:nvPicPr>
        <p:blipFill>
          <a:blip r:embed="rId2"/>
          <a:stretch>
            <a:fillRect/>
          </a:stretch>
        </p:blipFill>
        <p:spPr>
          <a:xfrm>
            <a:off x="971601" y="1628800"/>
            <a:ext cx="7715199" cy="3516572"/>
          </a:xfrm>
          <a:prstGeom prst="rect">
            <a:avLst/>
          </a:prstGeom>
        </p:spPr>
      </p:pic>
    </p:spTree>
    <p:extLst>
      <p:ext uri="{BB962C8B-B14F-4D97-AF65-F5344CB8AC3E}">
        <p14:creationId xmlns:p14="http://schemas.microsoft.com/office/powerpoint/2010/main" val="16895932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Clients of market analysis</a:t>
            </a:r>
          </a:p>
        </p:txBody>
      </p:sp>
      <p:sp>
        <p:nvSpPr>
          <p:cNvPr id="3" name="Content Placeholder 2"/>
          <p:cNvSpPr>
            <a:spLocks noGrp="1"/>
          </p:cNvSpPr>
          <p:nvPr>
            <p:ph idx="1"/>
          </p:nvPr>
        </p:nvSpPr>
        <p:spPr>
          <a:xfrm>
            <a:off x="971600" y="1600201"/>
            <a:ext cx="7715200" cy="2874623"/>
          </a:xfrm>
        </p:spPr>
        <p:txBody>
          <a:bodyPr>
            <a:spAutoFit/>
          </a:bodyPr>
          <a:lstStyle/>
          <a:p>
            <a:pPr>
              <a:tabLst>
                <a:tab pos="450850" algn="l"/>
              </a:tabLst>
            </a:pPr>
            <a:r>
              <a:rPr lang="en-ZA" dirty="0"/>
              <a:t>The type of market analysis and the level of 	detail in a market report depends on:</a:t>
            </a:r>
          </a:p>
          <a:p>
            <a:pPr>
              <a:tabLst>
                <a:tab pos="450850" algn="l"/>
              </a:tabLst>
            </a:pPr>
            <a:endParaRPr lang="en-ZA" sz="1200" dirty="0"/>
          </a:p>
          <a:p>
            <a:pPr lvl="0">
              <a:buClr>
                <a:schemeClr val="accent1"/>
              </a:buClr>
              <a:buFont typeface="Arial" panose="020B0604020202020204" pitchFamily="34" charset="0"/>
              <a:buChar char="•"/>
              <a:tabLst>
                <a:tab pos="450850" algn="l"/>
              </a:tabLst>
            </a:pPr>
            <a:r>
              <a:rPr lang="en-ZA" sz="2400" dirty="0"/>
              <a:t>Who is financing the study.</a:t>
            </a:r>
          </a:p>
          <a:p>
            <a:pPr lvl="0">
              <a:buClr>
                <a:schemeClr val="accent1"/>
              </a:buClr>
              <a:buFont typeface="Arial" panose="020B0604020202020204" pitchFamily="34" charset="0"/>
              <a:buChar char="•"/>
              <a:tabLst>
                <a:tab pos="450850" algn="l"/>
              </a:tabLst>
            </a:pPr>
            <a:r>
              <a:rPr lang="en-ZA" sz="2400" dirty="0"/>
              <a:t>Who is conducting the analysis.</a:t>
            </a:r>
          </a:p>
          <a:p>
            <a:pPr lvl="0">
              <a:buClr>
                <a:schemeClr val="accent1"/>
              </a:buClr>
              <a:buFont typeface="Arial" panose="020B0604020202020204" pitchFamily="34" charset="0"/>
              <a:buChar char="•"/>
              <a:tabLst>
                <a:tab pos="450850" algn="l"/>
              </a:tabLst>
            </a:pPr>
            <a:r>
              <a:rPr lang="en-ZA" sz="2400" dirty="0"/>
              <a:t>The intended level of investment based on the 	study.</a:t>
            </a:r>
          </a:p>
        </p:txBody>
      </p:sp>
    </p:spTree>
    <p:extLst>
      <p:ext uri="{BB962C8B-B14F-4D97-AF65-F5344CB8AC3E}">
        <p14:creationId xmlns:p14="http://schemas.microsoft.com/office/powerpoint/2010/main" val="821681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62439"/>
            <a:ext cx="7715200" cy="769431"/>
          </a:xfrm>
        </p:spPr>
        <p:txBody>
          <a:bodyPr>
            <a:spAutoFit/>
          </a:bodyPr>
          <a:lstStyle/>
          <a:p>
            <a:r>
              <a:rPr lang="en-ZA" sz="4000" dirty="0"/>
              <a:t>Geographic</a:t>
            </a:r>
            <a:r>
              <a:rPr lang="en-ZA" dirty="0"/>
              <a:t> and product scope</a:t>
            </a:r>
          </a:p>
        </p:txBody>
      </p:sp>
      <p:sp>
        <p:nvSpPr>
          <p:cNvPr id="3" name="Content Placeholder 2"/>
          <p:cNvSpPr>
            <a:spLocks noGrp="1"/>
          </p:cNvSpPr>
          <p:nvPr>
            <p:ph idx="1"/>
          </p:nvPr>
        </p:nvSpPr>
        <p:spPr>
          <a:xfrm>
            <a:off x="971600" y="1600201"/>
            <a:ext cx="7715200" cy="2591469"/>
          </a:xfrm>
        </p:spPr>
        <p:txBody>
          <a:bodyPr>
            <a:spAutoFit/>
          </a:bodyPr>
          <a:lstStyle/>
          <a:p>
            <a:r>
              <a:rPr lang="en-ZA" dirty="0"/>
              <a:t>Global analysis.</a:t>
            </a:r>
          </a:p>
          <a:p>
            <a:r>
              <a:rPr lang="en-ZA" dirty="0"/>
              <a:t>Sub-sector market analysis.</a:t>
            </a:r>
          </a:p>
          <a:p>
            <a:r>
              <a:rPr lang="en-ZA" dirty="0"/>
              <a:t>Territorial analysis.</a:t>
            </a:r>
          </a:p>
          <a:p>
            <a:r>
              <a:rPr lang="en-ZA" dirty="0"/>
              <a:t>Community level market analysis.</a:t>
            </a:r>
          </a:p>
          <a:p>
            <a:r>
              <a:rPr lang="en-ZA" dirty="0"/>
              <a:t>Value chain analysis.</a:t>
            </a:r>
          </a:p>
        </p:txBody>
      </p:sp>
    </p:spTree>
    <p:extLst>
      <p:ext uri="{BB962C8B-B14F-4D97-AF65-F5344CB8AC3E}">
        <p14:creationId xmlns:p14="http://schemas.microsoft.com/office/powerpoint/2010/main" val="381151697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a:t>Dimensions: value chain process</a:t>
            </a:r>
          </a:p>
        </p:txBody>
      </p:sp>
      <p:sp>
        <p:nvSpPr>
          <p:cNvPr id="3" name="Content Placeholder 2"/>
          <p:cNvSpPr>
            <a:spLocks noGrp="1"/>
          </p:cNvSpPr>
          <p:nvPr>
            <p:ph idx="1"/>
          </p:nvPr>
        </p:nvSpPr>
        <p:spPr>
          <a:xfrm>
            <a:off x="971600" y="1628800"/>
            <a:ext cx="7715200" cy="1557339"/>
          </a:xfrm>
        </p:spPr>
        <p:txBody>
          <a:bodyPr anchor="ctr">
            <a:spAutoFit/>
          </a:bodyPr>
          <a:lstStyle/>
          <a:p>
            <a:r>
              <a:rPr lang="en-ZA" dirty="0"/>
              <a:t>Core chain actors.</a:t>
            </a:r>
          </a:p>
          <a:p>
            <a:r>
              <a:rPr lang="en-ZA" dirty="0"/>
              <a:t>Business development services.</a:t>
            </a:r>
          </a:p>
          <a:p>
            <a:r>
              <a:rPr lang="en-ZA" dirty="0"/>
              <a:t>Regulatory and policy actors.</a:t>
            </a:r>
          </a:p>
        </p:txBody>
      </p:sp>
    </p:spTree>
    <p:extLst>
      <p:ext uri="{BB962C8B-B14F-4D97-AF65-F5344CB8AC3E}">
        <p14:creationId xmlns:p14="http://schemas.microsoft.com/office/powerpoint/2010/main" val="301599774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393" y="548680"/>
            <a:ext cx="7488832" cy="707876"/>
          </a:xfrm>
        </p:spPr>
        <p:txBody>
          <a:bodyPr wrap="square">
            <a:spAutoFit/>
          </a:bodyPr>
          <a:lstStyle/>
          <a:p>
            <a:r>
              <a:rPr lang="en-ZA" sz="4000" dirty="0"/>
              <a:t>Value chain analysis information</a:t>
            </a:r>
          </a:p>
        </p:txBody>
      </p:sp>
      <p:sp>
        <p:nvSpPr>
          <p:cNvPr id="3" name="Content Placeholder 2"/>
          <p:cNvSpPr>
            <a:spLocks noGrp="1"/>
          </p:cNvSpPr>
          <p:nvPr>
            <p:ph idx="1"/>
          </p:nvPr>
        </p:nvSpPr>
        <p:spPr>
          <a:xfrm>
            <a:off x="977130" y="1628800"/>
            <a:ext cx="7715200" cy="2591469"/>
          </a:xfrm>
        </p:spPr>
        <p:txBody>
          <a:bodyPr>
            <a:spAutoFit/>
          </a:bodyPr>
          <a:lstStyle/>
          <a:p>
            <a:pPr lvl="0"/>
            <a:r>
              <a:rPr lang="en-ZA" dirty="0"/>
              <a:t>Supply chain diagram.</a:t>
            </a:r>
          </a:p>
          <a:p>
            <a:pPr lvl="0"/>
            <a:r>
              <a:rPr lang="en-ZA" dirty="0"/>
              <a:t>Price graphs (seasonality, trends, etc.).</a:t>
            </a:r>
          </a:p>
          <a:p>
            <a:pPr lvl="0"/>
            <a:r>
              <a:rPr lang="en-ZA" dirty="0"/>
              <a:t>Price margins along the value chain.</a:t>
            </a:r>
          </a:p>
          <a:p>
            <a:pPr lvl="0"/>
            <a:r>
              <a:rPr lang="en-ZA" dirty="0"/>
              <a:t>Problem tree analysis.</a:t>
            </a:r>
          </a:p>
          <a:p>
            <a:pPr lvl="0"/>
            <a:r>
              <a:rPr lang="en-ZA" dirty="0"/>
              <a:t>SWOT analysis.</a:t>
            </a:r>
          </a:p>
        </p:txBody>
      </p:sp>
    </p:spTree>
    <p:extLst>
      <p:ext uri="{BB962C8B-B14F-4D97-AF65-F5344CB8AC3E}">
        <p14:creationId xmlns:p14="http://schemas.microsoft.com/office/powerpoint/2010/main" val="360776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85440"/>
            <a:ext cx="7715200" cy="1323429"/>
          </a:xfrm>
        </p:spPr>
        <p:txBody>
          <a:bodyPr>
            <a:spAutoFit/>
          </a:bodyPr>
          <a:lstStyle/>
          <a:p>
            <a:r>
              <a:rPr lang="en-ZA" sz="4000" dirty="0"/>
              <a:t>Agricultural market vs. market of manufactured goods</a:t>
            </a:r>
          </a:p>
        </p:txBody>
      </p:sp>
      <p:sp>
        <p:nvSpPr>
          <p:cNvPr id="3" name="Content Placeholder 2"/>
          <p:cNvSpPr>
            <a:spLocks noGrp="1"/>
          </p:cNvSpPr>
          <p:nvPr>
            <p:ph idx="1"/>
          </p:nvPr>
        </p:nvSpPr>
        <p:spPr>
          <a:xfrm>
            <a:off x="971600" y="1916832"/>
            <a:ext cx="7715200" cy="3342443"/>
          </a:xfrm>
        </p:spPr>
        <p:txBody>
          <a:bodyPr>
            <a:spAutoFit/>
          </a:bodyPr>
          <a:lstStyle/>
          <a:p>
            <a:r>
              <a:rPr lang="en-ZA" sz="2400" dirty="0"/>
              <a:t>The agricultural products are perishable.</a:t>
            </a:r>
          </a:p>
          <a:p>
            <a:pPr>
              <a:tabLst>
                <a:tab pos="450850" algn="l"/>
              </a:tabLst>
            </a:pPr>
            <a:r>
              <a:rPr lang="en-ZA" sz="2400" dirty="0"/>
              <a:t>Agricultural products are produced and supplied 	irregularly or seasonally.</a:t>
            </a:r>
          </a:p>
          <a:p>
            <a:pPr>
              <a:tabLst>
                <a:tab pos="450850" algn="l"/>
              </a:tabLst>
            </a:pPr>
            <a:r>
              <a:rPr lang="en-ZA" sz="2400" dirty="0"/>
              <a:t>Most agricultural products are bulky: therefore, 	storage and transportation are expensive.</a:t>
            </a:r>
          </a:p>
          <a:p>
            <a:pPr>
              <a:tabLst>
                <a:tab pos="450850" algn="l"/>
              </a:tabLst>
            </a:pPr>
            <a:r>
              <a:rPr lang="en-ZA" sz="2400" dirty="0"/>
              <a:t>There is a large degree in variation in the quality of 	agricultural products.</a:t>
            </a:r>
          </a:p>
          <a:p>
            <a:r>
              <a:rPr lang="en-ZA" sz="2400" dirty="0"/>
              <a:t>Agricultural products require processing.</a:t>
            </a:r>
          </a:p>
        </p:txBody>
      </p:sp>
    </p:spTree>
    <p:extLst>
      <p:ext uri="{BB962C8B-B14F-4D97-AF65-F5344CB8AC3E}">
        <p14:creationId xmlns:p14="http://schemas.microsoft.com/office/powerpoint/2010/main" val="204255419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920880" cy="707876"/>
          </a:xfrm>
        </p:spPr>
        <p:txBody>
          <a:bodyPr wrap="square">
            <a:spAutoFit/>
          </a:bodyPr>
          <a:lstStyle/>
          <a:p>
            <a:r>
              <a:rPr lang="en-ZA" sz="4000" dirty="0"/>
              <a:t>Toolkits: value chain development</a:t>
            </a:r>
          </a:p>
        </p:txBody>
      </p:sp>
      <p:sp>
        <p:nvSpPr>
          <p:cNvPr id="3" name="Content Placeholder 2"/>
          <p:cNvSpPr>
            <a:spLocks noGrp="1"/>
          </p:cNvSpPr>
          <p:nvPr>
            <p:ph idx="1"/>
          </p:nvPr>
        </p:nvSpPr>
        <p:spPr>
          <a:xfrm>
            <a:off x="971600" y="1600201"/>
            <a:ext cx="7715200" cy="4302706"/>
          </a:xfrm>
        </p:spPr>
        <p:txBody>
          <a:bodyPr>
            <a:spAutoFit/>
          </a:bodyPr>
          <a:lstStyle/>
          <a:p>
            <a:r>
              <a:rPr lang="en-ZA" sz="2400" dirty="0" err="1"/>
              <a:t>Microlinks</a:t>
            </a:r>
            <a:r>
              <a:rPr lang="en-ZA" sz="2400" dirty="0"/>
              <a:t>.</a:t>
            </a:r>
          </a:p>
          <a:p>
            <a:r>
              <a:rPr lang="en-ZA" sz="2400" dirty="0"/>
              <a:t>Making markets Work for the Poor (M4P).</a:t>
            </a:r>
          </a:p>
          <a:p>
            <a:pPr>
              <a:tabLst>
                <a:tab pos="450850" algn="l"/>
              </a:tabLst>
            </a:pPr>
            <a:r>
              <a:rPr lang="en-ZA" sz="2400" dirty="0"/>
              <a:t>Territorial approach to </a:t>
            </a:r>
            <a:r>
              <a:rPr lang="en-ZA" sz="2400" dirty="0" err="1"/>
              <a:t>agro</a:t>
            </a:r>
            <a:r>
              <a:rPr lang="en-ZA" sz="2400" dirty="0"/>
              <a:t>-enterprise 	development.</a:t>
            </a:r>
          </a:p>
          <a:p>
            <a:r>
              <a:rPr lang="en-ZA" sz="2400" dirty="0"/>
              <a:t>SMART skills for smallholder farmers.</a:t>
            </a:r>
          </a:p>
          <a:p>
            <a:r>
              <a:rPr lang="en-ZA" sz="2400" dirty="0"/>
              <a:t>Integration with digital information systems.</a:t>
            </a:r>
          </a:p>
          <a:p>
            <a:r>
              <a:rPr lang="en-ZA" sz="2400" dirty="0" err="1"/>
              <a:t>ValueLinks</a:t>
            </a:r>
            <a:r>
              <a:rPr lang="en-ZA" sz="2400" dirty="0"/>
              <a:t>.</a:t>
            </a:r>
          </a:p>
          <a:p>
            <a:r>
              <a:rPr lang="en-ZA" sz="2400" dirty="0"/>
              <a:t>LINK method.</a:t>
            </a:r>
          </a:p>
          <a:p>
            <a:pPr>
              <a:tabLst>
                <a:tab pos="450850" algn="l"/>
              </a:tabLst>
            </a:pPr>
            <a:r>
              <a:rPr lang="en-ZA" sz="2400" dirty="0"/>
              <a:t>Chain-wide learning for inclusive agri-food market 	development.</a:t>
            </a:r>
          </a:p>
        </p:txBody>
      </p:sp>
    </p:spTree>
    <p:extLst>
      <p:ext uri="{BB962C8B-B14F-4D97-AF65-F5344CB8AC3E}">
        <p14:creationId xmlns:p14="http://schemas.microsoft.com/office/powerpoint/2010/main" val="178024932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1600" y="593216"/>
            <a:ext cx="7715200" cy="707876"/>
          </a:xfrm>
        </p:spPr>
        <p:txBody>
          <a:bodyPr>
            <a:spAutoFit/>
          </a:bodyPr>
          <a:lstStyle/>
          <a:p>
            <a:r>
              <a:rPr lang="en-ZA" sz="4000" dirty="0"/>
              <a:t>Acknowledgements</a:t>
            </a:r>
          </a:p>
        </p:txBody>
      </p:sp>
      <p:sp>
        <p:nvSpPr>
          <p:cNvPr id="6" name="Content Placeholder 5"/>
          <p:cNvSpPr>
            <a:spLocks noGrp="1"/>
          </p:cNvSpPr>
          <p:nvPr>
            <p:ph idx="1"/>
          </p:nvPr>
        </p:nvSpPr>
        <p:spPr>
          <a:xfrm>
            <a:off x="971600" y="1600201"/>
            <a:ext cx="7715200" cy="3711775"/>
          </a:xfrm>
        </p:spPr>
        <p:txBody>
          <a:bodyPr>
            <a:spAutoFit/>
          </a:bodyPr>
          <a:lstStyle/>
          <a:p>
            <a:pPr indent="0" algn="just">
              <a:buNone/>
            </a:pPr>
            <a:r>
              <a:rPr lang="en-ZA" sz="2000" dirty="0"/>
              <a:t>This module was made possible through the support of the Deutsche </a:t>
            </a:r>
            <a:r>
              <a:rPr lang="en-ZA" sz="2000" dirty="0" err="1"/>
              <a:t>Gesellschaft</a:t>
            </a:r>
            <a:r>
              <a:rPr lang="en-ZA" sz="2000" dirty="0"/>
              <a:t> </a:t>
            </a:r>
            <a:r>
              <a:rPr lang="en-ZA" sz="2000" dirty="0" err="1"/>
              <a:t>für</a:t>
            </a:r>
            <a:r>
              <a:rPr lang="en-ZA" sz="2000" dirty="0"/>
              <a:t> Internationale </a:t>
            </a:r>
            <a:r>
              <a:rPr lang="en-ZA" sz="2000" dirty="0" err="1"/>
              <a:t>Zusammenarbeit</a:t>
            </a:r>
            <a:r>
              <a:rPr lang="en-ZA" sz="2000" dirty="0"/>
              <a:t> (GIZ) and United States Agency for International Development (USAID). </a:t>
            </a:r>
          </a:p>
          <a:p>
            <a:pPr indent="0" algn="just">
              <a:buNone/>
            </a:pPr>
            <a:r>
              <a:rPr lang="en-ZA" sz="2000" dirty="0"/>
              <a:t>The contents of this module are the responsibility of the authors and do not necessarily reflect the views of GIZ and USAID or respective their governments. </a:t>
            </a:r>
          </a:p>
          <a:p>
            <a:endParaRPr lang="en-ZA" dirty="0"/>
          </a:p>
          <a:p>
            <a:endParaRPr lang="en-ZA" dirty="0"/>
          </a:p>
          <a:p>
            <a:pPr indent="0">
              <a:buNone/>
            </a:pPr>
            <a:r>
              <a:rPr lang="en-ZA" sz="2000" dirty="0"/>
              <a:t>All work by Global Forum for Rural Advisory Services is licensed under a CC BY-NC 3.0 </a:t>
            </a:r>
            <a:r>
              <a:rPr lang="en-ZA" sz="2000" dirty="0" err="1"/>
              <a:t>Unported</a:t>
            </a:r>
            <a:r>
              <a:rPr lang="en-ZA" sz="2000" dirty="0"/>
              <a:t> License</a:t>
            </a:r>
          </a:p>
        </p:txBody>
      </p:sp>
      <p:grpSp>
        <p:nvGrpSpPr>
          <p:cNvPr id="7" name="Group 6"/>
          <p:cNvGrpSpPr/>
          <p:nvPr/>
        </p:nvGrpSpPr>
        <p:grpSpPr>
          <a:xfrm>
            <a:off x="2963609" y="3861048"/>
            <a:ext cx="3731182" cy="507534"/>
            <a:chOff x="2267744" y="3636624"/>
            <a:chExt cx="3731182" cy="507534"/>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636624"/>
              <a:ext cx="1843427" cy="50753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7" y="3636624"/>
              <a:ext cx="1714959" cy="507534"/>
            </a:xfrm>
            <a:prstGeom prst="rect">
              <a:avLst/>
            </a:prstGeom>
          </p:spPr>
        </p:pic>
      </p:gr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4056112" y="5682581"/>
            <a:ext cx="1524000" cy="533400"/>
          </a:xfrm>
          <a:prstGeom prst="rect">
            <a:avLst/>
          </a:prstGeom>
        </p:spPr>
      </p:pic>
    </p:spTree>
    <p:extLst>
      <p:ext uri="{BB962C8B-B14F-4D97-AF65-F5344CB8AC3E}">
        <p14:creationId xmlns:p14="http://schemas.microsoft.com/office/powerpoint/2010/main" val="282126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62439"/>
            <a:ext cx="7715200" cy="769431"/>
          </a:xfrm>
        </p:spPr>
        <p:txBody>
          <a:bodyPr>
            <a:spAutoFit/>
          </a:bodyPr>
          <a:lstStyle/>
          <a:p>
            <a:r>
              <a:rPr lang="en-ZA" dirty="0"/>
              <a:t>Agricultural value chain</a:t>
            </a:r>
          </a:p>
        </p:txBody>
      </p:sp>
      <p:sp>
        <p:nvSpPr>
          <p:cNvPr id="3" name="Content Placeholder 2"/>
          <p:cNvSpPr>
            <a:spLocks noGrp="1"/>
          </p:cNvSpPr>
          <p:nvPr>
            <p:ph sz="half" idx="1"/>
          </p:nvPr>
        </p:nvSpPr>
        <p:spPr>
          <a:xfrm>
            <a:off x="971600" y="1628800"/>
            <a:ext cx="3528392" cy="3539420"/>
          </a:xfrm>
        </p:spPr>
        <p:txBody>
          <a:bodyPr anchor="t">
            <a:spAutoFit/>
          </a:bodyPr>
          <a:lstStyle/>
          <a:p>
            <a:pPr indent="0">
              <a:buNone/>
            </a:pPr>
            <a:r>
              <a:rPr lang="en-ZA" dirty="0"/>
              <a:t>The goods, services and processes involved in an agricultural product moving from the farm to the final customer (consumer). </a:t>
            </a:r>
          </a:p>
        </p:txBody>
      </p:sp>
      <p:pic>
        <p:nvPicPr>
          <p:cNvPr id="5" name="image70.jpg"/>
          <p:cNvPicPr>
            <a:picLocks noGrp="1"/>
          </p:cNvPicPr>
          <p:nvPr>
            <p:ph sz="half" idx="13"/>
          </p:nvPr>
        </p:nvPicPr>
        <p:blipFill>
          <a:blip r:embed="rId2"/>
          <a:srcRect/>
          <a:stretch>
            <a:fillRect/>
          </a:stretch>
        </p:blipFill>
        <p:spPr>
          <a:xfrm>
            <a:off x="4615208" y="1955980"/>
            <a:ext cx="4042792" cy="3212240"/>
          </a:xfrm>
          <a:prstGeom prst="rect">
            <a:avLst/>
          </a:prstGeom>
          <a:ln/>
        </p:spPr>
      </p:pic>
    </p:spTree>
    <p:extLst>
      <p:ext uri="{BB962C8B-B14F-4D97-AF65-F5344CB8AC3E}">
        <p14:creationId xmlns:p14="http://schemas.microsoft.com/office/powerpoint/2010/main" val="3248680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Activities: agricultural value chain</a:t>
            </a:r>
          </a:p>
        </p:txBody>
      </p:sp>
      <p:sp>
        <p:nvSpPr>
          <p:cNvPr id="3" name="Content Placeholder 2"/>
          <p:cNvSpPr>
            <a:spLocks noGrp="1"/>
          </p:cNvSpPr>
          <p:nvPr>
            <p:ph idx="1"/>
          </p:nvPr>
        </p:nvSpPr>
        <p:spPr>
          <a:xfrm>
            <a:off x="971600" y="1549522"/>
            <a:ext cx="7715200" cy="4450439"/>
          </a:xfrm>
        </p:spPr>
        <p:txBody>
          <a:bodyPr anchor="ctr">
            <a:spAutoFit/>
          </a:bodyPr>
          <a:lstStyle/>
          <a:p>
            <a:pPr lvl="0"/>
            <a:r>
              <a:rPr lang="en-ZA" sz="2400" dirty="0"/>
              <a:t>Input supply.</a:t>
            </a:r>
          </a:p>
          <a:p>
            <a:pPr lvl="0"/>
            <a:r>
              <a:rPr lang="en-ZA" sz="2400" dirty="0"/>
              <a:t>Farm production.</a:t>
            </a:r>
          </a:p>
          <a:p>
            <a:pPr lvl="0"/>
            <a:r>
              <a:rPr lang="en-ZA" sz="2400" dirty="0"/>
              <a:t>Post-harvest handling and processing.</a:t>
            </a:r>
          </a:p>
          <a:p>
            <a:pPr lvl="0"/>
            <a:r>
              <a:rPr lang="en-ZA" sz="2400" dirty="0"/>
              <a:t>Technologies of production and handling.</a:t>
            </a:r>
          </a:p>
          <a:p>
            <a:pPr lvl="0"/>
            <a:r>
              <a:rPr lang="en-ZA" sz="2400" dirty="0"/>
              <a:t>Grading criteria and facilities.</a:t>
            </a:r>
          </a:p>
          <a:p>
            <a:pPr lvl="0"/>
            <a:r>
              <a:rPr lang="en-ZA" sz="2400" dirty="0"/>
              <a:t>Cooling and packing technologies.</a:t>
            </a:r>
          </a:p>
          <a:p>
            <a:pPr lvl="0"/>
            <a:r>
              <a:rPr lang="en-ZA" sz="2400" dirty="0"/>
              <a:t>Storage and transport.</a:t>
            </a:r>
          </a:p>
          <a:p>
            <a:pPr lvl="0"/>
            <a:r>
              <a:rPr lang="en-ZA" sz="2400" dirty="0"/>
              <a:t>Industrial processing.</a:t>
            </a:r>
          </a:p>
          <a:p>
            <a:pPr lvl="0"/>
            <a:r>
              <a:rPr lang="en-ZA" sz="2400" dirty="0"/>
              <a:t>Finance.</a:t>
            </a:r>
          </a:p>
          <a:p>
            <a:r>
              <a:rPr lang="en-ZA" sz="2400" dirty="0"/>
              <a:t>Feedback from markets.</a:t>
            </a:r>
          </a:p>
        </p:txBody>
      </p:sp>
    </p:spTree>
    <p:extLst>
      <p:ext uri="{BB962C8B-B14F-4D97-AF65-F5344CB8AC3E}">
        <p14:creationId xmlns:p14="http://schemas.microsoft.com/office/powerpoint/2010/main" val="244632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Market segmentation</a:t>
            </a:r>
          </a:p>
        </p:txBody>
      </p:sp>
      <p:sp>
        <p:nvSpPr>
          <p:cNvPr id="3" name="Content Placeholder 2"/>
          <p:cNvSpPr>
            <a:spLocks noGrp="1"/>
          </p:cNvSpPr>
          <p:nvPr>
            <p:ph sz="half" idx="1"/>
          </p:nvPr>
        </p:nvSpPr>
        <p:spPr>
          <a:xfrm>
            <a:off x="971600" y="1600200"/>
            <a:ext cx="3456384" cy="2677646"/>
          </a:xfrm>
        </p:spPr>
        <p:txBody>
          <a:bodyPr wrap="square">
            <a:spAutoFit/>
          </a:bodyPr>
          <a:lstStyle/>
          <a:p>
            <a:pPr indent="0">
              <a:buNone/>
            </a:pPr>
            <a:r>
              <a:rPr lang="en-ZA" dirty="0"/>
              <a:t>The division of an overall market into subsets (segments) of customers with common characteristics. </a:t>
            </a:r>
          </a:p>
        </p:txBody>
      </p:sp>
      <p:sp>
        <p:nvSpPr>
          <p:cNvPr id="4" name="Content Placeholder 3"/>
          <p:cNvSpPr>
            <a:spLocks noGrp="1"/>
          </p:cNvSpPr>
          <p:nvPr>
            <p:ph sz="half" idx="13"/>
          </p:nvPr>
        </p:nvSpPr>
        <p:spPr>
          <a:xfrm>
            <a:off x="4860032" y="1600200"/>
            <a:ext cx="3672408" cy="3108533"/>
          </a:xfrm>
        </p:spPr>
        <p:txBody>
          <a:bodyPr wrap="square">
            <a:spAutoFit/>
          </a:bodyPr>
          <a:lstStyle/>
          <a:p>
            <a:pPr indent="0">
              <a:buNone/>
            </a:pPr>
            <a:r>
              <a:rPr lang="en-ZA" dirty="0"/>
              <a:t>Market segmentation can be based on geographic, demographic (population) and behaviouristic characteristics.</a:t>
            </a:r>
          </a:p>
        </p:txBody>
      </p:sp>
    </p:spTree>
    <p:extLst>
      <p:ext uri="{BB962C8B-B14F-4D97-AF65-F5344CB8AC3E}">
        <p14:creationId xmlns:p14="http://schemas.microsoft.com/office/powerpoint/2010/main" val="66008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78030" y="3573016"/>
            <a:ext cx="7523114" cy="523210"/>
          </a:xfrm>
        </p:spPr>
        <p:txBody>
          <a:bodyPr>
            <a:spAutoFit/>
          </a:bodyPr>
          <a:lstStyle/>
          <a:p>
            <a:r>
              <a:rPr lang="en-ZA" sz="2800" b="1" dirty="0">
                <a:solidFill>
                  <a:schemeClr val="accent2"/>
                </a:solidFill>
              </a:rPr>
              <a:t>Study Unit 1</a:t>
            </a:r>
            <a:endParaRPr lang="en-ZA" dirty="0"/>
          </a:p>
        </p:txBody>
      </p:sp>
      <p:sp>
        <p:nvSpPr>
          <p:cNvPr id="8" name="Title 7"/>
          <p:cNvSpPr>
            <a:spLocks noGrp="1"/>
          </p:cNvSpPr>
          <p:nvPr>
            <p:ph type="title"/>
          </p:nvPr>
        </p:nvSpPr>
        <p:spPr/>
        <p:txBody>
          <a:bodyPr>
            <a:spAutoFit/>
          </a:bodyPr>
          <a:lstStyle/>
          <a:p>
            <a:r>
              <a:rPr lang="en-ZA" b="0" cap="none" dirty="0"/>
              <a:t>The agricultural market, value chain and key actors</a:t>
            </a:r>
          </a:p>
        </p:txBody>
      </p:sp>
    </p:spTree>
    <p:extLst>
      <p:ext uri="{BB962C8B-B14F-4D97-AF65-F5344CB8AC3E}">
        <p14:creationId xmlns:p14="http://schemas.microsoft.com/office/powerpoint/2010/main" val="68965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Market supply</a:t>
            </a:r>
          </a:p>
        </p:txBody>
      </p:sp>
      <p:sp>
        <p:nvSpPr>
          <p:cNvPr id="4" name="Content Placeholder 3"/>
          <p:cNvSpPr>
            <a:spLocks noGrp="1"/>
          </p:cNvSpPr>
          <p:nvPr>
            <p:ph sz="half" idx="1"/>
          </p:nvPr>
        </p:nvSpPr>
        <p:spPr>
          <a:xfrm>
            <a:off x="971600" y="1600200"/>
            <a:ext cx="3240360" cy="3970308"/>
          </a:xfrm>
        </p:spPr>
        <p:txBody>
          <a:bodyPr wrap="square">
            <a:spAutoFit/>
          </a:bodyPr>
          <a:lstStyle/>
          <a:p>
            <a:pPr indent="0">
              <a:buNone/>
            </a:pPr>
            <a:r>
              <a:rPr lang="en-ZA" dirty="0"/>
              <a:t>The quantity or amount of a product (maize, potatoes, tomatoes, eggs, and so on) that producers can offer to the market for sale.</a:t>
            </a:r>
          </a:p>
        </p:txBody>
      </p:sp>
      <p:sp>
        <p:nvSpPr>
          <p:cNvPr id="5" name="Content Placeholder 4"/>
          <p:cNvSpPr>
            <a:spLocks noGrp="1"/>
          </p:cNvSpPr>
          <p:nvPr>
            <p:ph sz="half" idx="13"/>
          </p:nvPr>
        </p:nvSpPr>
        <p:spPr>
          <a:xfrm>
            <a:off x="4860032" y="1600200"/>
            <a:ext cx="3312368" cy="2246759"/>
          </a:xfrm>
        </p:spPr>
        <p:txBody>
          <a:bodyPr wrap="square">
            <a:spAutoFit/>
          </a:bodyPr>
          <a:lstStyle/>
          <a:p>
            <a:pPr indent="0">
              <a:buNone/>
            </a:pPr>
            <a:r>
              <a:rPr lang="en-ZA" dirty="0"/>
              <a:t>The supply of a product depends partly on its price and on local conditions. </a:t>
            </a:r>
          </a:p>
        </p:txBody>
      </p:sp>
    </p:spTree>
    <p:extLst>
      <p:ext uri="{BB962C8B-B14F-4D97-AF65-F5344CB8AC3E}">
        <p14:creationId xmlns:p14="http://schemas.microsoft.com/office/powerpoint/2010/main" val="418228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593216"/>
            <a:ext cx="8219256" cy="707876"/>
          </a:xfrm>
        </p:spPr>
        <p:txBody>
          <a:bodyPr wrap="square">
            <a:spAutoFit/>
          </a:bodyPr>
          <a:lstStyle/>
          <a:p>
            <a:r>
              <a:rPr lang="en-ZA" sz="4000" dirty="0"/>
              <a:t>Local conditions and product supply</a:t>
            </a:r>
          </a:p>
        </p:txBody>
      </p:sp>
      <p:sp>
        <p:nvSpPr>
          <p:cNvPr id="3" name="Content Placeholder 2"/>
          <p:cNvSpPr>
            <a:spLocks noGrp="1"/>
          </p:cNvSpPr>
          <p:nvPr>
            <p:ph idx="1"/>
          </p:nvPr>
        </p:nvSpPr>
        <p:spPr>
          <a:xfrm>
            <a:off x="971600" y="1772816"/>
            <a:ext cx="7715200" cy="3539420"/>
          </a:xfrm>
        </p:spPr>
        <p:txBody>
          <a:bodyPr>
            <a:spAutoFit/>
          </a:bodyPr>
          <a:lstStyle/>
          <a:p>
            <a:r>
              <a:rPr lang="en-ZA" dirty="0"/>
              <a:t>Rainfall, drought and access to water.</a:t>
            </a:r>
          </a:p>
          <a:p>
            <a:pPr lvl="0"/>
            <a:r>
              <a:rPr lang="en-ZA" dirty="0"/>
              <a:t>Pests and diseases.</a:t>
            </a:r>
          </a:p>
          <a:p>
            <a:pPr lvl="0"/>
            <a:r>
              <a:rPr lang="en-ZA" dirty="0"/>
              <a:t>Availability of fertiliser and seeds.</a:t>
            </a:r>
          </a:p>
          <a:p>
            <a:pPr lvl="0"/>
            <a:r>
              <a:rPr lang="en-ZA" dirty="0"/>
              <a:t>Poor roads and transport vehicles.</a:t>
            </a:r>
          </a:p>
          <a:p>
            <a:pPr lvl="0"/>
            <a:r>
              <a:rPr lang="en-ZA" dirty="0"/>
              <a:t>Poor farmer health and nutrition.</a:t>
            </a:r>
          </a:p>
          <a:p>
            <a:pPr lvl="0">
              <a:tabLst>
                <a:tab pos="450850" algn="l"/>
              </a:tabLst>
            </a:pPr>
            <a:r>
              <a:rPr lang="en-ZA" dirty="0"/>
              <a:t>Pregnancy and child rearing: women 	farmers.</a:t>
            </a:r>
          </a:p>
        </p:txBody>
      </p:sp>
    </p:spTree>
    <p:extLst>
      <p:ext uri="{BB962C8B-B14F-4D97-AF65-F5344CB8AC3E}">
        <p14:creationId xmlns:p14="http://schemas.microsoft.com/office/powerpoint/2010/main" val="915690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62439"/>
            <a:ext cx="7715200" cy="769431"/>
          </a:xfrm>
        </p:spPr>
        <p:txBody>
          <a:bodyPr>
            <a:spAutoFit/>
          </a:bodyPr>
          <a:lstStyle/>
          <a:p>
            <a:r>
              <a:rPr lang="en-ZA" sz="4000" dirty="0"/>
              <a:t>Market</a:t>
            </a:r>
            <a:r>
              <a:rPr lang="en-ZA" dirty="0"/>
              <a:t> demand</a:t>
            </a:r>
          </a:p>
        </p:txBody>
      </p:sp>
      <p:sp>
        <p:nvSpPr>
          <p:cNvPr id="4" name="Content Placeholder 3"/>
          <p:cNvSpPr>
            <a:spLocks noGrp="1"/>
          </p:cNvSpPr>
          <p:nvPr>
            <p:ph sz="half" idx="1"/>
          </p:nvPr>
        </p:nvSpPr>
        <p:spPr>
          <a:xfrm>
            <a:off x="971600" y="1600200"/>
            <a:ext cx="3312368" cy="3108533"/>
          </a:xfrm>
        </p:spPr>
        <p:txBody>
          <a:bodyPr wrap="square">
            <a:spAutoFit/>
          </a:bodyPr>
          <a:lstStyle/>
          <a:p>
            <a:pPr indent="0">
              <a:buNone/>
            </a:pPr>
            <a:r>
              <a:rPr lang="en-ZA" dirty="0"/>
              <a:t>The amount of the product that customers are willing and able to buy, which partly depends on the price.</a:t>
            </a:r>
          </a:p>
        </p:txBody>
      </p:sp>
      <p:sp>
        <p:nvSpPr>
          <p:cNvPr id="5" name="Content Placeholder 4"/>
          <p:cNvSpPr>
            <a:spLocks noGrp="1"/>
          </p:cNvSpPr>
          <p:nvPr>
            <p:ph sz="half" idx="13"/>
          </p:nvPr>
        </p:nvSpPr>
        <p:spPr>
          <a:xfrm>
            <a:off x="4860032" y="1600200"/>
            <a:ext cx="3744416" cy="4401195"/>
          </a:xfrm>
        </p:spPr>
        <p:txBody>
          <a:bodyPr wrap="square">
            <a:spAutoFit/>
          </a:bodyPr>
          <a:lstStyle/>
          <a:p>
            <a:pPr indent="0">
              <a:buNone/>
            </a:pPr>
            <a:r>
              <a:rPr lang="en-ZA" dirty="0"/>
              <a:t>If the price is low, more people will want to buy and each person may want to buy more of the product. If the price goes up, fewer people want to buy and each person will probably buy a smaller amount.</a:t>
            </a:r>
          </a:p>
        </p:txBody>
      </p:sp>
    </p:spTree>
    <p:extLst>
      <p:ext uri="{BB962C8B-B14F-4D97-AF65-F5344CB8AC3E}">
        <p14:creationId xmlns:p14="http://schemas.microsoft.com/office/powerpoint/2010/main" val="3003448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Factors affecting demand</a:t>
            </a:r>
          </a:p>
        </p:txBody>
      </p:sp>
      <p:sp>
        <p:nvSpPr>
          <p:cNvPr id="3" name="Content Placeholder 2"/>
          <p:cNvSpPr>
            <a:spLocks noGrp="1"/>
          </p:cNvSpPr>
          <p:nvPr>
            <p:ph idx="1"/>
          </p:nvPr>
        </p:nvSpPr>
        <p:spPr>
          <a:xfrm>
            <a:off x="971600" y="1704525"/>
            <a:ext cx="7715200" cy="2886934"/>
          </a:xfrm>
        </p:spPr>
        <p:txBody>
          <a:bodyPr anchor="ctr">
            <a:spAutoFit/>
          </a:bodyPr>
          <a:lstStyle/>
          <a:p>
            <a:r>
              <a:rPr lang="en-ZA" dirty="0"/>
              <a:t>Customers generally want to buy more:</a:t>
            </a:r>
          </a:p>
          <a:p>
            <a:pPr indent="0">
              <a:buNone/>
            </a:pPr>
            <a:endParaRPr lang="en-ZA" sz="1200" dirty="0"/>
          </a:p>
          <a:p>
            <a:pPr marL="457200" lvl="1"/>
            <a:r>
              <a:rPr lang="en-ZA" sz="2400" dirty="0"/>
              <a:t>Staple foods (e.g. maize or wheat) or major vegetables (e.g. onions and tomatoes).</a:t>
            </a:r>
          </a:p>
          <a:p>
            <a:pPr marL="457200" lvl="1"/>
            <a:r>
              <a:rPr lang="en-ZA" sz="2400" dirty="0"/>
              <a:t>High-quality products.</a:t>
            </a:r>
          </a:p>
          <a:p>
            <a:pPr marL="457200" lvl="1"/>
            <a:r>
              <a:rPr lang="en-ZA" sz="2400" dirty="0"/>
              <a:t>Fresh products.</a:t>
            </a:r>
          </a:p>
          <a:p>
            <a:pPr marL="457200" lvl="1"/>
            <a:r>
              <a:rPr lang="en-ZA" sz="2400" dirty="0"/>
              <a:t>Scarce items, e.g. first fruits in the season.</a:t>
            </a:r>
          </a:p>
        </p:txBody>
      </p:sp>
    </p:spTree>
    <p:extLst>
      <p:ext uri="{BB962C8B-B14F-4D97-AF65-F5344CB8AC3E}">
        <p14:creationId xmlns:p14="http://schemas.microsoft.com/office/powerpoint/2010/main" val="84119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Supply and demand</a:t>
            </a:r>
          </a:p>
        </p:txBody>
      </p:sp>
      <p:sp>
        <p:nvSpPr>
          <p:cNvPr id="3" name="Content Placeholder 2"/>
          <p:cNvSpPr>
            <a:spLocks noGrp="1"/>
          </p:cNvSpPr>
          <p:nvPr>
            <p:ph idx="1"/>
          </p:nvPr>
        </p:nvSpPr>
        <p:spPr>
          <a:xfrm>
            <a:off x="1043608" y="1556792"/>
            <a:ext cx="7715200" cy="3970308"/>
          </a:xfrm>
        </p:spPr>
        <p:txBody>
          <a:bodyPr anchor="ctr">
            <a:spAutoFit/>
          </a:bodyPr>
          <a:lstStyle/>
          <a:p>
            <a:pPr lvl="0" indent="0">
              <a:buNone/>
            </a:pPr>
            <a:r>
              <a:rPr lang="en-ZA" dirty="0"/>
              <a:t>Understanding supply and demand helps farmers to:</a:t>
            </a:r>
          </a:p>
          <a:p>
            <a:pPr lvl="0"/>
            <a:r>
              <a:rPr lang="en-ZA" dirty="0"/>
              <a:t>Plan crops – what, when and where.</a:t>
            </a:r>
          </a:p>
          <a:p>
            <a:pPr lvl="0">
              <a:tabLst>
                <a:tab pos="450850" algn="l"/>
              </a:tabLst>
            </a:pPr>
            <a:r>
              <a:rPr lang="en-ZA" dirty="0"/>
              <a:t>Grow a more expensive crop variety to be 	sold for more money.</a:t>
            </a:r>
          </a:p>
          <a:p>
            <a:pPr lvl="0"/>
            <a:r>
              <a:rPr lang="en-ZA" dirty="0"/>
              <a:t>Grow a more nutritious crop.</a:t>
            </a:r>
          </a:p>
          <a:p>
            <a:pPr lvl="0"/>
            <a:r>
              <a:rPr lang="en-ZA" dirty="0"/>
              <a:t>Determine best time to sell their crop.</a:t>
            </a:r>
          </a:p>
          <a:p>
            <a:r>
              <a:rPr lang="en-ZA" dirty="0"/>
              <a:t>Increase crop quality for higher selling price.</a:t>
            </a:r>
          </a:p>
        </p:txBody>
      </p:sp>
    </p:spTree>
    <p:extLst>
      <p:ext uri="{BB962C8B-B14F-4D97-AF65-F5344CB8AC3E}">
        <p14:creationId xmlns:p14="http://schemas.microsoft.com/office/powerpoint/2010/main" val="422779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Agricultural market types</a:t>
            </a:r>
          </a:p>
        </p:txBody>
      </p:sp>
      <p:sp>
        <p:nvSpPr>
          <p:cNvPr id="4" name="Content Placeholder 3"/>
          <p:cNvSpPr>
            <a:spLocks noGrp="1"/>
          </p:cNvSpPr>
          <p:nvPr>
            <p:ph sz="half" idx="1"/>
          </p:nvPr>
        </p:nvSpPr>
        <p:spPr>
          <a:xfrm>
            <a:off x="971600" y="1600200"/>
            <a:ext cx="3384376" cy="2443736"/>
          </a:xfrm>
        </p:spPr>
        <p:txBody>
          <a:bodyPr wrap="square">
            <a:spAutoFit/>
          </a:bodyPr>
          <a:lstStyle/>
          <a:p>
            <a:r>
              <a:rPr lang="en-ZA" dirty="0"/>
              <a:t>Informal markets</a:t>
            </a:r>
          </a:p>
          <a:p>
            <a:pPr>
              <a:buClr>
                <a:schemeClr val="accent1"/>
              </a:buClr>
              <a:buFont typeface="Arial" panose="020B0604020202020204" pitchFamily="34" charset="0"/>
              <a:buChar char="•"/>
              <a:tabLst>
                <a:tab pos="450850" algn="l"/>
              </a:tabLst>
            </a:pPr>
            <a:r>
              <a:rPr lang="en-ZA" sz="2400" dirty="0"/>
              <a:t>Markets that exist 	beyond the tax 	system and that are 	therefore, off 	record.</a:t>
            </a:r>
          </a:p>
        </p:txBody>
      </p:sp>
      <p:sp>
        <p:nvSpPr>
          <p:cNvPr id="5" name="Content Placeholder 4"/>
          <p:cNvSpPr>
            <a:spLocks noGrp="1"/>
          </p:cNvSpPr>
          <p:nvPr>
            <p:ph sz="half" idx="13"/>
          </p:nvPr>
        </p:nvSpPr>
        <p:spPr>
          <a:xfrm>
            <a:off x="4860032" y="1600200"/>
            <a:ext cx="3826768" cy="5090614"/>
          </a:xfrm>
        </p:spPr>
        <p:txBody>
          <a:bodyPr wrap="square">
            <a:spAutoFit/>
          </a:bodyPr>
          <a:lstStyle/>
          <a:p>
            <a:r>
              <a:rPr lang="en-ZA" dirty="0"/>
              <a:t>Formal markets:</a:t>
            </a:r>
          </a:p>
          <a:p>
            <a:pPr>
              <a:buClr>
                <a:schemeClr val="accent1"/>
              </a:buClr>
              <a:buFont typeface="Arial" panose="020B0604020202020204" pitchFamily="34" charset="0"/>
              <a:buChar char="•"/>
              <a:tabLst>
                <a:tab pos="450850" algn="l"/>
              </a:tabLst>
            </a:pPr>
            <a:r>
              <a:rPr lang="en-ZA" sz="2400" dirty="0"/>
              <a:t>All the businesses, 	enterprises and 	economic activities 	in the agricultural 	and food sectors 	that are structured, 	monitored and 	protected by 	government and 	internationally	recognised 	standards</a:t>
            </a:r>
            <a:r>
              <a:rPr lang="en-ZA" dirty="0"/>
              <a:t>.</a:t>
            </a:r>
          </a:p>
        </p:txBody>
      </p:sp>
    </p:spTree>
    <p:extLst>
      <p:ext uri="{BB962C8B-B14F-4D97-AF65-F5344CB8AC3E}">
        <p14:creationId xmlns:p14="http://schemas.microsoft.com/office/powerpoint/2010/main" val="622097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Informal agricultural markets</a:t>
            </a:r>
          </a:p>
        </p:txBody>
      </p:sp>
      <p:sp>
        <p:nvSpPr>
          <p:cNvPr id="3" name="Content Placeholder 2"/>
          <p:cNvSpPr>
            <a:spLocks noGrp="1"/>
          </p:cNvSpPr>
          <p:nvPr>
            <p:ph idx="1"/>
          </p:nvPr>
        </p:nvSpPr>
        <p:spPr>
          <a:xfrm>
            <a:off x="971600" y="1600201"/>
            <a:ext cx="7715200" cy="4154973"/>
          </a:xfrm>
        </p:spPr>
        <p:txBody>
          <a:bodyPr>
            <a:spAutoFit/>
          </a:bodyPr>
          <a:lstStyle/>
          <a:p>
            <a:pPr lvl="0">
              <a:tabLst>
                <a:tab pos="450850" algn="l"/>
              </a:tabLst>
            </a:pPr>
            <a:r>
              <a:rPr lang="en-ZA" sz="2400" dirty="0"/>
              <a:t>Support all types of products produced by 	smallholders.</a:t>
            </a:r>
          </a:p>
          <a:p>
            <a:pPr lvl="0">
              <a:tabLst>
                <a:tab pos="450850" algn="l"/>
              </a:tabLst>
            </a:pPr>
            <a:r>
              <a:rPr lang="en-ZA" sz="2400" dirty="0"/>
              <a:t>Have no formal grades and no traceability systems.</a:t>
            </a:r>
          </a:p>
          <a:p>
            <a:pPr lvl="0">
              <a:tabLst>
                <a:tab pos="450850" algn="l"/>
              </a:tabLst>
            </a:pPr>
            <a:r>
              <a:rPr lang="en-ZA" sz="2400" dirty="0"/>
              <a:t>Rarely use standard measures.</a:t>
            </a:r>
          </a:p>
          <a:p>
            <a:pPr lvl="0">
              <a:tabLst>
                <a:tab pos="450850" algn="l"/>
              </a:tabLst>
            </a:pPr>
            <a:r>
              <a:rPr lang="en-ZA" sz="2400" dirty="0"/>
              <a:t>Set prices based on local supply and demand 	conditions.</a:t>
            </a:r>
          </a:p>
          <a:p>
            <a:pPr lvl="0">
              <a:tabLst>
                <a:tab pos="450850" algn="l"/>
              </a:tabLst>
            </a:pPr>
            <a:r>
              <a:rPr lang="en-ZA" sz="2400" dirty="0"/>
              <a:t>Offer few barriers to entry.</a:t>
            </a:r>
          </a:p>
          <a:p>
            <a:pPr>
              <a:tabLst>
                <a:tab pos="450850" algn="l"/>
              </a:tabLst>
            </a:pPr>
            <a:r>
              <a:rPr lang="en-ZA" sz="2400" dirty="0"/>
              <a:t>Are attractive to smallholder farmers, as they 	generally get paid in cash on delivery and have few, 	if any, rules and regulations..</a:t>
            </a:r>
          </a:p>
        </p:txBody>
      </p:sp>
    </p:spTree>
    <p:extLst>
      <p:ext uri="{BB962C8B-B14F-4D97-AF65-F5344CB8AC3E}">
        <p14:creationId xmlns:p14="http://schemas.microsoft.com/office/powerpoint/2010/main" val="3356575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848872" cy="707876"/>
          </a:xfrm>
        </p:spPr>
        <p:txBody>
          <a:bodyPr>
            <a:spAutoFit/>
          </a:bodyPr>
          <a:lstStyle/>
          <a:p>
            <a:r>
              <a:rPr lang="en-ZA" sz="4000" dirty="0"/>
              <a:t>Informal agricultural market types</a:t>
            </a:r>
          </a:p>
        </p:txBody>
      </p:sp>
      <p:sp>
        <p:nvSpPr>
          <p:cNvPr id="5" name="Content Placeholder 4"/>
          <p:cNvSpPr>
            <a:spLocks noGrp="1"/>
          </p:cNvSpPr>
          <p:nvPr>
            <p:ph idx="1"/>
          </p:nvPr>
        </p:nvSpPr>
        <p:spPr/>
        <p:txBody>
          <a:bodyPr>
            <a:normAutofit/>
          </a:bodyPr>
          <a:lstStyle/>
          <a:p>
            <a:pPr lvl="0">
              <a:tabLst>
                <a:tab pos="450850" algn="l"/>
              </a:tabLst>
            </a:pPr>
            <a:r>
              <a:rPr lang="en-ZA" dirty="0"/>
              <a:t>The farmgate (on the farm).</a:t>
            </a:r>
          </a:p>
          <a:p>
            <a:pPr lvl="0">
              <a:tabLst>
                <a:tab pos="450850" algn="l"/>
              </a:tabLst>
            </a:pPr>
            <a:r>
              <a:rPr lang="en-ZA" dirty="0"/>
              <a:t>Roadside sales.</a:t>
            </a:r>
          </a:p>
          <a:p>
            <a:pPr lvl="0">
              <a:tabLst>
                <a:tab pos="450850" algn="l"/>
              </a:tabLst>
            </a:pPr>
            <a:r>
              <a:rPr lang="en-ZA" dirty="0"/>
              <a:t>Village markets.</a:t>
            </a:r>
          </a:p>
          <a:p>
            <a:pPr lvl="0">
              <a:tabLst>
                <a:tab pos="450850" algn="l"/>
              </a:tabLst>
            </a:pPr>
            <a:r>
              <a:rPr lang="en-ZA" dirty="0"/>
              <a:t>Rural assembly markets.</a:t>
            </a:r>
          </a:p>
          <a:p>
            <a:pPr>
              <a:tabLst>
                <a:tab pos="450850" algn="l"/>
              </a:tabLst>
            </a:pPr>
            <a:r>
              <a:rPr lang="en-ZA" dirty="0"/>
              <a:t>Sales within the main urban wholesale and 	retail markets.</a:t>
            </a:r>
          </a:p>
        </p:txBody>
      </p:sp>
    </p:spTree>
    <p:extLst>
      <p:ext uri="{BB962C8B-B14F-4D97-AF65-F5344CB8AC3E}">
        <p14:creationId xmlns:p14="http://schemas.microsoft.com/office/powerpoint/2010/main" val="4234094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71.jpg" descr="http://media.premiumtimesng.com/wp-content/files/2016/03/Mile-12-Market-1.jpg"/>
          <p:cNvPicPr>
            <a:picLocks noGrp="1"/>
          </p:cNvPicPr>
          <p:nvPr>
            <p:ph type="pic" idx="1"/>
          </p:nvPr>
        </p:nvPicPr>
        <p:blipFill>
          <a:blip r:embed="rId2"/>
          <a:srcRect l="13964" r="13964"/>
          <a:stretch>
            <a:fillRect/>
          </a:stretch>
        </p:blipFill>
        <p:spPr>
          <a:xfrm>
            <a:off x="971600" y="332656"/>
            <a:ext cx="7920880" cy="5688632"/>
          </a:xfrm>
          <a:prstGeom prst="rect">
            <a:avLst/>
          </a:prstGeom>
          <a:ln/>
        </p:spPr>
      </p:pic>
      <p:sp>
        <p:nvSpPr>
          <p:cNvPr id="2" name="Title 1"/>
          <p:cNvSpPr>
            <a:spLocks noGrp="1"/>
          </p:cNvSpPr>
          <p:nvPr>
            <p:ph type="title"/>
          </p:nvPr>
        </p:nvSpPr>
        <p:spPr>
          <a:xfrm>
            <a:off x="4788024" y="160160"/>
            <a:ext cx="4104456" cy="523210"/>
          </a:xfrm>
        </p:spPr>
        <p:txBody>
          <a:bodyPr wrap="square">
            <a:spAutoFit/>
          </a:bodyPr>
          <a:lstStyle/>
          <a:p>
            <a:r>
              <a:rPr lang="en-ZA" b="0" dirty="0"/>
              <a:t>Mile 1 in Lagos (Nigeria)</a:t>
            </a:r>
          </a:p>
        </p:txBody>
      </p:sp>
      <p:sp>
        <p:nvSpPr>
          <p:cNvPr id="4" name="Text Placeholder 3"/>
          <p:cNvSpPr>
            <a:spLocks noGrp="1"/>
          </p:cNvSpPr>
          <p:nvPr>
            <p:ph type="body" sz="half" idx="2"/>
          </p:nvPr>
        </p:nvSpPr>
        <p:spPr>
          <a:xfrm>
            <a:off x="1187624" y="5373216"/>
            <a:ext cx="5486400" cy="461655"/>
          </a:xfrm>
        </p:spPr>
        <p:txBody>
          <a:bodyPr>
            <a:spAutoFit/>
          </a:bodyPr>
          <a:lstStyle/>
          <a:p>
            <a:r>
              <a:rPr lang="en-ZA" sz="2400" dirty="0">
                <a:solidFill>
                  <a:schemeClr val="bg1"/>
                </a:solidFill>
              </a:rPr>
              <a:t>Example of a massive informal market</a:t>
            </a:r>
          </a:p>
        </p:txBody>
      </p:sp>
    </p:spTree>
    <p:extLst>
      <p:ext uri="{BB962C8B-B14F-4D97-AF65-F5344CB8AC3E}">
        <p14:creationId xmlns:p14="http://schemas.microsoft.com/office/powerpoint/2010/main" val="3463729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Farmgate markets</a:t>
            </a:r>
          </a:p>
        </p:txBody>
      </p:sp>
      <p:sp>
        <p:nvSpPr>
          <p:cNvPr id="3" name="Content Placeholder 2"/>
          <p:cNvSpPr>
            <a:spLocks noGrp="1"/>
          </p:cNvSpPr>
          <p:nvPr>
            <p:ph sz="half" idx="1"/>
          </p:nvPr>
        </p:nvSpPr>
        <p:spPr>
          <a:xfrm>
            <a:off x="1006430" y="1556792"/>
            <a:ext cx="3127176" cy="3539420"/>
          </a:xfrm>
        </p:spPr>
        <p:txBody>
          <a:bodyPr wrap="square" anchor="ctr">
            <a:spAutoFit/>
          </a:bodyPr>
          <a:lstStyle/>
          <a:p>
            <a:pPr indent="0">
              <a:buNone/>
            </a:pPr>
            <a:r>
              <a:rPr lang="en-ZA" dirty="0"/>
              <a:t>Informal markets in which sales occur when farmers sell their products directly from the farm to neighbours or traders.</a:t>
            </a:r>
          </a:p>
        </p:txBody>
      </p:sp>
      <p:pic>
        <p:nvPicPr>
          <p:cNvPr id="5" name="image75.jpg"/>
          <p:cNvPicPr>
            <a:picLocks noGrp="1"/>
          </p:cNvPicPr>
          <p:nvPr>
            <p:ph sz="half" idx="13"/>
          </p:nvPr>
        </p:nvPicPr>
        <p:blipFill>
          <a:blip r:embed="rId2"/>
          <a:srcRect/>
          <a:stretch>
            <a:fillRect/>
          </a:stretch>
        </p:blipFill>
        <p:spPr>
          <a:xfrm>
            <a:off x="4932040" y="1727255"/>
            <a:ext cx="3961134" cy="3198493"/>
          </a:xfrm>
          <a:prstGeom prst="rect">
            <a:avLst/>
          </a:prstGeom>
          <a:ln/>
        </p:spPr>
      </p:pic>
    </p:spTree>
    <p:extLst>
      <p:ext uri="{BB962C8B-B14F-4D97-AF65-F5344CB8AC3E}">
        <p14:creationId xmlns:p14="http://schemas.microsoft.com/office/powerpoint/2010/main" val="42426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62439"/>
            <a:ext cx="7715200" cy="769431"/>
          </a:xfrm>
        </p:spPr>
        <p:txBody>
          <a:bodyPr>
            <a:spAutoFit/>
          </a:bodyPr>
          <a:lstStyle/>
          <a:p>
            <a:r>
              <a:rPr lang="en-ZA" dirty="0"/>
              <a:t>Overview</a:t>
            </a:r>
          </a:p>
        </p:txBody>
      </p:sp>
      <p:sp>
        <p:nvSpPr>
          <p:cNvPr id="3" name="Content Placeholder 2"/>
          <p:cNvSpPr>
            <a:spLocks noGrp="1"/>
          </p:cNvSpPr>
          <p:nvPr>
            <p:ph idx="1"/>
          </p:nvPr>
        </p:nvSpPr>
        <p:spPr>
          <a:xfrm>
            <a:off x="983993" y="1556792"/>
            <a:ext cx="7715200" cy="4616638"/>
          </a:xfrm>
        </p:spPr>
        <p:txBody>
          <a:bodyPr>
            <a:spAutoFit/>
          </a:bodyPr>
          <a:lstStyle/>
          <a:p>
            <a:r>
              <a:rPr lang="en-ZA" dirty="0">
                <a:solidFill>
                  <a:schemeClr val="tx1"/>
                </a:solidFill>
              </a:rPr>
              <a:t>Study unit 1 is about:</a:t>
            </a:r>
          </a:p>
          <a:p>
            <a:endParaRPr lang="en-ZA" sz="1200" dirty="0">
              <a:solidFill>
                <a:schemeClr val="tx1"/>
              </a:solidFill>
            </a:endParaRPr>
          </a:p>
          <a:p>
            <a:pPr marL="450850" lvl="1" indent="-450850">
              <a:tabLst>
                <a:tab pos="450850" algn="l"/>
              </a:tabLst>
            </a:pPr>
            <a:r>
              <a:rPr lang="en-ZA" sz="2400" dirty="0"/>
              <a:t>Agricultural marketing, the market and the value chain.</a:t>
            </a:r>
          </a:p>
          <a:p>
            <a:pPr marL="450850" lvl="1" indent="-450850">
              <a:tabLst>
                <a:tab pos="450850" algn="l"/>
              </a:tabLst>
            </a:pPr>
            <a:r>
              <a:rPr lang="en-ZA" sz="2400" dirty="0"/>
              <a:t>Supply and demand and the effect on the market.</a:t>
            </a:r>
          </a:p>
          <a:p>
            <a:pPr marL="450850" lvl="1" indent="-450850">
              <a:tabLst>
                <a:tab pos="450850" algn="l"/>
              </a:tabLst>
            </a:pPr>
            <a:r>
              <a:rPr lang="en-ZA" sz="2400" dirty="0"/>
              <a:t>Formal and informal markets.</a:t>
            </a:r>
          </a:p>
          <a:p>
            <a:pPr marL="450850" lvl="1" indent="-450850">
              <a:tabLst>
                <a:tab pos="450850" algn="l"/>
              </a:tabLst>
            </a:pPr>
            <a:r>
              <a:rPr lang="en-ZA" sz="2400" dirty="0"/>
              <a:t>Key actors in the agricultural value chain.</a:t>
            </a:r>
          </a:p>
          <a:p>
            <a:pPr marL="450850" lvl="1" indent="-450850">
              <a:tabLst>
                <a:tab pos="450850" algn="l"/>
              </a:tabLst>
            </a:pPr>
            <a:r>
              <a:rPr lang="en-ZA" sz="2400" dirty="0"/>
              <a:t>Key business development service providers.</a:t>
            </a:r>
          </a:p>
          <a:p>
            <a:pPr marL="450850" lvl="1" indent="-450850">
              <a:tabLst>
                <a:tab pos="450850" algn="l"/>
              </a:tabLst>
            </a:pPr>
            <a:r>
              <a:rPr lang="en-ZA" sz="2400" dirty="0"/>
              <a:t>Key regulators in the agricultural value chain.</a:t>
            </a:r>
          </a:p>
          <a:p>
            <a:pPr marL="450850" lvl="1" indent="-450850">
              <a:tabLst>
                <a:tab pos="450850" algn="l"/>
              </a:tabLst>
            </a:pPr>
            <a:r>
              <a:rPr lang="en-ZA" sz="2400" dirty="0"/>
              <a:t>Food issues and standards in the agricultural market.</a:t>
            </a:r>
          </a:p>
        </p:txBody>
      </p:sp>
    </p:spTree>
    <p:extLst>
      <p:ext uri="{BB962C8B-B14F-4D97-AF65-F5344CB8AC3E}">
        <p14:creationId xmlns:p14="http://schemas.microsoft.com/office/powerpoint/2010/main" val="232351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Informal assembly markets</a:t>
            </a:r>
          </a:p>
        </p:txBody>
      </p:sp>
      <p:sp>
        <p:nvSpPr>
          <p:cNvPr id="3" name="Content Placeholder 2"/>
          <p:cNvSpPr>
            <a:spLocks noGrp="1"/>
          </p:cNvSpPr>
          <p:nvPr>
            <p:ph idx="1"/>
          </p:nvPr>
        </p:nvSpPr>
        <p:spPr>
          <a:xfrm>
            <a:off x="971600" y="1600201"/>
            <a:ext cx="7200800" cy="2332936"/>
          </a:xfrm>
        </p:spPr>
        <p:txBody>
          <a:bodyPr wrap="square">
            <a:spAutoFit/>
          </a:bodyPr>
          <a:lstStyle/>
          <a:p>
            <a:pPr marL="457200"/>
            <a:r>
              <a:rPr lang="en-ZA" dirty="0"/>
              <a:t>Farmers and small local traders regularly coming together to sell their goods to larger traders.</a:t>
            </a:r>
          </a:p>
          <a:p>
            <a:pPr marL="457200"/>
            <a:r>
              <a:rPr lang="en-ZA" dirty="0"/>
              <a:t>The buyers in assembly markets are traders, not consumers.</a:t>
            </a:r>
          </a:p>
        </p:txBody>
      </p:sp>
    </p:spTree>
    <p:extLst>
      <p:ext uri="{BB962C8B-B14F-4D97-AF65-F5344CB8AC3E}">
        <p14:creationId xmlns:p14="http://schemas.microsoft.com/office/powerpoint/2010/main" val="4237518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Informal wholesale markets</a:t>
            </a:r>
          </a:p>
        </p:txBody>
      </p:sp>
      <p:sp>
        <p:nvSpPr>
          <p:cNvPr id="3" name="Content Placeholder 2"/>
          <p:cNvSpPr>
            <a:spLocks noGrp="1"/>
          </p:cNvSpPr>
          <p:nvPr>
            <p:ph sz="half" idx="1"/>
          </p:nvPr>
        </p:nvSpPr>
        <p:spPr>
          <a:xfrm>
            <a:off x="971600" y="1600200"/>
            <a:ext cx="3240360" cy="4302706"/>
          </a:xfrm>
        </p:spPr>
        <p:txBody>
          <a:bodyPr wrap="square">
            <a:spAutoFit/>
          </a:bodyPr>
          <a:lstStyle/>
          <a:p>
            <a:pPr>
              <a:tabLst>
                <a:tab pos="450850" algn="l"/>
              </a:tabLst>
            </a:pPr>
            <a:r>
              <a:rPr lang="en-ZA" sz="2400" dirty="0"/>
              <a:t>Markets where 	traders (and some 	farmers) deliver 	produce in bulk.</a:t>
            </a:r>
          </a:p>
          <a:p>
            <a:pPr>
              <a:tabLst>
                <a:tab pos="450850" algn="l"/>
              </a:tabLst>
            </a:pPr>
            <a:r>
              <a:rPr lang="en-ZA" sz="2400" dirty="0"/>
              <a:t>Generally found on 	the outskirts of 	larger towns and 	cities.</a:t>
            </a:r>
          </a:p>
          <a:p>
            <a:pPr>
              <a:tabLst>
                <a:tab pos="450850" algn="l"/>
              </a:tabLst>
            </a:pPr>
            <a:r>
              <a:rPr lang="en-ZA" sz="2400" dirty="0"/>
              <a:t>Retailers come to 	these markets to 	buy bulk goods.</a:t>
            </a:r>
          </a:p>
        </p:txBody>
      </p:sp>
      <p:pic>
        <p:nvPicPr>
          <p:cNvPr id="5" name="image74.jpg"/>
          <p:cNvPicPr>
            <a:picLocks noGrp="1"/>
          </p:cNvPicPr>
          <p:nvPr>
            <p:ph sz="half" idx="13"/>
          </p:nvPr>
        </p:nvPicPr>
        <p:blipFill>
          <a:blip r:embed="rId2"/>
          <a:srcRect/>
          <a:stretch>
            <a:fillRect/>
          </a:stretch>
        </p:blipFill>
        <p:spPr>
          <a:xfrm>
            <a:off x="4788024" y="1600200"/>
            <a:ext cx="3898776" cy="4419062"/>
          </a:xfrm>
          <a:prstGeom prst="rect">
            <a:avLst/>
          </a:prstGeom>
          <a:ln/>
        </p:spPr>
      </p:pic>
    </p:spTree>
    <p:extLst>
      <p:ext uri="{BB962C8B-B14F-4D97-AF65-F5344CB8AC3E}">
        <p14:creationId xmlns:p14="http://schemas.microsoft.com/office/powerpoint/2010/main" val="1410870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Informal retail markets</a:t>
            </a:r>
          </a:p>
        </p:txBody>
      </p:sp>
      <p:sp>
        <p:nvSpPr>
          <p:cNvPr id="3" name="Content Placeholder 2"/>
          <p:cNvSpPr>
            <a:spLocks noGrp="1"/>
          </p:cNvSpPr>
          <p:nvPr>
            <p:ph idx="1"/>
          </p:nvPr>
        </p:nvSpPr>
        <p:spPr>
          <a:xfrm>
            <a:off x="971600" y="1600201"/>
            <a:ext cx="7715200" cy="4228840"/>
          </a:xfrm>
        </p:spPr>
        <p:txBody>
          <a:bodyPr>
            <a:spAutoFit/>
          </a:bodyPr>
          <a:lstStyle/>
          <a:p>
            <a:pPr>
              <a:tabLst>
                <a:tab pos="450850" algn="l"/>
              </a:tabLst>
            </a:pPr>
            <a:r>
              <a:rPr lang="en-ZA" dirty="0"/>
              <a:t>Markets where consumers and small 	businesses buy their daily or weekly supplies 	of food.</a:t>
            </a:r>
          </a:p>
          <a:p>
            <a:pPr>
              <a:tabLst>
                <a:tab pos="450850" algn="l"/>
              </a:tabLst>
            </a:pPr>
            <a:r>
              <a:rPr lang="en-ZA" dirty="0"/>
              <a:t>It is possible for farmers to sell in bulk 	directly to retail markets. To do 	so, they 	must work out a system with the retailer.</a:t>
            </a:r>
          </a:p>
          <a:p>
            <a:pPr>
              <a:tabLst>
                <a:tab pos="450850" algn="l"/>
              </a:tabLst>
            </a:pPr>
            <a:r>
              <a:rPr lang="en-ZA" dirty="0"/>
              <a:t>Wholesalers may try to prevent farmers 	from selling directly to retailers.</a:t>
            </a:r>
          </a:p>
          <a:p>
            <a:endParaRPr lang="en-ZA" dirty="0"/>
          </a:p>
        </p:txBody>
      </p:sp>
    </p:spTree>
    <p:extLst>
      <p:ext uri="{BB962C8B-B14F-4D97-AF65-F5344CB8AC3E}">
        <p14:creationId xmlns:p14="http://schemas.microsoft.com/office/powerpoint/2010/main" val="266700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Formal agricultural markets</a:t>
            </a:r>
          </a:p>
        </p:txBody>
      </p:sp>
      <p:sp>
        <p:nvSpPr>
          <p:cNvPr id="3" name="Content Placeholder 2"/>
          <p:cNvSpPr>
            <a:spLocks noGrp="1"/>
          </p:cNvSpPr>
          <p:nvPr>
            <p:ph idx="1"/>
          </p:nvPr>
        </p:nvSpPr>
        <p:spPr>
          <a:xfrm>
            <a:off x="971600" y="1600201"/>
            <a:ext cx="7715200" cy="4672038"/>
          </a:xfrm>
        </p:spPr>
        <p:txBody>
          <a:bodyPr>
            <a:spAutoFit/>
          </a:bodyPr>
          <a:lstStyle/>
          <a:p>
            <a:pPr>
              <a:tabLst>
                <a:tab pos="450850" algn="l"/>
              </a:tabLst>
            </a:pPr>
            <a:r>
              <a:rPr lang="en-ZA" sz="2400" dirty="0"/>
              <a:t>Offer more consistent pricing methods and 	extended seasonal buying.</a:t>
            </a:r>
          </a:p>
          <a:p>
            <a:pPr>
              <a:tabLst>
                <a:tab pos="450850" algn="l"/>
              </a:tabLst>
            </a:pPr>
            <a:r>
              <a:rPr lang="en-ZA" sz="2400" dirty="0"/>
              <a:t>Highly competitive.</a:t>
            </a:r>
          </a:p>
          <a:p>
            <a:pPr>
              <a:tabLst>
                <a:tab pos="450850" algn="l"/>
              </a:tabLst>
            </a:pPr>
            <a:r>
              <a:rPr lang="en-ZA" sz="2400" dirty="0"/>
              <a:t>Have strict quality standards.</a:t>
            </a:r>
          </a:p>
          <a:p>
            <a:pPr>
              <a:tabLst>
                <a:tab pos="450850" algn="l"/>
              </a:tabLst>
            </a:pPr>
            <a:r>
              <a:rPr lang="en-ZA" sz="2400" dirty="0"/>
              <a:t>Meet all levels of food safety regulations.</a:t>
            </a:r>
          </a:p>
          <a:p>
            <a:pPr>
              <a:tabLst>
                <a:tab pos="450850" algn="l"/>
              </a:tabLst>
            </a:pPr>
            <a:r>
              <a:rPr lang="en-ZA" sz="2400" dirty="0"/>
              <a:t>Invest in information and communication technology 	(ICT).</a:t>
            </a:r>
          </a:p>
          <a:p>
            <a:pPr lvl="0">
              <a:tabLst>
                <a:tab pos="450850" algn="l"/>
              </a:tabLst>
            </a:pPr>
            <a:r>
              <a:rPr lang="en-ZA" sz="2400" dirty="0"/>
              <a:t>Record and share information on prices and 	volumes.</a:t>
            </a:r>
          </a:p>
          <a:p>
            <a:pPr lvl="0">
              <a:tabLst>
                <a:tab pos="450850" algn="l"/>
              </a:tabLst>
            </a:pPr>
            <a:r>
              <a:rPr lang="en-ZA" sz="2400" dirty="0"/>
              <a:t>Invest in storage systems.</a:t>
            </a:r>
          </a:p>
          <a:p>
            <a:pPr lvl="0">
              <a:tabLst>
                <a:tab pos="450850" algn="l"/>
              </a:tabLst>
            </a:pPr>
            <a:r>
              <a:rPr lang="en-ZA" sz="2400" dirty="0"/>
              <a:t>Monitor sanitation through the market system.</a:t>
            </a:r>
          </a:p>
        </p:txBody>
      </p:sp>
    </p:spTree>
    <p:extLst>
      <p:ext uri="{BB962C8B-B14F-4D97-AF65-F5344CB8AC3E}">
        <p14:creationId xmlns:p14="http://schemas.microsoft.com/office/powerpoint/2010/main" val="1535858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7715200" cy="707876"/>
          </a:xfrm>
        </p:spPr>
        <p:txBody>
          <a:bodyPr>
            <a:spAutoFit/>
          </a:bodyPr>
          <a:lstStyle/>
          <a:p>
            <a:r>
              <a:rPr lang="en-ZA" sz="4000" dirty="0"/>
              <a:t>Formal agricultural market types</a:t>
            </a:r>
          </a:p>
        </p:txBody>
      </p:sp>
      <p:sp>
        <p:nvSpPr>
          <p:cNvPr id="3" name="Content Placeholder 2"/>
          <p:cNvSpPr>
            <a:spLocks noGrp="1"/>
          </p:cNvSpPr>
          <p:nvPr>
            <p:ph idx="1"/>
          </p:nvPr>
        </p:nvSpPr>
        <p:spPr>
          <a:xfrm>
            <a:off x="971600" y="1600201"/>
            <a:ext cx="7715200" cy="3108533"/>
          </a:xfrm>
        </p:spPr>
        <p:txBody>
          <a:bodyPr>
            <a:spAutoFit/>
          </a:bodyPr>
          <a:lstStyle/>
          <a:p>
            <a:pPr marL="457200"/>
            <a:r>
              <a:rPr lang="en-ZA" dirty="0"/>
              <a:t>Supermarkets. </a:t>
            </a:r>
          </a:p>
          <a:p>
            <a:pPr marL="457200"/>
            <a:r>
              <a:rPr lang="en-ZA" dirty="0"/>
              <a:t>Food processing markets. </a:t>
            </a:r>
          </a:p>
          <a:p>
            <a:pPr marL="457200"/>
            <a:r>
              <a:rPr lang="en-ZA" dirty="0"/>
              <a:t>Hotels and restaurants. </a:t>
            </a:r>
          </a:p>
          <a:p>
            <a:pPr marL="457200"/>
            <a:r>
              <a:rPr lang="en-ZA" dirty="0"/>
              <a:t>Feed markets. </a:t>
            </a:r>
          </a:p>
          <a:p>
            <a:pPr marL="457200"/>
            <a:r>
              <a:rPr lang="en-ZA" dirty="0"/>
              <a:t>Export markets.</a:t>
            </a:r>
          </a:p>
          <a:p>
            <a:endParaRPr lang="en-ZA" dirty="0"/>
          </a:p>
        </p:txBody>
      </p:sp>
    </p:spTree>
    <p:extLst>
      <p:ext uri="{BB962C8B-B14F-4D97-AF65-F5344CB8AC3E}">
        <p14:creationId xmlns:p14="http://schemas.microsoft.com/office/powerpoint/2010/main" val="1511075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Supermarkets</a:t>
            </a:r>
          </a:p>
        </p:txBody>
      </p:sp>
      <p:sp>
        <p:nvSpPr>
          <p:cNvPr id="3" name="Content Placeholder 2"/>
          <p:cNvSpPr>
            <a:spLocks noGrp="1"/>
          </p:cNvSpPr>
          <p:nvPr>
            <p:ph idx="1"/>
          </p:nvPr>
        </p:nvSpPr>
        <p:spPr>
          <a:xfrm>
            <a:off x="971600" y="1600201"/>
            <a:ext cx="7715200" cy="3280888"/>
          </a:xfrm>
        </p:spPr>
        <p:txBody>
          <a:bodyPr>
            <a:spAutoFit/>
          </a:bodyPr>
          <a:lstStyle/>
          <a:p>
            <a:pPr>
              <a:tabLst>
                <a:tab pos="450850" algn="l"/>
              </a:tabLst>
            </a:pPr>
            <a:r>
              <a:rPr lang="en-ZA" dirty="0"/>
              <a:t>Supermarkets enable consumers to buy a 	large variety of different types of goods at 	the same time.</a:t>
            </a:r>
          </a:p>
          <a:p>
            <a:pPr>
              <a:tabLst>
                <a:tab pos="450850" algn="l"/>
              </a:tabLst>
            </a:pPr>
            <a:r>
              <a:rPr lang="en-ZA" dirty="0"/>
              <a:t>The food is attractively packaged and of 	good quality.</a:t>
            </a:r>
          </a:p>
          <a:p>
            <a:pPr>
              <a:tabLst>
                <a:tab pos="450850" algn="l"/>
              </a:tabLst>
            </a:pPr>
            <a:r>
              <a:rPr lang="en-ZA" dirty="0"/>
              <a:t>Farmers can sell directly to supermarkets if 	they meet volume and quality requirements.</a:t>
            </a:r>
          </a:p>
        </p:txBody>
      </p:sp>
    </p:spTree>
    <p:extLst>
      <p:ext uri="{BB962C8B-B14F-4D97-AF65-F5344CB8AC3E}">
        <p14:creationId xmlns:p14="http://schemas.microsoft.com/office/powerpoint/2010/main" val="3754539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80.jpg" descr="Real Future Store: the supermarket of the future."/>
          <p:cNvPicPr>
            <a:picLocks noGrp="1"/>
          </p:cNvPicPr>
          <p:nvPr>
            <p:ph type="pic" idx="1"/>
          </p:nvPr>
        </p:nvPicPr>
        <p:blipFill>
          <a:blip r:embed="rId2"/>
          <a:srcRect/>
          <a:stretch>
            <a:fillRect/>
          </a:stretch>
        </p:blipFill>
        <p:spPr>
          <a:xfrm>
            <a:off x="1043608" y="260648"/>
            <a:ext cx="7632848" cy="5760640"/>
          </a:xfrm>
          <a:prstGeom prst="rect">
            <a:avLst/>
          </a:prstGeom>
          <a:ln/>
        </p:spPr>
      </p:pic>
      <p:sp>
        <p:nvSpPr>
          <p:cNvPr id="2" name="Title 1"/>
          <p:cNvSpPr>
            <a:spLocks noGrp="1"/>
          </p:cNvSpPr>
          <p:nvPr>
            <p:ph type="title"/>
          </p:nvPr>
        </p:nvSpPr>
        <p:spPr>
          <a:xfrm>
            <a:off x="1979712" y="6021288"/>
            <a:ext cx="5486400" cy="566738"/>
          </a:xfrm>
        </p:spPr>
        <p:txBody>
          <a:bodyPr>
            <a:normAutofit/>
          </a:bodyPr>
          <a:lstStyle/>
          <a:p>
            <a:r>
              <a:rPr lang="en-ZA" b="0" dirty="0"/>
              <a:t>Fresh produce in a supermarket</a:t>
            </a:r>
          </a:p>
        </p:txBody>
      </p:sp>
    </p:spTree>
    <p:extLst>
      <p:ext uri="{BB962C8B-B14F-4D97-AF65-F5344CB8AC3E}">
        <p14:creationId xmlns:p14="http://schemas.microsoft.com/office/powerpoint/2010/main" val="1844492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Food processing markets</a:t>
            </a:r>
          </a:p>
        </p:txBody>
      </p:sp>
      <p:sp>
        <p:nvSpPr>
          <p:cNvPr id="3" name="Content Placeholder 2"/>
          <p:cNvSpPr>
            <a:spLocks noGrp="1"/>
          </p:cNvSpPr>
          <p:nvPr>
            <p:ph idx="1"/>
          </p:nvPr>
        </p:nvSpPr>
        <p:spPr>
          <a:xfrm>
            <a:off x="971600" y="1600201"/>
            <a:ext cx="7715200" cy="3711775"/>
          </a:xfrm>
        </p:spPr>
        <p:txBody>
          <a:bodyPr>
            <a:spAutoFit/>
          </a:bodyPr>
          <a:lstStyle/>
          <a:p>
            <a:pPr>
              <a:tabLst>
                <a:tab pos="450850" algn="l"/>
              </a:tabLst>
            </a:pPr>
            <a:r>
              <a:rPr lang="en-ZA" dirty="0"/>
              <a:t>As countries urbanise and incomes rise, 	consumer food habits change towards more 	processed and packaged foods.</a:t>
            </a:r>
          </a:p>
          <a:p>
            <a:pPr>
              <a:tabLst>
                <a:tab pos="450850" algn="l"/>
              </a:tabLst>
            </a:pPr>
            <a:r>
              <a:rPr lang="en-ZA" dirty="0"/>
              <a:t>In the food and beverage industries, 	processors offer farmers and traders new 	markets and the prospect for long-term 	stable business relationships.</a:t>
            </a:r>
          </a:p>
          <a:p>
            <a:endParaRPr lang="en-ZA" dirty="0"/>
          </a:p>
        </p:txBody>
      </p:sp>
    </p:spTree>
    <p:extLst>
      <p:ext uri="{BB962C8B-B14F-4D97-AF65-F5344CB8AC3E}">
        <p14:creationId xmlns:p14="http://schemas.microsoft.com/office/powerpoint/2010/main" val="1522131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0846" y="6093296"/>
            <a:ext cx="5998368" cy="523210"/>
          </a:xfrm>
        </p:spPr>
        <p:txBody>
          <a:bodyPr>
            <a:spAutoFit/>
          </a:bodyPr>
          <a:lstStyle/>
          <a:p>
            <a:r>
              <a:rPr lang="en-ZA" b="0" dirty="0"/>
              <a:t>Example of a food processing factory</a:t>
            </a:r>
          </a:p>
        </p:txBody>
      </p:sp>
      <p:pic>
        <p:nvPicPr>
          <p:cNvPr id="7" name="image76.jpg" descr="http://cdn.daytonregion.com/wp-content/uploads/2015/09/jobsohio-west-food-processing-industries.jpg"/>
          <p:cNvPicPr/>
          <p:nvPr/>
        </p:nvPicPr>
        <p:blipFill>
          <a:blip r:embed="rId2"/>
          <a:srcRect/>
          <a:stretch>
            <a:fillRect/>
          </a:stretch>
        </p:blipFill>
        <p:spPr>
          <a:xfrm>
            <a:off x="971598" y="260648"/>
            <a:ext cx="7776865" cy="5688632"/>
          </a:xfrm>
          <a:prstGeom prst="rect">
            <a:avLst/>
          </a:prstGeom>
          <a:ln/>
        </p:spPr>
      </p:pic>
    </p:spTree>
    <p:extLst>
      <p:ext uri="{BB962C8B-B14F-4D97-AF65-F5344CB8AC3E}">
        <p14:creationId xmlns:p14="http://schemas.microsoft.com/office/powerpoint/2010/main" val="147983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Hotels and restaurants</a:t>
            </a:r>
          </a:p>
        </p:txBody>
      </p:sp>
      <p:sp>
        <p:nvSpPr>
          <p:cNvPr id="3" name="Content Placeholder 2"/>
          <p:cNvSpPr>
            <a:spLocks noGrp="1"/>
          </p:cNvSpPr>
          <p:nvPr>
            <p:ph sz="half" idx="1"/>
          </p:nvPr>
        </p:nvSpPr>
        <p:spPr>
          <a:xfrm>
            <a:off x="971600" y="1259468"/>
            <a:ext cx="3816424" cy="4967504"/>
          </a:xfrm>
        </p:spPr>
        <p:txBody>
          <a:bodyPr wrap="square" anchor="ctr">
            <a:spAutoFit/>
          </a:bodyPr>
          <a:lstStyle/>
          <a:p>
            <a:pPr>
              <a:tabLst>
                <a:tab pos="450850" algn="l"/>
              </a:tabLst>
            </a:pPr>
            <a:r>
              <a:rPr lang="en-ZA" sz="2400" dirty="0"/>
              <a:t>Hotels and 	restaurants pride 	themselves on 	serving customers 	with food made 	with 	fresh, high 	quality produce.</a:t>
            </a:r>
          </a:p>
          <a:p>
            <a:pPr>
              <a:tabLst>
                <a:tab pos="450850" algn="l"/>
              </a:tabLst>
            </a:pPr>
            <a:r>
              <a:rPr lang="en-ZA" sz="2400" dirty="0"/>
              <a:t>Chefs often work 	directly with 	farmers or with 	reliable suppliers 	of high quality 	produce.</a:t>
            </a:r>
          </a:p>
        </p:txBody>
      </p:sp>
      <p:pic>
        <p:nvPicPr>
          <p:cNvPr id="5" name="Content Placeholder 4" descr="Image result for hotel and restaurant"/>
          <p:cNvPicPr>
            <a:picLocks noGrp="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4623434" y="1988840"/>
            <a:ext cx="4202183" cy="3096344"/>
          </a:xfrm>
          <a:prstGeom prst="rect">
            <a:avLst/>
          </a:prstGeom>
          <a:noFill/>
          <a:ln>
            <a:noFill/>
          </a:ln>
        </p:spPr>
      </p:pic>
    </p:spTree>
    <p:extLst>
      <p:ext uri="{BB962C8B-B14F-4D97-AF65-F5344CB8AC3E}">
        <p14:creationId xmlns:p14="http://schemas.microsoft.com/office/powerpoint/2010/main" val="185022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t>Marketing</a:t>
            </a:r>
          </a:p>
        </p:txBody>
      </p:sp>
      <p:sp>
        <p:nvSpPr>
          <p:cNvPr id="3" name="Content Placeholder 2"/>
          <p:cNvSpPr>
            <a:spLocks noGrp="1"/>
          </p:cNvSpPr>
          <p:nvPr>
            <p:ph idx="1"/>
          </p:nvPr>
        </p:nvSpPr>
        <p:spPr>
          <a:xfrm>
            <a:off x="999800" y="1052736"/>
            <a:ext cx="7715200" cy="3650220"/>
          </a:xfrm>
        </p:spPr>
        <p:txBody>
          <a:bodyPr wrap="square" anchor="t">
            <a:spAutoFit/>
          </a:bodyPr>
          <a:lstStyle/>
          <a:p>
            <a:pPr indent="0">
              <a:buNone/>
            </a:pPr>
            <a:endParaRPr lang="en-ZA" dirty="0"/>
          </a:p>
          <a:p>
            <a:pPr indent="0">
              <a:buNone/>
            </a:pPr>
            <a:r>
              <a:rPr lang="en-ZA" dirty="0"/>
              <a:t>The process of identifying, anticipating and satisfying customer requirements profitably; i.e.</a:t>
            </a:r>
          </a:p>
          <a:p>
            <a:pPr indent="0">
              <a:buNone/>
            </a:pPr>
            <a:endParaRPr lang="en-ZA" sz="1200" dirty="0"/>
          </a:p>
          <a:p>
            <a:pPr indent="0">
              <a:buNone/>
            </a:pPr>
            <a:endParaRPr lang="en-ZA" sz="1000" dirty="0"/>
          </a:p>
          <a:p>
            <a:pPr marL="457200"/>
            <a:r>
              <a:rPr lang="en-ZA" sz="2400" dirty="0"/>
              <a:t>The right product.</a:t>
            </a:r>
          </a:p>
          <a:p>
            <a:pPr marL="457200"/>
            <a:r>
              <a:rPr lang="en-ZA" sz="2400" dirty="0"/>
              <a:t>The right place.</a:t>
            </a:r>
          </a:p>
          <a:p>
            <a:pPr marL="457200"/>
            <a:r>
              <a:rPr lang="en-ZA" sz="2400" dirty="0"/>
              <a:t>The right price.</a:t>
            </a:r>
          </a:p>
          <a:p>
            <a:pPr marL="457200"/>
            <a:r>
              <a:rPr lang="en-ZA" sz="2400" dirty="0"/>
              <a:t>The right time.</a:t>
            </a:r>
          </a:p>
        </p:txBody>
      </p:sp>
    </p:spTree>
    <p:extLst>
      <p:ext uri="{BB962C8B-B14F-4D97-AF65-F5344CB8AC3E}">
        <p14:creationId xmlns:p14="http://schemas.microsoft.com/office/powerpoint/2010/main" val="622121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restaurant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7704856"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5696" y="6051920"/>
            <a:ext cx="6379604" cy="566738"/>
          </a:xfrm>
        </p:spPr>
        <p:txBody>
          <a:bodyPr>
            <a:noAutofit/>
          </a:bodyPr>
          <a:lstStyle/>
          <a:p>
            <a:r>
              <a:rPr lang="en-ZA" b="0" dirty="0"/>
              <a:t>High quality food served in restaurants</a:t>
            </a:r>
          </a:p>
        </p:txBody>
      </p:sp>
    </p:spTree>
    <p:extLst>
      <p:ext uri="{BB962C8B-B14F-4D97-AF65-F5344CB8AC3E}">
        <p14:creationId xmlns:p14="http://schemas.microsoft.com/office/powerpoint/2010/main" val="3465974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Feed markets</a:t>
            </a:r>
          </a:p>
        </p:txBody>
      </p:sp>
      <p:sp>
        <p:nvSpPr>
          <p:cNvPr id="3" name="Content Placeholder 2"/>
          <p:cNvSpPr>
            <a:spLocks noGrp="1"/>
          </p:cNvSpPr>
          <p:nvPr>
            <p:ph idx="1"/>
          </p:nvPr>
        </p:nvSpPr>
        <p:spPr>
          <a:xfrm>
            <a:off x="971600" y="1600201"/>
            <a:ext cx="7200800" cy="2677646"/>
          </a:xfrm>
        </p:spPr>
        <p:txBody>
          <a:bodyPr wrap="square">
            <a:spAutoFit/>
          </a:bodyPr>
          <a:lstStyle/>
          <a:p>
            <a:pPr indent="0">
              <a:buNone/>
            </a:pPr>
            <a:r>
              <a:rPr lang="en-ZA" dirty="0"/>
              <a:t>In urbanised countries, consumers’ diets include an increasing consumption of meat and milk products, which creates a growing demand for animal feed products, thereby driving another new market opportunity for farmers.</a:t>
            </a:r>
          </a:p>
        </p:txBody>
      </p:sp>
    </p:spTree>
    <p:extLst>
      <p:ext uri="{BB962C8B-B14F-4D97-AF65-F5344CB8AC3E}">
        <p14:creationId xmlns:p14="http://schemas.microsoft.com/office/powerpoint/2010/main" val="932693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Export markets</a:t>
            </a:r>
          </a:p>
        </p:txBody>
      </p:sp>
      <p:sp>
        <p:nvSpPr>
          <p:cNvPr id="3" name="Content Placeholder 2"/>
          <p:cNvSpPr>
            <a:spLocks noGrp="1"/>
          </p:cNvSpPr>
          <p:nvPr>
            <p:ph idx="1"/>
          </p:nvPr>
        </p:nvSpPr>
        <p:spPr>
          <a:xfrm>
            <a:off x="956259" y="1556792"/>
            <a:ext cx="7715200" cy="4315017"/>
          </a:xfrm>
        </p:spPr>
        <p:txBody>
          <a:bodyPr>
            <a:spAutoFit/>
          </a:bodyPr>
          <a:lstStyle/>
          <a:p>
            <a:pPr>
              <a:tabLst>
                <a:tab pos="450850" algn="l"/>
              </a:tabLst>
            </a:pPr>
            <a:r>
              <a:rPr lang="en-ZA" dirty="0"/>
              <a:t>Export markets involve goods being 	produced in one location or country and 	being sold and consumed in another 	country.</a:t>
            </a:r>
          </a:p>
          <a:p>
            <a:pPr>
              <a:tabLst>
                <a:tab pos="450850" algn="l"/>
              </a:tabLst>
            </a:pPr>
            <a:r>
              <a:rPr lang="en-ZA" dirty="0"/>
              <a:t>Export trade traditionally included a mix of 	food and fibre products, e.g.:</a:t>
            </a:r>
          </a:p>
          <a:p>
            <a:pPr>
              <a:tabLst>
                <a:tab pos="450850" algn="l"/>
              </a:tabLst>
            </a:pPr>
            <a:endParaRPr lang="en-ZA" sz="1200" dirty="0"/>
          </a:p>
          <a:p>
            <a:pPr>
              <a:buClr>
                <a:schemeClr val="accent1"/>
              </a:buClr>
              <a:buFont typeface="Arial" panose="020B0604020202020204" pitchFamily="34" charset="0"/>
              <a:buChar char="•"/>
              <a:tabLst>
                <a:tab pos="3582988" algn="l"/>
              </a:tabLst>
            </a:pPr>
            <a:r>
              <a:rPr lang="en-ZA" sz="2400" dirty="0"/>
              <a:t>Coffee	Cocoa</a:t>
            </a:r>
          </a:p>
          <a:p>
            <a:pPr>
              <a:buClr>
                <a:schemeClr val="accent1"/>
              </a:buClr>
              <a:buFont typeface="Arial" panose="020B0604020202020204" pitchFamily="34" charset="0"/>
              <a:buChar char="•"/>
              <a:tabLst>
                <a:tab pos="3582988" algn="l"/>
              </a:tabLst>
            </a:pPr>
            <a:r>
              <a:rPr lang="en-ZA" sz="2400" dirty="0"/>
              <a:t>Tea	Cotton</a:t>
            </a:r>
          </a:p>
          <a:p>
            <a:pPr>
              <a:buClr>
                <a:schemeClr val="accent1"/>
              </a:buClr>
              <a:buFont typeface="Arial" panose="020B0604020202020204" pitchFamily="34" charset="0"/>
              <a:buChar char="•"/>
            </a:pPr>
            <a:r>
              <a:rPr lang="en-ZA" sz="2400" dirty="0"/>
              <a:t>Tropical fruits and nuts</a:t>
            </a:r>
          </a:p>
        </p:txBody>
      </p:sp>
    </p:spTree>
    <p:extLst>
      <p:ext uri="{BB962C8B-B14F-4D97-AF65-F5344CB8AC3E}">
        <p14:creationId xmlns:p14="http://schemas.microsoft.com/office/powerpoint/2010/main" val="3910650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Actors in value chain levels</a:t>
            </a:r>
          </a:p>
        </p:txBody>
      </p:sp>
      <p:sp>
        <p:nvSpPr>
          <p:cNvPr id="3" name="Content Placeholder 2"/>
          <p:cNvSpPr>
            <a:spLocks noGrp="1"/>
          </p:cNvSpPr>
          <p:nvPr>
            <p:ph idx="1"/>
          </p:nvPr>
        </p:nvSpPr>
        <p:spPr>
          <a:xfrm>
            <a:off x="971600" y="2060848"/>
            <a:ext cx="7715200" cy="1557339"/>
          </a:xfrm>
        </p:spPr>
        <p:txBody>
          <a:bodyPr anchor="ctr">
            <a:spAutoFit/>
          </a:bodyPr>
          <a:lstStyle/>
          <a:p>
            <a:pPr lvl="0"/>
            <a:r>
              <a:rPr lang="en-ZA" dirty="0"/>
              <a:t>Level 1: Core value chain actors.</a:t>
            </a:r>
          </a:p>
          <a:p>
            <a:pPr lvl="0"/>
            <a:r>
              <a:rPr lang="en-ZA" dirty="0"/>
              <a:t>Level 2: Business development services.</a:t>
            </a:r>
          </a:p>
          <a:p>
            <a:r>
              <a:rPr lang="en-ZA" dirty="0"/>
              <a:t>Level 3: Regulatory agencies.</a:t>
            </a:r>
          </a:p>
        </p:txBody>
      </p:sp>
    </p:spTree>
    <p:extLst>
      <p:ext uri="{BB962C8B-B14F-4D97-AF65-F5344CB8AC3E}">
        <p14:creationId xmlns:p14="http://schemas.microsoft.com/office/powerpoint/2010/main" val="431804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87.jpg"/>
          <p:cNvPicPr>
            <a:picLocks noGrp="1"/>
          </p:cNvPicPr>
          <p:nvPr>
            <p:ph type="pic" idx="1"/>
          </p:nvPr>
        </p:nvPicPr>
        <p:blipFill>
          <a:blip r:embed="rId2"/>
          <a:srcRect t="1988" b="1988"/>
          <a:stretch>
            <a:fillRect/>
          </a:stretch>
        </p:blipFill>
        <p:spPr>
          <a:xfrm>
            <a:off x="971600" y="260648"/>
            <a:ext cx="7488832" cy="5766501"/>
          </a:xfrm>
          <a:prstGeom prst="rect">
            <a:avLst/>
          </a:prstGeom>
          <a:ln/>
        </p:spPr>
      </p:pic>
    </p:spTree>
    <p:extLst>
      <p:ext uri="{BB962C8B-B14F-4D97-AF65-F5344CB8AC3E}">
        <p14:creationId xmlns:p14="http://schemas.microsoft.com/office/powerpoint/2010/main" val="2714412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Key value chain actors</a:t>
            </a:r>
          </a:p>
        </p:txBody>
      </p:sp>
      <p:sp>
        <p:nvSpPr>
          <p:cNvPr id="3" name="Content Placeholder 2"/>
          <p:cNvSpPr>
            <a:spLocks noGrp="1"/>
          </p:cNvSpPr>
          <p:nvPr>
            <p:ph idx="1"/>
          </p:nvPr>
        </p:nvSpPr>
        <p:spPr>
          <a:xfrm>
            <a:off x="971600" y="1600201"/>
            <a:ext cx="7715200" cy="3108533"/>
          </a:xfrm>
        </p:spPr>
        <p:txBody>
          <a:bodyPr>
            <a:spAutoFit/>
          </a:bodyPr>
          <a:lstStyle/>
          <a:p>
            <a:r>
              <a:rPr lang="en-ZA" dirty="0"/>
              <a:t>Farmers</a:t>
            </a:r>
          </a:p>
          <a:p>
            <a:r>
              <a:rPr lang="en-ZA" dirty="0"/>
              <a:t>Collectors</a:t>
            </a:r>
          </a:p>
          <a:p>
            <a:r>
              <a:rPr lang="en-ZA" dirty="0"/>
              <a:t>Processors</a:t>
            </a:r>
          </a:p>
          <a:p>
            <a:r>
              <a:rPr lang="en-ZA" dirty="0"/>
              <a:t>Wholesalers</a:t>
            </a:r>
          </a:p>
          <a:p>
            <a:r>
              <a:rPr lang="en-ZA" dirty="0"/>
              <a:t>Retailers</a:t>
            </a:r>
          </a:p>
          <a:p>
            <a:r>
              <a:rPr lang="en-ZA" dirty="0"/>
              <a:t>Consumers</a:t>
            </a:r>
          </a:p>
        </p:txBody>
      </p:sp>
    </p:spTree>
    <p:extLst>
      <p:ext uri="{BB962C8B-B14F-4D97-AF65-F5344CB8AC3E}">
        <p14:creationId xmlns:p14="http://schemas.microsoft.com/office/powerpoint/2010/main" val="2065756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1600" y="593217"/>
            <a:ext cx="7715200" cy="707876"/>
          </a:xfrm>
        </p:spPr>
        <p:txBody>
          <a:bodyPr>
            <a:spAutoFit/>
          </a:bodyPr>
          <a:lstStyle/>
          <a:p>
            <a:r>
              <a:rPr lang="en-ZA" sz="4000" dirty="0"/>
              <a:t>Business development services</a:t>
            </a:r>
          </a:p>
        </p:txBody>
      </p:sp>
      <p:sp>
        <p:nvSpPr>
          <p:cNvPr id="6" name="Content Placeholder 5"/>
          <p:cNvSpPr>
            <a:spLocks noGrp="1"/>
          </p:cNvSpPr>
          <p:nvPr>
            <p:ph idx="1"/>
          </p:nvPr>
        </p:nvSpPr>
        <p:spPr>
          <a:xfrm>
            <a:off x="971600" y="1600201"/>
            <a:ext cx="7715200" cy="3914908"/>
          </a:xfrm>
        </p:spPr>
        <p:txBody>
          <a:bodyPr>
            <a:spAutoFit/>
          </a:bodyPr>
          <a:lstStyle/>
          <a:p>
            <a:pPr>
              <a:tabLst>
                <a:tab pos="450850" algn="l"/>
              </a:tabLst>
            </a:pPr>
            <a:r>
              <a:rPr lang="en-ZA" dirty="0"/>
              <a:t>People and organisations that support the 	production, supply and marketing of goods, 	without owning the product involved.</a:t>
            </a:r>
          </a:p>
          <a:p>
            <a:pPr>
              <a:tabLst>
                <a:tab pos="450850" algn="l"/>
              </a:tabLst>
            </a:pPr>
            <a:r>
              <a:rPr lang="en-ZA" dirty="0"/>
              <a:t>Operate on the second level in the value 	chain, and i</a:t>
            </a:r>
            <a:r>
              <a:rPr lang="en-ZA" sz="3000" dirty="0"/>
              <a:t>nclude:</a:t>
            </a:r>
          </a:p>
          <a:p>
            <a:pPr indent="0">
              <a:buNone/>
              <a:tabLst>
                <a:tab pos="450850" algn="l"/>
              </a:tabLst>
            </a:pPr>
            <a:endParaRPr lang="en-ZA" sz="1200" dirty="0"/>
          </a:p>
          <a:p>
            <a:pPr>
              <a:buClr>
                <a:schemeClr val="accent1"/>
              </a:buClr>
              <a:buFont typeface="Arial" panose="020B0604020202020204" pitchFamily="34" charset="0"/>
              <a:buChar char="•"/>
            </a:pPr>
            <a:r>
              <a:rPr lang="en-ZA" sz="2400" dirty="0"/>
              <a:t>Market access support.</a:t>
            </a:r>
          </a:p>
          <a:p>
            <a:pPr>
              <a:buClr>
                <a:schemeClr val="accent1"/>
              </a:buClr>
              <a:buFont typeface="Arial" panose="020B0604020202020204" pitchFamily="34" charset="0"/>
              <a:buChar char="•"/>
            </a:pPr>
            <a:r>
              <a:rPr lang="en-ZA" sz="2400" dirty="0"/>
              <a:t>Infrastructure and technology support.</a:t>
            </a:r>
          </a:p>
          <a:p>
            <a:pPr>
              <a:buClr>
                <a:schemeClr val="accent1"/>
              </a:buClr>
              <a:buFont typeface="Arial" panose="020B0604020202020204" pitchFamily="34" charset="0"/>
              <a:buChar char="•"/>
            </a:pPr>
            <a:r>
              <a:rPr lang="en-ZA" sz="2400" dirty="0"/>
              <a:t>Input supplies and finance.</a:t>
            </a:r>
          </a:p>
        </p:txBody>
      </p:sp>
    </p:spTree>
    <p:extLst>
      <p:ext uri="{BB962C8B-B14F-4D97-AF65-F5344CB8AC3E}">
        <p14:creationId xmlns:p14="http://schemas.microsoft.com/office/powerpoint/2010/main" val="3345410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85440"/>
            <a:ext cx="7715200" cy="1323429"/>
          </a:xfrm>
        </p:spPr>
        <p:txBody>
          <a:bodyPr>
            <a:spAutoFit/>
          </a:bodyPr>
          <a:lstStyle/>
          <a:p>
            <a:r>
              <a:rPr lang="en-ZA" sz="4000" dirty="0"/>
              <a:t>Key business development service providers</a:t>
            </a:r>
          </a:p>
        </p:txBody>
      </p:sp>
      <p:sp>
        <p:nvSpPr>
          <p:cNvPr id="3" name="Content Placeholder 2"/>
          <p:cNvSpPr>
            <a:spLocks noGrp="1"/>
          </p:cNvSpPr>
          <p:nvPr>
            <p:ph idx="1"/>
          </p:nvPr>
        </p:nvSpPr>
        <p:spPr>
          <a:xfrm>
            <a:off x="971600" y="1844824"/>
            <a:ext cx="7715200" cy="3108533"/>
          </a:xfrm>
        </p:spPr>
        <p:txBody>
          <a:bodyPr>
            <a:spAutoFit/>
          </a:bodyPr>
          <a:lstStyle/>
          <a:p>
            <a:r>
              <a:rPr lang="en-ZA" dirty="0"/>
              <a:t>Input suppliers.</a:t>
            </a:r>
          </a:p>
          <a:p>
            <a:r>
              <a:rPr lang="en-ZA" dirty="0"/>
              <a:t>Communication services.</a:t>
            </a:r>
          </a:p>
          <a:p>
            <a:r>
              <a:rPr lang="en-ZA" dirty="0"/>
              <a:t>Training and agricultural advisory services.</a:t>
            </a:r>
          </a:p>
          <a:p>
            <a:r>
              <a:rPr lang="en-ZA" dirty="0"/>
              <a:t>Market information services.</a:t>
            </a:r>
          </a:p>
          <a:p>
            <a:r>
              <a:rPr lang="en-ZA" dirty="0"/>
              <a:t>Financial services.</a:t>
            </a:r>
          </a:p>
          <a:p>
            <a:r>
              <a:rPr lang="en-ZA" dirty="0"/>
              <a:t>Research support.</a:t>
            </a:r>
          </a:p>
        </p:txBody>
      </p:sp>
    </p:spTree>
    <p:extLst>
      <p:ext uri="{BB962C8B-B14F-4D97-AF65-F5344CB8AC3E}">
        <p14:creationId xmlns:p14="http://schemas.microsoft.com/office/powerpoint/2010/main" val="315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696" y="429457"/>
            <a:ext cx="7715200" cy="1323429"/>
          </a:xfrm>
        </p:spPr>
        <p:txBody>
          <a:bodyPr>
            <a:spAutoFit/>
          </a:bodyPr>
          <a:lstStyle/>
          <a:p>
            <a:r>
              <a:rPr lang="en-ZA" sz="4000" dirty="0"/>
              <a:t>Business development and support services (1)</a:t>
            </a:r>
          </a:p>
        </p:txBody>
      </p:sp>
      <p:pic>
        <p:nvPicPr>
          <p:cNvPr id="10" name="Picture 9"/>
          <p:cNvPicPr>
            <a:picLocks noChangeAspect="1"/>
          </p:cNvPicPr>
          <p:nvPr/>
        </p:nvPicPr>
        <p:blipFill>
          <a:blip r:embed="rId2"/>
          <a:stretch>
            <a:fillRect/>
          </a:stretch>
        </p:blipFill>
        <p:spPr>
          <a:xfrm>
            <a:off x="977697" y="1916831"/>
            <a:ext cx="7444303" cy="3240361"/>
          </a:xfrm>
          <a:prstGeom prst="rect">
            <a:avLst/>
          </a:prstGeom>
        </p:spPr>
      </p:pic>
    </p:spTree>
    <p:extLst>
      <p:ext uri="{BB962C8B-B14F-4D97-AF65-F5344CB8AC3E}">
        <p14:creationId xmlns:p14="http://schemas.microsoft.com/office/powerpoint/2010/main" val="1481471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715200" cy="1323429"/>
          </a:xfrm>
        </p:spPr>
        <p:txBody>
          <a:bodyPr>
            <a:spAutoFit/>
          </a:bodyPr>
          <a:lstStyle/>
          <a:p>
            <a:r>
              <a:rPr lang="en-ZA" sz="4000" dirty="0"/>
              <a:t>Business development and support services (2)</a:t>
            </a:r>
          </a:p>
        </p:txBody>
      </p:sp>
      <p:pic>
        <p:nvPicPr>
          <p:cNvPr id="8" name="Picture 7"/>
          <p:cNvPicPr>
            <a:picLocks noChangeAspect="1"/>
          </p:cNvPicPr>
          <p:nvPr/>
        </p:nvPicPr>
        <p:blipFill>
          <a:blip r:embed="rId2"/>
          <a:stretch>
            <a:fillRect/>
          </a:stretch>
        </p:blipFill>
        <p:spPr>
          <a:xfrm>
            <a:off x="971600" y="1916832"/>
            <a:ext cx="7410394" cy="4144363"/>
          </a:xfrm>
          <a:prstGeom prst="rect">
            <a:avLst/>
          </a:prstGeom>
        </p:spPr>
      </p:pic>
    </p:spTree>
    <p:extLst>
      <p:ext uri="{BB962C8B-B14F-4D97-AF65-F5344CB8AC3E}">
        <p14:creationId xmlns:p14="http://schemas.microsoft.com/office/powerpoint/2010/main" val="127381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Agricultural marketing</a:t>
            </a:r>
          </a:p>
        </p:txBody>
      </p:sp>
      <p:sp>
        <p:nvSpPr>
          <p:cNvPr id="3" name="Content Placeholder 2"/>
          <p:cNvSpPr>
            <a:spLocks noGrp="1"/>
          </p:cNvSpPr>
          <p:nvPr>
            <p:ph sz="half" idx="2"/>
          </p:nvPr>
        </p:nvSpPr>
        <p:spPr>
          <a:xfrm>
            <a:off x="1031348" y="1556792"/>
            <a:ext cx="3672408" cy="3539420"/>
          </a:xfrm>
        </p:spPr>
        <p:txBody>
          <a:bodyPr anchor="ctr">
            <a:spAutoFit/>
          </a:bodyPr>
          <a:lstStyle/>
          <a:p>
            <a:pPr indent="0">
              <a:buNone/>
            </a:pPr>
            <a:r>
              <a:rPr lang="en-ZA" dirty="0"/>
              <a:t>Set of business activities that are performed in the flow of products from the beginning of agricultural production into the hands of consumers.</a:t>
            </a:r>
          </a:p>
        </p:txBody>
      </p:sp>
      <p:pic>
        <p:nvPicPr>
          <p:cNvPr id="8" name="Picture 2" descr="Ag Marketing Logo"/>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4716016" y="2420889"/>
            <a:ext cx="3970784" cy="202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18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715200" cy="707876"/>
          </a:xfrm>
        </p:spPr>
        <p:txBody>
          <a:bodyPr>
            <a:spAutoFit/>
          </a:bodyPr>
          <a:lstStyle/>
          <a:p>
            <a:r>
              <a:rPr lang="en-ZA" sz="4000" dirty="0"/>
              <a:t>Key regulators</a:t>
            </a:r>
          </a:p>
        </p:txBody>
      </p:sp>
      <p:sp>
        <p:nvSpPr>
          <p:cNvPr id="3" name="Content Placeholder 2"/>
          <p:cNvSpPr>
            <a:spLocks noGrp="1"/>
          </p:cNvSpPr>
          <p:nvPr>
            <p:ph idx="1"/>
          </p:nvPr>
        </p:nvSpPr>
        <p:spPr>
          <a:xfrm>
            <a:off x="971600" y="1556792"/>
            <a:ext cx="7715200" cy="3108533"/>
          </a:xfrm>
        </p:spPr>
        <p:txBody>
          <a:bodyPr>
            <a:spAutoFit/>
          </a:bodyPr>
          <a:lstStyle/>
          <a:p>
            <a:pPr indent="0">
              <a:buNone/>
            </a:pPr>
            <a:r>
              <a:rPr lang="en-ZA" dirty="0"/>
              <a:t>The actors/role players and agencies on Level 3 in the value chain that set formal and informal policies, standards</a:t>
            </a:r>
            <a:r>
              <a:rPr lang="en-ZA" b="1" dirty="0"/>
              <a:t> </a:t>
            </a:r>
            <a:r>
              <a:rPr lang="en-ZA" dirty="0"/>
              <a:t>and legal regulations that govern the way in which the core actors and business service providers conduct their businesses and deliver their products or services.</a:t>
            </a:r>
          </a:p>
        </p:txBody>
      </p:sp>
    </p:spTree>
    <p:extLst>
      <p:ext uri="{BB962C8B-B14F-4D97-AF65-F5344CB8AC3E}">
        <p14:creationId xmlns:p14="http://schemas.microsoft.com/office/powerpoint/2010/main" val="3511045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Food safety issues and standards</a:t>
            </a:r>
          </a:p>
        </p:txBody>
      </p:sp>
      <p:sp>
        <p:nvSpPr>
          <p:cNvPr id="3" name="Content Placeholder 2"/>
          <p:cNvSpPr>
            <a:spLocks noGrp="1"/>
          </p:cNvSpPr>
          <p:nvPr>
            <p:ph idx="1"/>
          </p:nvPr>
        </p:nvSpPr>
        <p:spPr>
          <a:xfrm>
            <a:off x="971600" y="1600201"/>
            <a:ext cx="7715200" cy="2874623"/>
          </a:xfrm>
        </p:spPr>
        <p:txBody>
          <a:bodyPr>
            <a:spAutoFit/>
          </a:bodyPr>
          <a:lstStyle/>
          <a:p>
            <a:pPr>
              <a:tabLst>
                <a:tab pos="450850" algn="l"/>
              </a:tabLst>
            </a:pPr>
            <a:r>
              <a:rPr lang="en-ZA" dirty="0"/>
              <a:t>Organisations involved in food quality, 	handling, processing and distribution:</a:t>
            </a:r>
          </a:p>
          <a:p>
            <a:pPr indent="0">
              <a:buNone/>
              <a:tabLst>
                <a:tab pos="450850" algn="l"/>
              </a:tabLst>
            </a:pPr>
            <a:endParaRPr lang="en-ZA" sz="1200" dirty="0"/>
          </a:p>
          <a:p>
            <a:pPr>
              <a:buClr>
                <a:schemeClr val="accent1"/>
              </a:buClr>
              <a:buFont typeface="Arial" panose="020B0604020202020204" pitchFamily="34" charset="0"/>
              <a:buChar char="•"/>
              <a:tabLst>
                <a:tab pos="450850" algn="l"/>
              </a:tabLst>
            </a:pPr>
            <a:r>
              <a:rPr lang="en-ZA" sz="2400" dirty="0"/>
              <a:t>United Nations Food and Agriculture 	Organization 	(FAO).</a:t>
            </a:r>
          </a:p>
          <a:p>
            <a:pPr>
              <a:buClr>
                <a:schemeClr val="accent1"/>
              </a:buClr>
              <a:buFont typeface="Arial" panose="020B0604020202020204" pitchFamily="34" charset="0"/>
              <a:buChar char="•"/>
              <a:tabLst>
                <a:tab pos="450850" algn="l"/>
              </a:tabLst>
            </a:pPr>
            <a:r>
              <a:rPr lang="en-ZA" sz="2400" dirty="0"/>
              <a:t>United States Department of Agriculture (USDA).</a:t>
            </a:r>
          </a:p>
          <a:p>
            <a:pPr>
              <a:buClr>
                <a:schemeClr val="accent1"/>
              </a:buClr>
              <a:buFont typeface="Arial" panose="020B0604020202020204" pitchFamily="34" charset="0"/>
              <a:buChar char="•"/>
              <a:tabLst>
                <a:tab pos="450850" algn="l"/>
              </a:tabLst>
            </a:pPr>
            <a:r>
              <a:rPr lang="en-ZA" sz="2400" dirty="0"/>
              <a:t>National food laboratories.</a:t>
            </a:r>
            <a:endParaRPr lang="en-ZA" dirty="0"/>
          </a:p>
        </p:txBody>
      </p:sp>
    </p:spTree>
    <p:extLst>
      <p:ext uri="{BB962C8B-B14F-4D97-AF65-F5344CB8AC3E}">
        <p14:creationId xmlns:p14="http://schemas.microsoft.com/office/powerpoint/2010/main" val="597584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Problems: food safety</a:t>
            </a:r>
          </a:p>
        </p:txBody>
      </p:sp>
      <p:sp>
        <p:nvSpPr>
          <p:cNvPr id="3" name="Content Placeholder 2"/>
          <p:cNvSpPr>
            <a:spLocks noGrp="1"/>
          </p:cNvSpPr>
          <p:nvPr>
            <p:ph sz="half" idx="1"/>
          </p:nvPr>
        </p:nvSpPr>
        <p:spPr>
          <a:xfrm>
            <a:off x="1047472" y="2683136"/>
            <a:ext cx="3740552" cy="1557339"/>
          </a:xfrm>
        </p:spPr>
        <p:txBody>
          <a:bodyPr wrap="square" anchor="ctr">
            <a:spAutoFit/>
          </a:bodyPr>
          <a:lstStyle/>
          <a:p>
            <a:r>
              <a:rPr lang="en-ZA" dirty="0"/>
              <a:t>Foodborne illness.</a:t>
            </a:r>
          </a:p>
          <a:p>
            <a:r>
              <a:rPr lang="en-ZA" dirty="0"/>
              <a:t>Food contaminants.</a:t>
            </a:r>
          </a:p>
          <a:p>
            <a:r>
              <a:rPr lang="en-ZA" dirty="0"/>
              <a:t>Pesticide exposure.</a:t>
            </a:r>
          </a:p>
        </p:txBody>
      </p:sp>
      <p:pic>
        <p:nvPicPr>
          <p:cNvPr id="10242" name="Picture 2" descr="Image result for food safety problems"/>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5374432" y="1988840"/>
            <a:ext cx="3312368" cy="26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19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85441"/>
            <a:ext cx="7715200" cy="1323429"/>
          </a:xfrm>
        </p:spPr>
        <p:txBody>
          <a:bodyPr>
            <a:spAutoFit/>
          </a:bodyPr>
          <a:lstStyle/>
          <a:p>
            <a:r>
              <a:rPr lang="en-ZA" sz="4000" dirty="0"/>
              <a:t>Changes: food production, handling, processing and quality</a:t>
            </a:r>
          </a:p>
        </p:txBody>
      </p:sp>
      <p:sp>
        <p:nvSpPr>
          <p:cNvPr id="3" name="Content Placeholder 2"/>
          <p:cNvSpPr>
            <a:spLocks noGrp="1"/>
          </p:cNvSpPr>
          <p:nvPr>
            <p:ph idx="1"/>
          </p:nvPr>
        </p:nvSpPr>
        <p:spPr>
          <a:xfrm>
            <a:off x="971600" y="2060848"/>
            <a:ext cx="7715200" cy="2936178"/>
          </a:xfrm>
        </p:spPr>
        <p:txBody>
          <a:bodyPr>
            <a:spAutoFit/>
          </a:bodyPr>
          <a:lstStyle/>
          <a:p>
            <a:pPr lvl="0">
              <a:tabLst>
                <a:tab pos="450850" algn="l"/>
              </a:tabLst>
            </a:pPr>
            <a:r>
              <a:rPr lang="en-ZA" dirty="0"/>
              <a:t>Inspection of domestic products, imports 	and exports.</a:t>
            </a:r>
          </a:p>
          <a:p>
            <a:pPr lvl="0">
              <a:tabLst>
                <a:tab pos="450850" algn="l"/>
              </a:tabLst>
            </a:pPr>
            <a:r>
              <a:rPr lang="en-ZA" dirty="0"/>
              <a:t>Conducting risk assessments.</a:t>
            </a:r>
          </a:p>
          <a:p>
            <a:pPr lvl="0">
              <a:tabLst>
                <a:tab pos="450850" algn="l"/>
              </a:tabLst>
            </a:pPr>
            <a:r>
              <a:rPr lang="en-ZA" dirty="0"/>
              <a:t>Educating the public about the importance 	of food safety.</a:t>
            </a:r>
          </a:p>
          <a:p>
            <a:endParaRPr lang="en-ZA" dirty="0"/>
          </a:p>
        </p:txBody>
      </p:sp>
    </p:spTree>
    <p:extLst>
      <p:ext uri="{BB962C8B-B14F-4D97-AF65-F5344CB8AC3E}">
        <p14:creationId xmlns:p14="http://schemas.microsoft.com/office/powerpoint/2010/main" val="1182894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GLOBALG.A.P.</a:t>
            </a:r>
          </a:p>
        </p:txBody>
      </p:sp>
      <p:sp>
        <p:nvSpPr>
          <p:cNvPr id="3" name="Content Placeholder 2"/>
          <p:cNvSpPr>
            <a:spLocks noGrp="1"/>
          </p:cNvSpPr>
          <p:nvPr>
            <p:ph sz="half" idx="1"/>
          </p:nvPr>
        </p:nvSpPr>
        <p:spPr>
          <a:xfrm>
            <a:off x="971600" y="1600200"/>
            <a:ext cx="3816424" cy="3539420"/>
          </a:xfrm>
        </p:spPr>
        <p:txBody>
          <a:bodyPr>
            <a:spAutoFit/>
          </a:bodyPr>
          <a:lstStyle/>
          <a:p>
            <a:pPr indent="0">
              <a:buNone/>
            </a:pPr>
            <a:r>
              <a:rPr lang="en-ZA" dirty="0"/>
              <a:t>The world's leading farm assurance programme, translating consumer requirements into good agricultural practice in various countries.</a:t>
            </a:r>
          </a:p>
        </p:txBody>
      </p:sp>
      <p:pic>
        <p:nvPicPr>
          <p:cNvPr id="7" name="Content Placeholder 6" descr="Image result for GLOBALGAP"/>
          <p:cNvPicPr>
            <a:picLocks noGrp="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060848"/>
            <a:ext cx="4186808" cy="2809847"/>
          </a:xfrm>
          <a:prstGeom prst="rect">
            <a:avLst/>
          </a:prstGeom>
          <a:noFill/>
          <a:ln>
            <a:noFill/>
          </a:ln>
        </p:spPr>
      </p:pic>
    </p:spTree>
    <p:extLst>
      <p:ext uri="{BB962C8B-B14F-4D97-AF65-F5344CB8AC3E}">
        <p14:creationId xmlns:p14="http://schemas.microsoft.com/office/powerpoint/2010/main" val="2455550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7715200" cy="707876"/>
          </a:xfrm>
        </p:spPr>
        <p:txBody>
          <a:bodyPr>
            <a:spAutoFit/>
          </a:bodyPr>
          <a:lstStyle/>
          <a:p>
            <a:r>
              <a:rPr lang="en-ZA" sz="4000" dirty="0"/>
              <a:t>Farmer segmentation</a:t>
            </a:r>
          </a:p>
        </p:txBody>
      </p:sp>
      <p:sp>
        <p:nvSpPr>
          <p:cNvPr id="3" name="Content Placeholder 2"/>
          <p:cNvSpPr>
            <a:spLocks noGrp="1"/>
          </p:cNvSpPr>
          <p:nvPr>
            <p:ph idx="1"/>
          </p:nvPr>
        </p:nvSpPr>
        <p:spPr>
          <a:xfrm>
            <a:off x="971600" y="1556792"/>
            <a:ext cx="7715200" cy="3243955"/>
          </a:xfrm>
        </p:spPr>
        <p:txBody>
          <a:bodyPr>
            <a:spAutoFit/>
          </a:bodyPr>
          <a:lstStyle/>
          <a:p>
            <a:pPr marL="457200"/>
            <a:r>
              <a:rPr lang="en-ZA" dirty="0"/>
              <a:t>Bill Vorley identified the following three farmer segments:</a:t>
            </a:r>
          </a:p>
          <a:p>
            <a:pPr marL="457200"/>
            <a:endParaRPr lang="en-ZA" sz="1200" dirty="0"/>
          </a:p>
          <a:p>
            <a:pPr marL="457200">
              <a:buClr>
                <a:schemeClr val="accent1"/>
              </a:buClr>
              <a:buFont typeface="Arial" panose="020B0604020202020204" pitchFamily="34" charset="0"/>
              <a:buChar char="•"/>
            </a:pPr>
            <a:r>
              <a:rPr lang="en-ZA" sz="2400" dirty="0"/>
              <a:t>Rural World 1: Globally competitive farmers.</a:t>
            </a:r>
          </a:p>
          <a:p>
            <a:pPr marL="457200">
              <a:buClr>
                <a:schemeClr val="accent1"/>
              </a:buClr>
              <a:buFont typeface="Arial" panose="020B0604020202020204" pitchFamily="34" charset="0"/>
              <a:buChar char="•"/>
            </a:pPr>
            <a:r>
              <a:rPr lang="en-ZA" sz="2400" dirty="0"/>
              <a:t>Rural World 2: Locally orientated farmers with access to land and multiple enterprises.</a:t>
            </a:r>
          </a:p>
          <a:p>
            <a:pPr marL="457200">
              <a:buClr>
                <a:schemeClr val="accent1"/>
              </a:buClr>
              <a:buFont typeface="Arial" panose="020B0604020202020204" pitchFamily="34" charset="0"/>
              <a:buChar char="•"/>
            </a:pPr>
            <a:r>
              <a:rPr lang="en-ZA" sz="2400" dirty="0"/>
              <a:t>Rural World 3: Farmers with fragile livelihoods, limited access to resources.</a:t>
            </a:r>
          </a:p>
        </p:txBody>
      </p:sp>
    </p:spTree>
    <p:extLst>
      <p:ext uri="{BB962C8B-B14F-4D97-AF65-F5344CB8AC3E}">
        <p14:creationId xmlns:p14="http://schemas.microsoft.com/office/powerpoint/2010/main" val="1656573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76864" cy="707876"/>
          </a:xfrm>
        </p:spPr>
        <p:txBody>
          <a:bodyPr wrap="square">
            <a:spAutoFit/>
          </a:bodyPr>
          <a:lstStyle/>
          <a:p>
            <a:r>
              <a:rPr lang="en-ZA" sz="4000" dirty="0"/>
              <a:t>Categories of livelihood strategies</a:t>
            </a:r>
          </a:p>
        </p:txBody>
      </p:sp>
      <p:sp>
        <p:nvSpPr>
          <p:cNvPr id="3" name="Content Placeholder 2"/>
          <p:cNvSpPr>
            <a:spLocks noGrp="1"/>
          </p:cNvSpPr>
          <p:nvPr>
            <p:ph idx="1"/>
          </p:nvPr>
        </p:nvSpPr>
        <p:spPr>
          <a:xfrm>
            <a:off x="1002432" y="1556792"/>
            <a:ext cx="7715200" cy="2505291"/>
          </a:xfrm>
        </p:spPr>
        <p:txBody>
          <a:bodyPr>
            <a:spAutoFit/>
          </a:bodyPr>
          <a:lstStyle/>
          <a:p>
            <a:r>
              <a:rPr lang="en-ZA" dirty="0"/>
              <a:t>Andrew Dorward identified the following three types of livelihood strategies:</a:t>
            </a:r>
          </a:p>
          <a:p>
            <a:endParaRPr lang="en-ZA" sz="1200" dirty="0"/>
          </a:p>
          <a:p>
            <a:pPr>
              <a:buClr>
                <a:schemeClr val="accent1"/>
              </a:buClr>
              <a:buFont typeface="Arial" panose="020B0604020202020204" pitchFamily="34" charset="0"/>
              <a:buChar char="•"/>
            </a:pPr>
            <a:r>
              <a:rPr lang="en-ZA" sz="2400" dirty="0"/>
              <a:t>Stepping up.</a:t>
            </a:r>
          </a:p>
          <a:p>
            <a:pPr>
              <a:buClr>
                <a:schemeClr val="accent1"/>
              </a:buClr>
              <a:buFont typeface="Arial" panose="020B0604020202020204" pitchFamily="34" charset="0"/>
              <a:buChar char="•"/>
            </a:pPr>
            <a:r>
              <a:rPr lang="en-ZA" sz="2400" dirty="0"/>
              <a:t>Hanging in.</a:t>
            </a:r>
          </a:p>
          <a:p>
            <a:pPr>
              <a:buClr>
                <a:schemeClr val="accent1"/>
              </a:buClr>
              <a:buFont typeface="Arial" panose="020B0604020202020204" pitchFamily="34" charset="0"/>
              <a:buChar char="•"/>
            </a:pPr>
            <a:r>
              <a:rPr lang="en-ZA" sz="2400" dirty="0"/>
              <a:t>Stepping out.</a:t>
            </a:r>
          </a:p>
        </p:txBody>
      </p:sp>
    </p:spTree>
    <p:extLst>
      <p:ext uri="{BB962C8B-B14F-4D97-AF65-F5344CB8AC3E}">
        <p14:creationId xmlns:p14="http://schemas.microsoft.com/office/powerpoint/2010/main" val="121099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7715200" cy="707876"/>
          </a:xfrm>
        </p:spPr>
        <p:txBody>
          <a:bodyPr>
            <a:spAutoFit/>
          </a:bodyPr>
          <a:lstStyle/>
          <a:p>
            <a:r>
              <a:rPr lang="en-ZA" sz="4000" dirty="0"/>
              <a:t>Types of extension agents</a:t>
            </a:r>
          </a:p>
        </p:txBody>
      </p:sp>
      <p:sp>
        <p:nvSpPr>
          <p:cNvPr id="3" name="Content Placeholder 2"/>
          <p:cNvSpPr>
            <a:spLocks noGrp="1"/>
          </p:cNvSpPr>
          <p:nvPr>
            <p:ph idx="1"/>
          </p:nvPr>
        </p:nvSpPr>
        <p:spPr/>
        <p:txBody>
          <a:bodyPr>
            <a:normAutofit lnSpcReduction="10000"/>
          </a:bodyPr>
          <a:lstStyle/>
          <a:p>
            <a:pPr>
              <a:tabLst>
                <a:tab pos="450850" algn="l"/>
              </a:tabLst>
            </a:pPr>
            <a:r>
              <a:rPr lang="en-ZA" dirty="0"/>
              <a:t>National government agricultural extension 	agents.</a:t>
            </a:r>
          </a:p>
          <a:p>
            <a:pPr>
              <a:tabLst>
                <a:tab pos="450850" algn="l"/>
              </a:tabLst>
            </a:pPr>
            <a:r>
              <a:rPr lang="en-ZA" dirty="0"/>
              <a:t>NGO agricultural extension agents.</a:t>
            </a:r>
          </a:p>
          <a:p>
            <a:pPr>
              <a:tabLst>
                <a:tab pos="450850" algn="l"/>
              </a:tabLst>
            </a:pPr>
            <a:r>
              <a:rPr lang="en-ZA" dirty="0"/>
              <a:t>Lead farmers and community based agents.</a:t>
            </a:r>
          </a:p>
          <a:p>
            <a:pPr>
              <a:tabLst>
                <a:tab pos="450850" algn="l"/>
              </a:tabLst>
            </a:pPr>
            <a:r>
              <a:rPr lang="en-ZA" dirty="0"/>
              <a:t>Volunteer agents and mobilisers.</a:t>
            </a:r>
          </a:p>
          <a:p>
            <a:pPr>
              <a:tabLst>
                <a:tab pos="450850" algn="l"/>
              </a:tabLst>
            </a:pPr>
            <a:r>
              <a:rPr lang="en-ZA" dirty="0"/>
              <a:t>Commission agents.</a:t>
            </a:r>
          </a:p>
          <a:p>
            <a:pPr>
              <a:tabLst>
                <a:tab pos="450850" algn="l"/>
              </a:tabLst>
            </a:pPr>
            <a:r>
              <a:rPr lang="en-ZA" dirty="0"/>
              <a:t>Fee-based agents.</a:t>
            </a:r>
          </a:p>
          <a:p>
            <a:pPr>
              <a:tabLst>
                <a:tab pos="450850" algn="l"/>
              </a:tabLst>
            </a:pPr>
            <a:r>
              <a:rPr lang="en-ZA" dirty="0"/>
              <a:t>Private sector field agents;</a:t>
            </a:r>
          </a:p>
          <a:p>
            <a:pPr>
              <a:tabLst>
                <a:tab pos="450850" algn="l"/>
              </a:tabLst>
            </a:pPr>
            <a:r>
              <a:rPr lang="en-ZA" dirty="0"/>
              <a:t>Partnerships.</a:t>
            </a:r>
          </a:p>
          <a:p>
            <a:endParaRPr lang="en-ZA" dirty="0"/>
          </a:p>
          <a:p>
            <a:endParaRPr lang="en-ZA" dirty="0"/>
          </a:p>
        </p:txBody>
      </p:sp>
    </p:spTree>
    <p:extLst>
      <p:ext uri="{BB962C8B-B14F-4D97-AF65-F5344CB8AC3E}">
        <p14:creationId xmlns:p14="http://schemas.microsoft.com/office/powerpoint/2010/main" val="294271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71600" y="3645024"/>
            <a:ext cx="7523114" cy="523210"/>
          </a:xfrm>
        </p:spPr>
        <p:txBody>
          <a:bodyPr>
            <a:spAutoFit/>
          </a:bodyPr>
          <a:lstStyle/>
          <a:p>
            <a:r>
              <a:rPr lang="en-ZA" sz="2800" b="1" dirty="0">
                <a:solidFill>
                  <a:schemeClr val="accent2"/>
                </a:solidFill>
              </a:rPr>
              <a:t>Study Unit 2</a:t>
            </a:r>
            <a:endParaRPr lang="en-ZA" dirty="0"/>
          </a:p>
        </p:txBody>
      </p:sp>
      <p:sp>
        <p:nvSpPr>
          <p:cNvPr id="8" name="Title 7"/>
          <p:cNvSpPr>
            <a:spLocks noGrp="1"/>
          </p:cNvSpPr>
          <p:nvPr>
            <p:ph type="title"/>
          </p:nvPr>
        </p:nvSpPr>
        <p:spPr>
          <a:xfrm>
            <a:off x="971600" y="4406901"/>
            <a:ext cx="7523114" cy="707876"/>
          </a:xfrm>
        </p:spPr>
        <p:txBody>
          <a:bodyPr>
            <a:spAutoFit/>
          </a:bodyPr>
          <a:lstStyle/>
          <a:p>
            <a:r>
              <a:rPr lang="en-ZA" b="0" cap="none" dirty="0"/>
              <a:t>Using market analysis tools</a:t>
            </a:r>
          </a:p>
        </p:txBody>
      </p:sp>
    </p:spTree>
    <p:extLst>
      <p:ext uri="{BB962C8B-B14F-4D97-AF65-F5344CB8AC3E}">
        <p14:creationId xmlns:p14="http://schemas.microsoft.com/office/powerpoint/2010/main" val="2830379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62439"/>
            <a:ext cx="7715200" cy="769431"/>
          </a:xfrm>
        </p:spPr>
        <p:txBody>
          <a:bodyPr>
            <a:spAutoFit/>
          </a:bodyPr>
          <a:lstStyle/>
          <a:p>
            <a:r>
              <a:rPr lang="en-ZA" dirty="0"/>
              <a:t>Overview</a:t>
            </a:r>
          </a:p>
        </p:txBody>
      </p:sp>
      <p:sp>
        <p:nvSpPr>
          <p:cNvPr id="3" name="Content Placeholder 2"/>
          <p:cNvSpPr>
            <a:spLocks noGrp="1"/>
          </p:cNvSpPr>
          <p:nvPr>
            <p:ph idx="1"/>
          </p:nvPr>
        </p:nvSpPr>
        <p:spPr>
          <a:xfrm>
            <a:off x="971600" y="1600201"/>
            <a:ext cx="7715200" cy="3403999"/>
          </a:xfrm>
        </p:spPr>
        <p:txBody>
          <a:bodyPr>
            <a:spAutoFit/>
          </a:bodyPr>
          <a:lstStyle/>
          <a:p>
            <a:r>
              <a:rPr lang="en-ZA" dirty="0">
                <a:solidFill>
                  <a:schemeClr val="tx1"/>
                </a:solidFill>
              </a:rPr>
              <a:t>Study unit 2 is about:</a:t>
            </a:r>
          </a:p>
          <a:p>
            <a:endParaRPr lang="en-ZA" sz="1200" dirty="0">
              <a:solidFill>
                <a:schemeClr val="tx1"/>
              </a:solidFill>
            </a:endParaRPr>
          </a:p>
          <a:p>
            <a:pPr marL="342900" lvl="1" indent="-342900"/>
            <a:r>
              <a:rPr lang="en-ZA" sz="2400" dirty="0"/>
              <a:t>Identifying market strategies and interventions.</a:t>
            </a:r>
          </a:p>
          <a:p>
            <a:pPr marL="342900" lvl="1" indent="-342900"/>
            <a:r>
              <a:rPr lang="en-ZA" sz="2400" dirty="0"/>
              <a:t>Explaining MOI process.</a:t>
            </a:r>
          </a:p>
          <a:p>
            <a:pPr marL="342900" lvl="1" indent="-342900"/>
            <a:r>
              <a:rPr lang="en-ZA" sz="2400" dirty="0"/>
              <a:t>Identifying market opportunities.</a:t>
            </a:r>
          </a:p>
          <a:p>
            <a:pPr marL="342900" lvl="1" indent="-342900"/>
            <a:r>
              <a:rPr lang="en-ZA" sz="2400" dirty="0"/>
              <a:t>Identifying key points in value chain analysis.</a:t>
            </a:r>
          </a:p>
          <a:p>
            <a:pPr marL="342900" lvl="1" indent="-342900"/>
            <a:r>
              <a:rPr lang="en-ZA" sz="2400" dirty="0"/>
              <a:t>Identifying steps involved in value chain analysis.</a:t>
            </a:r>
          </a:p>
          <a:p>
            <a:pPr marL="342900" lvl="1" indent="-342900"/>
            <a:endParaRPr lang="en-ZA" sz="2400" dirty="0"/>
          </a:p>
        </p:txBody>
      </p:sp>
    </p:spTree>
    <p:extLst>
      <p:ext uri="{BB962C8B-B14F-4D97-AF65-F5344CB8AC3E}">
        <p14:creationId xmlns:p14="http://schemas.microsoft.com/office/powerpoint/2010/main" val="294540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Agricultural marketing elements </a:t>
            </a:r>
          </a:p>
        </p:txBody>
      </p:sp>
      <p:sp>
        <p:nvSpPr>
          <p:cNvPr id="4" name="Content Placeholder 3"/>
          <p:cNvSpPr>
            <a:spLocks noGrp="1"/>
          </p:cNvSpPr>
          <p:nvPr>
            <p:ph idx="1"/>
          </p:nvPr>
        </p:nvSpPr>
        <p:spPr>
          <a:xfrm>
            <a:off x="971600" y="1556792"/>
            <a:ext cx="7715200" cy="4228840"/>
          </a:xfrm>
        </p:spPr>
        <p:txBody>
          <a:bodyPr anchor="ctr">
            <a:spAutoFit/>
          </a:bodyPr>
          <a:lstStyle/>
          <a:p>
            <a:pPr lvl="0"/>
            <a:r>
              <a:rPr lang="en-ZA" dirty="0"/>
              <a:t>The customer.</a:t>
            </a:r>
          </a:p>
          <a:p>
            <a:pPr lvl="0">
              <a:tabLst>
                <a:tab pos="450850" algn="l"/>
              </a:tabLst>
            </a:pPr>
            <a:r>
              <a:rPr lang="en-ZA" dirty="0"/>
              <a:t>Factors that can be controlled, known as the 	marketing mix, are product, price, place 	(distribution) and promotion.</a:t>
            </a:r>
          </a:p>
          <a:p>
            <a:pPr>
              <a:tabLst>
                <a:tab pos="450850" algn="l"/>
              </a:tabLst>
            </a:pPr>
            <a:r>
              <a:rPr lang="en-ZA" dirty="0"/>
              <a:t>Environmental factors, which cannot be 	controlled, are political, economic, legal and 	technological factors.</a:t>
            </a:r>
          </a:p>
          <a:p>
            <a:pPr>
              <a:tabLst>
                <a:tab pos="450850" algn="l"/>
              </a:tabLst>
            </a:pPr>
            <a:r>
              <a:rPr lang="en-ZA" dirty="0"/>
              <a:t>All activities and services from the farmer to 	the consumer.</a:t>
            </a:r>
          </a:p>
        </p:txBody>
      </p:sp>
    </p:spTree>
    <p:extLst>
      <p:ext uri="{BB962C8B-B14F-4D97-AF65-F5344CB8AC3E}">
        <p14:creationId xmlns:p14="http://schemas.microsoft.com/office/powerpoint/2010/main" val="3840293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Market strategies</a:t>
            </a:r>
          </a:p>
        </p:txBody>
      </p:sp>
      <p:sp>
        <p:nvSpPr>
          <p:cNvPr id="4" name="Content Placeholder 3"/>
          <p:cNvSpPr>
            <a:spLocks noGrp="1"/>
          </p:cNvSpPr>
          <p:nvPr>
            <p:ph idx="1"/>
          </p:nvPr>
        </p:nvSpPr>
        <p:spPr>
          <a:xfrm>
            <a:off x="974881" y="1628800"/>
            <a:ext cx="7715200" cy="2074404"/>
          </a:xfrm>
        </p:spPr>
        <p:txBody>
          <a:bodyPr anchor="ctr">
            <a:spAutoFit/>
          </a:bodyPr>
          <a:lstStyle/>
          <a:p>
            <a:pPr lvl="0"/>
            <a:r>
              <a:rPr lang="en-ZA" dirty="0"/>
              <a:t>Livelihood strategy.</a:t>
            </a:r>
          </a:p>
          <a:p>
            <a:pPr lvl="0"/>
            <a:r>
              <a:rPr lang="en-ZA" dirty="0"/>
              <a:t>Value chain upgrading strategy.</a:t>
            </a:r>
          </a:p>
          <a:p>
            <a:pPr lvl="0"/>
            <a:r>
              <a:rPr lang="en-ZA" dirty="0"/>
              <a:t>Intermediary firm business model.</a:t>
            </a:r>
          </a:p>
          <a:p>
            <a:pPr lvl="0"/>
            <a:r>
              <a:rPr lang="en-ZA" dirty="0"/>
              <a:t>Inclusive business model.</a:t>
            </a:r>
          </a:p>
        </p:txBody>
      </p:sp>
    </p:spTree>
    <p:extLst>
      <p:ext uri="{BB962C8B-B14F-4D97-AF65-F5344CB8AC3E}">
        <p14:creationId xmlns:p14="http://schemas.microsoft.com/office/powerpoint/2010/main" val="3968674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Livelihood strategy (1)</a:t>
            </a:r>
          </a:p>
        </p:txBody>
      </p:sp>
      <p:pic>
        <p:nvPicPr>
          <p:cNvPr id="7" name="Picture 6"/>
          <p:cNvPicPr>
            <a:picLocks noChangeAspect="1"/>
          </p:cNvPicPr>
          <p:nvPr/>
        </p:nvPicPr>
        <p:blipFill>
          <a:blip r:embed="rId3"/>
          <a:stretch>
            <a:fillRect/>
          </a:stretch>
        </p:blipFill>
        <p:spPr>
          <a:xfrm>
            <a:off x="971600" y="1628800"/>
            <a:ext cx="7886817" cy="4536504"/>
          </a:xfrm>
          <a:prstGeom prst="rect">
            <a:avLst/>
          </a:prstGeom>
        </p:spPr>
      </p:pic>
    </p:spTree>
    <p:extLst>
      <p:ext uri="{BB962C8B-B14F-4D97-AF65-F5344CB8AC3E}">
        <p14:creationId xmlns:p14="http://schemas.microsoft.com/office/powerpoint/2010/main" val="2873619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Livelihood strategy (2)</a:t>
            </a:r>
          </a:p>
        </p:txBody>
      </p:sp>
      <p:pic>
        <p:nvPicPr>
          <p:cNvPr id="6" name="Picture 5"/>
          <p:cNvPicPr>
            <a:picLocks noChangeAspect="1"/>
          </p:cNvPicPr>
          <p:nvPr/>
        </p:nvPicPr>
        <p:blipFill>
          <a:blip r:embed="rId3"/>
          <a:stretch>
            <a:fillRect/>
          </a:stretch>
        </p:blipFill>
        <p:spPr>
          <a:xfrm>
            <a:off x="971599" y="1628800"/>
            <a:ext cx="7903633" cy="2808312"/>
          </a:xfrm>
          <a:prstGeom prst="rect">
            <a:avLst/>
          </a:prstGeom>
        </p:spPr>
      </p:pic>
    </p:spTree>
    <p:extLst>
      <p:ext uri="{BB962C8B-B14F-4D97-AF65-F5344CB8AC3E}">
        <p14:creationId xmlns:p14="http://schemas.microsoft.com/office/powerpoint/2010/main" val="4270795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8064896" cy="707876"/>
          </a:xfrm>
        </p:spPr>
        <p:txBody>
          <a:bodyPr wrap="square">
            <a:spAutoFit/>
          </a:bodyPr>
          <a:lstStyle/>
          <a:p>
            <a:r>
              <a:rPr lang="en-ZA" sz="4000" dirty="0"/>
              <a:t>Value chain upgrading strategy (1)</a:t>
            </a:r>
          </a:p>
        </p:txBody>
      </p:sp>
      <p:pic>
        <p:nvPicPr>
          <p:cNvPr id="6" name="Picture 5"/>
          <p:cNvPicPr>
            <a:picLocks noChangeAspect="1"/>
          </p:cNvPicPr>
          <p:nvPr/>
        </p:nvPicPr>
        <p:blipFill>
          <a:blip r:embed="rId2"/>
          <a:stretch>
            <a:fillRect/>
          </a:stretch>
        </p:blipFill>
        <p:spPr>
          <a:xfrm>
            <a:off x="971600" y="1628800"/>
            <a:ext cx="7992430" cy="4320479"/>
          </a:xfrm>
          <a:prstGeom prst="rect">
            <a:avLst/>
          </a:prstGeom>
        </p:spPr>
      </p:pic>
    </p:spTree>
    <p:extLst>
      <p:ext uri="{BB962C8B-B14F-4D97-AF65-F5344CB8AC3E}">
        <p14:creationId xmlns:p14="http://schemas.microsoft.com/office/powerpoint/2010/main" val="3300309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8064896" cy="707876"/>
          </a:xfrm>
        </p:spPr>
        <p:txBody>
          <a:bodyPr wrap="square">
            <a:spAutoFit/>
          </a:bodyPr>
          <a:lstStyle/>
          <a:p>
            <a:r>
              <a:rPr lang="en-ZA" sz="4000" dirty="0"/>
              <a:t>Value chain upgrading strategy (2)</a:t>
            </a:r>
          </a:p>
        </p:txBody>
      </p:sp>
      <p:pic>
        <p:nvPicPr>
          <p:cNvPr id="6" name="Picture 5"/>
          <p:cNvPicPr>
            <a:picLocks noChangeAspect="1"/>
          </p:cNvPicPr>
          <p:nvPr/>
        </p:nvPicPr>
        <p:blipFill>
          <a:blip r:embed="rId2"/>
          <a:stretch>
            <a:fillRect/>
          </a:stretch>
        </p:blipFill>
        <p:spPr>
          <a:xfrm>
            <a:off x="971599" y="1628800"/>
            <a:ext cx="8026643" cy="2952328"/>
          </a:xfrm>
          <a:prstGeom prst="rect">
            <a:avLst/>
          </a:prstGeom>
        </p:spPr>
      </p:pic>
    </p:spTree>
    <p:extLst>
      <p:ext uri="{BB962C8B-B14F-4D97-AF65-F5344CB8AC3E}">
        <p14:creationId xmlns:p14="http://schemas.microsoft.com/office/powerpoint/2010/main" val="4259759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93217"/>
            <a:ext cx="8568952" cy="707876"/>
          </a:xfrm>
        </p:spPr>
        <p:txBody>
          <a:bodyPr wrap="square">
            <a:spAutoFit/>
          </a:bodyPr>
          <a:lstStyle/>
          <a:p>
            <a:r>
              <a:rPr lang="en-ZA" sz="4000" dirty="0"/>
              <a:t>Intermediary firm business model (1)</a:t>
            </a:r>
          </a:p>
        </p:txBody>
      </p:sp>
      <p:pic>
        <p:nvPicPr>
          <p:cNvPr id="6" name="Picture 5"/>
          <p:cNvPicPr>
            <a:picLocks noChangeAspect="1"/>
          </p:cNvPicPr>
          <p:nvPr/>
        </p:nvPicPr>
        <p:blipFill>
          <a:blip r:embed="rId2"/>
          <a:stretch>
            <a:fillRect/>
          </a:stretch>
        </p:blipFill>
        <p:spPr>
          <a:xfrm>
            <a:off x="1043608" y="1628800"/>
            <a:ext cx="7830870" cy="4176464"/>
          </a:xfrm>
          <a:prstGeom prst="rect">
            <a:avLst/>
          </a:prstGeom>
        </p:spPr>
      </p:pic>
    </p:spTree>
    <p:extLst>
      <p:ext uri="{BB962C8B-B14F-4D97-AF65-F5344CB8AC3E}">
        <p14:creationId xmlns:p14="http://schemas.microsoft.com/office/powerpoint/2010/main" val="8427409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93217"/>
            <a:ext cx="8568952" cy="707876"/>
          </a:xfrm>
        </p:spPr>
        <p:txBody>
          <a:bodyPr wrap="square">
            <a:spAutoFit/>
          </a:bodyPr>
          <a:lstStyle/>
          <a:p>
            <a:r>
              <a:rPr lang="en-ZA" sz="4000" dirty="0"/>
              <a:t>Intermediary firm business model (2)</a:t>
            </a:r>
          </a:p>
        </p:txBody>
      </p:sp>
      <p:pic>
        <p:nvPicPr>
          <p:cNvPr id="6" name="Picture 5"/>
          <p:cNvPicPr>
            <a:picLocks noChangeAspect="1"/>
          </p:cNvPicPr>
          <p:nvPr/>
        </p:nvPicPr>
        <p:blipFill>
          <a:blip r:embed="rId2"/>
          <a:stretch>
            <a:fillRect/>
          </a:stretch>
        </p:blipFill>
        <p:spPr>
          <a:xfrm>
            <a:off x="971601" y="1628800"/>
            <a:ext cx="7920880" cy="2825630"/>
          </a:xfrm>
          <a:prstGeom prst="rect">
            <a:avLst/>
          </a:prstGeom>
        </p:spPr>
      </p:pic>
    </p:spTree>
    <p:extLst>
      <p:ext uri="{BB962C8B-B14F-4D97-AF65-F5344CB8AC3E}">
        <p14:creationId xmlns:p14="http://schemas.microsoft.com/office/powerpoint/2010/main" val="9628019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7715200" cy="707876"/>
          </a:xfrm>
        </p:spPr>
        <p:txBody>
          <a:bodyPr>
            <a:spAutoFit/>
          </a:bodyPr>
          <a:lstStyle/>
          <a:p>
            <a:r>
              <a:rPr lang="en-ZA" sz="4000" dirty="0"/>
              <a:t>Inclusive business model (1)</a:t>
            </a:r>
          </a:p>
        </p:txBody>
      </p:sp>
      <p:pic>
        <p:nvPicPr>
          <p:cNvPr id="6" name="Picture 5"/>
          <p:cNvPicPr>
            <a:picLocks noChangeAspect="1"/>
          </p:cNvPicPr>
          <p:nvPr/>
        </p:nvPicPr>
        <p:blipFill>
          <a:blip r:embed="rId2"/>
          <a:stretch>
            <a:fillRect/>
          </a:stretch>
        </p:blipFill>
        <p:spPr>
          <a:xfrm>
            <a:off x="971600" y="1556792"/>
            <a:ext cx="8031087" cy="3024336"/>
          </a:xfrm>
          <a:prstGeom prst="rect">
            <a:avLst/>
          </a:prstGeom>
        </p:spPr>
      </p:pic>
    </p:spTree>
    <p:extLst>
      <p:ext uri="{BB962C8B-B14F-4D97-AF65-F5344CB8AC3E}">
        <p14:creationId xmlns:p14="http://schemas.microsoft.com/office/powerpoint/2010/main" val="732905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7715200" cy="707876"/>
          </a:xfrm>
        </p:spPr>
        <p:txBody>
          <a:bodyPr>
            <a:spAutoFit/>
          </a:bodyPr>
          <a:lstStyle/>
          <a:p>
            <a:r>
              <a:rPr lang="en-ZA" sz="4000" dirty="0"/>
              <a:t>Inclusive business model (2)</a:t>
            </a:r>
          </a:p>
        </p:txBody>
      </p:sp>
      <p:pic>
        <p:nvPicPr>
          <p:cNvPr id="6" name="Picture 5"/>
          <p:cNvPicPr>
            <a:picLocks noChangeAspect="1"/>
          </p:cNvPicPr>
          <p:nvPr/>
        </p:nvPicPr>
        <p:blipFill>
          <a:blip r:embed="rId2"/>
          <a:stretch>
            <a:fillRect/>
          </a:stretch>
        </p:blipFill>
        <p:spPr>
          <a:xfrm>
            <a:off x="971800" y="1628800"/>
            <a:ext cx="7992688" cy="2218154"/>
          </a:xfrm>
          <a:prstGeom prst="rect">
            <a:avLst/>
          </a:prstGeom>
        </p:spPr>
      </p:pic>
    </p:spTree>
    <p:extLst>
      <p:ext uri="{BB962C8B-B14F-4D97-AF65-F5344CB8AC3E}">
        <p14:creationId xmlns:p14="http://schemas.microsoft.com/office/powerpoint/2010/main" val="40639454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7715200" cy="707876"/>
          </a:xfrm>
        </p:spPr>
        <p:txBody>
          <a:bodyPr>
            <a:spAutoFit/>
          </a:bodyPr>
          <a:lstStyle/>
          <a:p>
            <a:r>
              <a:rPr lang="en-ZA" sz="4000" dirty="0"/>
              <a:t>Market opportunity identification</a:t>
            </a:r>
          </a:p>
        </p:txBody>
      </p:sp>
      <p:sp>
        <p:nvSpPr>
          <p:cNvPr id="3" name="Content Placeholder 2"/>
          <p:cNvSpPr>
            <a:spLocks noGrp="1"/>
          </p:cNvSpPr>
          <p:nvPr>
            <p:ph idx="1"/>
          </p:nvPr>
        </p:nvSpPr>
        <p:spPr>
          <a:xfrm>
            <a:off x="971600" y="1600201"/>
            <a:ext cx="7715200" cy="1815872"/>
          </a:xfrm>
        </p:spPr>
        <p:txBody>
          <a:bodyPr>
            <a:spAutoFit/>
          </a:bodyPr>
          <a:lstStyle/>
          <a:p>
            <a:pPr indent="0">
              <a:buNone/>
            </a:pPr>
            <a:r>
              <a:rPr lang="en-GB" dirty="0"/>
              <a:t>MOI is a systematic, participatory method for collecting market information to identify and select products and services for investment and agro-enterprise development.</a:t>
            </a:r>
            <a:endParaRPr lang="en-ZA" dirty="0"/>
          </a:p>
        </p:txBody>
      </p:sp>
    </p:spTree>
    <p:extLst>
      <p:ext uri="{BB962C8B-B14F-4D97-AF65-F5344CB8AC3E}">
        <p14:creationId xmlns:p14="http://schemas.microsoft.com/office/powerpoint/2010/main" val="85091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Agricultural marketing elements</a:t>
            </a:r>
          </a:p>
        </p:txBody>
      </p:sp>
      <p:sp>
        <p:nvSpPr>
          <p:cNvPr id="4" name="Content Placeholder 3"/>
          <p:cNvSpPr>
            <a:spLocks noGrp="1"/>
          </p:cNvSpPr>
          <p:nvPr>
            <p:ph idx="1"/>
          </p:nvPr>
        </p:nvSpPr>
        <p:spPr>
          <a:xfrm>
            <a:off x="971600" y="1556792"/>
            <a:ext cx="7715200" cy="3625598"/>
          </a:xfrm>
        </p:spPr>
        <p:txBody>
          <a:bodyPr anchor="ctr">
            <a:spAutoFit/>
          </a:bodyPr>
          <a:lstStyle/>
          <a:p>
            <a:pPr>
              <a:tabLst>
                <a:tab pos="450850" algn="l"/>
              </a:tabLst>
            </a:pPr>
            <a:r>
              <a:rPr lang="en-ZA" dirty="0"/>
              <a:t>Production planning.</a:t>
            </a:r>
          </a:p>
          <a:p>
            <a:pPr>
              <a:tabLst>
                <a:tab pos="450850" algn="l"/>
              </a:tabLst>
            </a:pPr>
            <a:r>
              <a:rPr lang="en-ZA" dirty="0"/>
              <a:t>Growing and harvesting.</a:t>
            </a:r>
          </a:p>
          <a:p>
            <a:pPr>
              <a:tabLst>
                <a:tab pos="450850" algn="l"/>
              </a:tabLst>
            </a:pPr>
            <a:r>
              <a:rPr lang="en-ZA" dirty="0"/>
              <a:t>Cleaning, grading and packaging.</a:t>
            </a:r>
          </a:p>
          <a:p>
            <a:pPr>
              <a:tabLst>
                <a:tab pos="450850" algn="l"/>
              </a:tabLst>
            </a:pPr>
            <a:r>
              <a:rPr lang="en-ZA" dirty="0"/>
              <a:t>Storage and transport.</a:t>
            </a:r>
          </a:p>
          <a:p>
            <a:pPr>
              <a:tabLst>
                <a:tab pos="450850" algn="l"/>
              </a:tabLst>
            </a:pPr>
            <a:r>
              <a:rPr lang="en-ZA" dirty="0"/>
              <a:t>Distribution.</a:t>
            </a:r>
          </a:p>
          <a:p>
            <a:pPr>
              <a:tabLst>
                <a:tab pos="450850" algn="l"/>
              </a:tabLst>
            </a:pPr>
            <a:r>
              <a:rPr lang="en-ZA" dirty="0"/>
              <a:t>Advertising.</a:t>
            </a:r>
          </a:p>
          <a:p>
            <a:pPr>
              <a:tabLst>
                <a:tab pos="450850" algn="l"/>
              </a:tabLst>
            </a:pPr>
            <a:r>
              <a:rPr lang="en-ZA" dirty="0"/>
              <a:t>Sales.</a:t>
            </a:r>
          </a:p>
        </p:txBody>
      </p:sp>
    </p:spTree>
    <p:extLst>
      <p:ext uri="{BB962C8B-B14F-4D97-AF65-F5344CB8AC3E}">
        <p14:creationId xmlns:p14="http://schemas.microsoft.com/office/powerpoint/2010/main" val="2315060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MOI: Aim</a:t>
            </a:r>
          </a:p>
        </p:txBody>
      </p:sp>
      <p:sp>
        <p:nvSpPr>
          <p:cNvPr id="3" name="Content Placeholder 2"/>
          <p:cNvSpPr>
            <a:spLocks noGrp="1"/>
          </p:cNvSpPr>
          <p:nvPr>
            <p:ph idx="1"/>
          </p:nvPr>
        </p:nvSpPr>
        <p:spPr>
          <a:xfrm>
            <a:off x="984592" y="1556792"/>
            <a:ext cx="7715200" cy="4684349"/>
          </a:xfrm>
        </p:spPr>
        <p:txBody>
          <a:bodyPr>
            <a:spAutoFit/>
          </a:bodyPr>
          <a:lstStyle/>
          <a:p>
            <a:pPr marL="457200" fontAlgn="base"/>
            <a:r>
              <a:rPr lang="en-ZA" sz="3300" dirty="0"/>
              <a:t>The aim of MOI is to help agents and farmers to:</a:t>
            </a:r>
          </a:p>
          <a:p>
            <a:pPr marL="457200" fontAlgn="base"/>
            <a:endParaRPr lang="en-ZA" sz="1200" dirty="0"/>
          </a:p>
          <a:p>
            <a:pPr marL="457200" fontAlgn="base">
              <a:buClr>
                <a:schemeClr val="accent1"/>
              </a:buClr>
              <a:buFont typeface="Arial" panose="020B0604020202020204" pitchFamily="34" charset="0"/>
              <a:buChar char="•"/>
              <a:tabLst>
                <a:tab pos="450850" algn="l"/>
              </a:tabLst>
            </a:pPr>
            <a:r>
              <a:rPr lang="en-ZA" sz="2400" dirty="0"/>
              <a:t>Collect market information to identify and select products for investment and development.</a:t>
            </a:r>
          </a:p>
          <a:p>
            <a:pPr marL="457200" fontAlgn="base">
              <a:buClr>
                <a:schemeClr val="accent1"/>
              </a:buClr>
              <a:buFont typeface="Arial" panose="020B0604020202020204" pitchFamily="34" charset="0"/>
              <a:buChar char="•"/>
              <a:tabLst>
                <a:tab pos="450850" algn="l"/>
              </a:tabLst>
            </a:pPr>
            <a:r>
              <a:rPr lang="en-GB" sz="2400" dirty="0"/>
              <a:t>Evaluate market demand for a range of products.</a:t>
            </a:r>
            <a:endParaRPr lang="en-ZA" sz="2400" dirty="0"/>
          </a:p>
          <a:p>
            <a:pPr lvl="0" fontAlgn="base">
              <a:buClr>
                <a:schemeClr val="accent1"/>
              </a:buClr>
              <a:buFont typeface="Arial" panose="020B0604020202020204" pitchFamily="34" charset="0"/>
              <a:buChar char="•"/>
              <a:tabLst>
                <a:tab pos="450850" algn="l"/>
              </a:tabLst>
            </a:pPr>
            <a:r>
              <a:rPr lang="en-GB" sz="2400" dirty="0"/>
              <a:t>Select products of most interest to a farmer, farmer 	group, or cooperative;</a:t>
            </a:r>
            <a:endParaRPr lang="en-ZA" sz="2400" dirty="0"/>
          </a:p>
          <a:p>
            <a:pPr lvl="0" fontAlgn="base">
              <a:buClr>
                <a:schemeClr val="accent1"/>
              </a:buClr>
              <a:buFont typeface="Arial" panose="020B0604020202020204" pitchFamily="34" charset="0"/>
              <a:buChar char="•"/>
              <a:tabLst>
                <a:tab pos="450850" algn="l"/>
              </a:tabLst>
            </a:pPr>
            <a:r>
              <a:rPr lang="en-GB" sz="2400" dirty="0"/>
              <a:t>Decide which market strategy to pursue;</a:t>
            </a:r>
            <a:endParaRPr lang="en-ZA" sz="2400" dirty="0"/>
          </a:p>
          <a:p>
            <a:pPr>
              <a:buClr>
                <a:schemeClr val="accent1"/>
              </a:buClr>
              <a:buFont typeface="Arial" panose="020B0604020202020204" pitchFamily="34" charset="0"/>
              <a:buChar char="•"/>
              <a:tabLst>
                <a:tab pos="450850" algn="l"/>
              </a:tabLst>
            </a:pPr>
            <a:r>
              <a:rPr lang="en-GB" sz="2400" dirty="0"/>
              <a:t>Compare different products and explore market 	options for value added products</a:t>
            </a:r>
            <a:r>
              <a:rPr lang="en-GB" sz="2600" dirty="0"/>
              <a:t>.</a:t>
            </a:r>
            <a:endParaRPr lang="en-ZA" sz="2600" dirty="0"/>
          </a:p>
        </p:txBody>
      </p:sp>
    </p:spTree>
    <p:extLst>
      <p:ext uri="{BB962C8B-B14F-4D97-AF65-F5344CB8AC3E}">
        <p14:creationId xmlns:p14="http://schemas.microsoft.com/office/powerpoint/2010/main" val="1755320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Market strategies</a:t>
            </a:r>
          </a:p>
        </p:txBody>
      </p:sp>
      <p:sp>
        <p:nvSpPr>
          <p:cNvPr id="3" name="Content Placeholder 2"/>
          <p:cNvSpPr>
            <a:spLocks noGrp="1"/>
          </p:cNvSpPr>
          <p:nvPr>
            <p:ph idx="1"/>
          </p:nvPr>
        </p:nvSpPr>
        <p:spPr>
          <a:xfrm>
            <a:off x="971600" y="1600201"/>
            <a:ext cx="7715200" cy="1902049"/>
          </a:xfrm>
        </p:spPr>
        <p:txBody>
          <a:bodyPr>
            <a:spAutoFit/>
          </a:bodyPr>
          <a:lstStyle/>
          <a:p>
            <a:pPr indent="0">
              <a:buNone/>
            </a:pPr>
            <a:r>
              <a:rPr lang="en-GB" dirty="0"/>
              <a:t>Based on the type of product and market, farmers can invest in the following four main types of market strategies:</a:t>
            </a:r>
          </a:p>
          <a:p>
            <a:pPr indent="0">
              <a:buNone/>
            </a:pPr>
            <a:endParaRPr lang="en-ZA" dirty="0"/>
          </a:p>
        </p:txBody>
      </p:sp>
      <p:pic>
        <p:nvPicPr>
          <p:cNvPr id="6" name="Picture 5"/>
          <p:cNvPicPr>
            <a:picLocks noChangeAspect="1"/>
          </p:cNvPicPr>
          <p:nvPr/>
        </p:nvPicPr>
        <p:blipFill>
          <a:blip r:embed="rId2"/>
          <a:stretch>
            <a:fillRect/>
          </a:stretch>
        </p:blipFill>
        <p:spPr>
          <a:xfrm>
            <a:off x="971600" y="3429001"/>
            <a:ext cx="7920880" cy="1301938"/>
          </a:xfrm>
          <a:prstGeom prst="rect">
            <a:avLst/>
          </a:prstGeom>
        </p:spPr>
      </p:pic>
    </p:spTree>
    <p:extLst>
      <p:ext uri="{BB962C8B-B14F-4D97-AF65-F5344CB8AC3E}">
        <p14:creationId xmlns:p14="http://schemas.microsoft.com/office/powerpoint/2010/main" val="36949496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519" y="5301208"/>
            <a:ext cx="3600400" cy="566738"/>
          </a:xfrm>
        </p:spPr>
        <p:txBody>
          <a:bodyPr>
            <a:normAutofit/>
          </a:bodyPr>
          <a:lstStyle/>
          <a:p>
            <a:r>
              <a:rPr lang="en-ZA" sz="2400" b="0" dirty="0"/>
              <a:t>Steps in the MOI process</a:t>
            </a:r>
          </a:p>
        </p:txBody>
      </p:sp>
      <p:sp>
        <p:nvSpPr>
          <p:cNvPr id="8" name="Rectangle 2"/>
          <p:cNvSpPr>
            <a:spLocks noChangeArrowheads="1"/>
          </p:cNvSpPr>
          <p:nvPr/>
        </p:nvSpPr>
        <p:spPr bwMode="auto">
          <a:xfrm>
            <a:off x="1547664" y="42306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9" name="Diagram 8"/>
          <p:cNvGraphicFramePr/>
          <p:nvPr/>
        </p:nvGraphicFramePr>
        <p:xfrm>
          <a:off x="1043608" y="1106764"/>
          <a:ext cx="7448222" cy="3834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3"/>
          <p:cNvSpPr>
            <a:spLocks noChangeArrowheads="1"/>
          </p:cNvSpPr>
          <p:nvPr/>
        </p:nvSpPr>
        <p:spPr bwMode="auto">
          <a:xfrm>
            <a:off x="1331640" y="43251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943394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920880" cy="707876"/>
          </a:xfrm>
        </p:spPr>
        <p:txBody>
          <a:bodyPr wrap="square">
            <a:spAutoFit/>
          </a:bodyPr>
          <a:lstStyle/>
          <a:p>
            <a:r>
              <a:rPr lang="en-ZA" sz="4000" dirty="0"/>
              <a:t>1: Organise the survey team</a:t>
            </a:r>
          </a:p>
        </p:txBody>
      </p:sp>
      <p:sp>
        <p:nvSpPr>
          <p:cNvPr id="3" name="Content Placeholder 2"/>
          <p:cNvSpPr>
            <a:spLocks noGrp="1"/>
          </p:cNvSpPr>
          <p:nvPr>
            <p:ph idx="1"/>
          </p:nvPr>
        </p:nvSpPr>
        <p:spPr>
          <a:xfrm>
            <a:off x="971600" y="1600201"/>
            <a:ext cx="7715200" cy="3625598"/>
          </a:xfrm>
        </p:spPr>
        <p:txBody>
          <a:bodyPr>
            <a:spAutoFit/>
          </a:bodyPr>
          <a:lstStyle/>
          <a:p>
            <a:r>
              <a:rPr lang="en-ZA" dirty="0"/>
              <a:t>Market survey team:</a:t>
            </a:r>
          </a:p>
          <a:p>
            <a:endParaRPr lang="en-ZA" sz="1200" dirty="0"/>
          </a:p>
          <a:p>
            <a:pPr>
              <a:buClr>
                <a:schemeClr val="accent1"/>
              </a:buClr>
              <a:buFont typeface="Arial" panose="020B0604020202020204" pitchFamily="34" charset="0"/>
              <a:buChar char="•"/>
              <a:tabLst>
                <a:tab pos="450850" algn="l"/>
              </a:tabLst>
            </a:pPr>
            <a:r>
              <a:rPr lang="en-ZA" sz="2400" dirty="0"/>
              <a:t>Can be a </a:t>
            </a:r>
            <a:r>
              <a:rPr lang="en-GB" sz="2400" dirty="0"/>
              <a:t>farmer, farmer group or a cooperative 	team.</a:t>
            </a:r>
          </a:p>
          <a:p>
            <a:pPr>
              <a:buClr>
                <a:schemeClr val="accent1"/>
              </a:buClr>
              <a:buFont typeface="Arial" panose="020B0604020202020204" pitchFamily="34" charset="0"/>
              <a:buChar char="•"/>
              <a:tabLst>
                <a:tab pos="450850" algn="l"/>
              </a:tabLst>
            </a:pPr>
            <a:r>
              <a:rPr lang="en-GB" sz="2400" dirty="0"/>
              <a:t>Collects information from the farmer group and 	information from the market.</a:t>
            </a:r>
          </a:p>
          <a:p>
            <a:pPr>
              <a:buClr>
                <a:schemeClr val="accent1"/>
              </a:buClr>
              <a:buFont typeface="Arial" panose="020B0604020202020204" pitchFamily="34" charset="0"/>
              <a:buChar char="•"/>
              <a:tabLst>
                <a:tab pos="450850" algn="l"/>
              </a:tabLst>
            </a:pPr>
            <a:r>
              <a:rPr lang="en-GB" sz="2400" dirty="0"/>
              <a:t>Analyses the collected information.</a:t>
            </a:r>
          </a:p>
          <a:p>
            <a:pPr>
              <a:buClr>
                <a:schemeClr val="accent1"/>
              </a:buClr>
              <a:buFont typeface="Arial" panose="020B0604020202020204" pitchFamily="34" charset="0"/>
              <a:buChar char="•"/>
              <a:tabLst>
                <a:tab pos="450850" algn="l"/>
              </a:tabLst>
            </a:pPr>
            <a:r>
              <a:rPr lang="en-GB" sz="2400" dirty="0"/>
              <a:t>Prepares an investment plan or works with farmers 	to decide on a product for further investment.</a:t>
            </a:r>
            <a:endParaRPr lang="en-GB" dirty="0"/>
          </a:p>
        </p:txBody>
      </p:sp>
    </p:spTree>
    <p:extLst>
      <p:ext uri="{BB962C8B-B14F-4D97-AF65-F5344CB8AC3E}">
        <p14:creationId xmlns:p14="http://schemas.microsoft.com/office/powerpoint/2010/main" val="3059708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992888" cy="707876"/>
          </a:xfrm>
        </p:spPr>
        <p:txBody>
          <a:bodyPr>
            <a:spAutoFit/>
          </a:bodyPr>
          <a:lstStyle/>
          <a:p>
            <a:r>
              <a:rPr lang="en-ZA" sz="4000" dirty="0"/>
              <a:t>2: Design a survey questionnaire</a:t>
            </a:r>
          </a:p>
        </p:txBody>
      </p:sp>
      <p:sp>
        <p:nvSpPr>
          <p:cNvPr id="3" name="Content Placeholder 2"/>
          <p:cNvSpPr>
            <a:spLocks noGrp="1"/>
          </p:cNvSpPr>
          <p:nvPr>
            <p:ph idx="1"/>
          </p:nvPr>
        </p:nvSpPr>
        <p:spPr>
          <a:xfrm>
            <a:off x="971600" y="1484784"/>
            <a:ext cx="7715200" cy="5106003"/>
          </a:xfrm>
        </p:spPr>
        <p:txBody>
          <a:bodyPr>
            <a:spAutoFit/>
          </a:bodyPr>
          <a:lstStyle/>
          <a:p>
            <a:r>
              <a:rPr lang="en-ZA" dirty="0"/>
              <a:t>Examples of survey questions:</a:t>
            </a:r>
          </a:p>
          <a:p>
            <a:endParaRPr lang="en-ZA" sz="1200" dirty="0"/>
          </a:p>
          <a:p>
            <a:pPr lvl="0">
              <a:buClr>
                <a:schemeClr val="accent1"/>
              </a:buClr>
              <a:buFont typeface="Arial" panose="020B0604020202020204" pitchFamily="34" charset="0"/>
              <a:buChar char="•"/>
              <a:tabLst>
                <a:tab pos="450850" algn="l"/>
              </a:tabLst>
            </a:pPr>
            <a:r>
              <a:rPr lang="en-ZA" sz="2400" dirty="0"/>
              <a:t>Where can the buyers be reached?</a:t>
            </a:r>
          </a:p>
          <a:p>
            <a:pPr lvl="0">
              <a:buClr>
                <a:schemeClr val="accent1"/>
              </a:buClr>
              <a:buFont typeface="Arial" panose="020B0604020202020204" pitchFamily="34" charset="0"/>
              <a:buChar char="•"/>
              <a:tabLst>
                <a:tab pos="450850" algn="l"/>
              </a:tabLst>
            </a:pPr>
            <a:r>
              <a:rPr lang="en-ZA" sz="2400" dirty="0"/>
              <a:t>What are the trends in demand for the products?</a:t>
            </a:r>
          </a:p>
          <a:p>
            <a:pPr lvl="0">
              <a:buClr>
                <a:schemeClr val="accent1"/>
              </a:buClr>
              <a:buFont typeface="Arial" panose="020B0604020202020204" pitchFamily="34" charset="0"/>
              <a:buChar char="•"/>
              <a:tabLst>
                <a:tab pos="450850" algn="l"/>
              </a:tabLst>
            </a:pPr>
            <a:r>
              <a:rPr lang="en-ZA" sz="2400" dirty="0"/>
              <a:t>Which products in the market are in highest 	demand and why?</a:t>
            </a:r>
          </a:p>
          <a:p>
            <a:pPr lvl="0">
              <a:buClr>
                <a:schemeClr val="accent1"/>
              </a:buClr>
              <a:buFont typeface="Arial" panose="020B0604020202020204" pitchFamily="34" charset="0"/>
              <a:buChar char="•"/>
              <a:tabLst>
                <a:tab pos="450850" algn="l"/>
              </a:tabLst>
            </a:pPr>
            <a:r>
              <a:rPr lang="en-ZA" sz="2400" dirty="0"/>
              <a:t>Which products are in low supply and why?</a:t>
            </a:r>
          </a:p>
          <a:p>
            <a:pPr lvl="0">
              <a:buClr>
                <a:schemeClr val="accent1"/>
              </a:buClr>
              <a:buFont typeface="Arial" panose="020B0604020202020204" pitchFamily="34" charset="0"/>
              <a:buChar char="•"/>
              <a:tabLst>
                <a:tab pos="450850" algn="l"/>
              </a:tabLst>
            </a:pPr>
            <a:r>
              <a:rPr lang="en-ZA" sz="2400" dirty="0"/>
              <a:t>What are the price of the main products of interest?</a:t>
            </a:r>
          </a:p>
          <a:p>
            <a:pPr lvl="0">
              <a:buClr>
                <a:schemeClr val="accent1"/>
              </a:buClr>
              <a:buFont typeface="Arial" panose="020B0604020202020204" pitchFamily="34" charset="0"/>
              <a:buChar char="•"/>
              <a:tabLst>
                <a:tab pos="450850" algn="l"/>
              </a:tabLst>
            </a:pPr>
            <a:r>
              <a:rPr lang="en-ZA" sz="2400" dirty="0"/>
              <a:t>What is the seasonality of the main products of 	interest?</a:t>
            </a:r>
          </a:p>
          <a:p>
            <a:pPr lvl="0">
              <a:buClr>
                <a:schemeClr val="accent1"/>
              </a:buClr>
              <a:buFont typeface="Arial" panose="020B0604020202020204" pitchFamily="34" charset="0"/>
              <a:buChar char="•"/>
              <a:tabLst>
                <a:tab pos="450850" algn="l"/>
              </a:tabLst>
            </a:pPr>
            <a:r>
              <a:rPr lang="en-ZA" sz="2400" dirty="0"/>
              <a:t>What are the buying conditions?</a:t>
            </a:r>
          </a:p>
          <a:p>
            <a:pPr lvl="0">
              <a:buClr>
                <a:schemeClr val="accent1"/>
              </a:buClr>
              <a:buFont typeface="Arial" panose="020B0604020202020204" pitchFamily="34" charset="0"/>
              <a:buChar char="•"/>
              <a:tabLst>
                <a:tab pos="450850" algn="l"/>
              </a:tabLst>
            </a:pPr>
            <a:r>
              <a:rPr lang="en-ZA" sz="2400" dirty="0"/>
              <a:t>What are the terms of payment?</a:t>
            </a:r>
          </a:p>
        </p:txBody>
      </p:sp>
    </p:spTree>
    <p:extLst>
      <p:ext uri="{BB962C8B-B14F-4D97-AF65-F5344CB8AC3E}">
        <p14:creationId xmlns:p14="http://schemas.microsoft.com/office/powerpoint/2010/main" val="192930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93216"/>
            <a:ext cx="8280920" cy="707876"/>
          </a:xfrm>
        </p:spPr>
        <p:txBody>
          <a:bodyPr wrap="square">
            <a:spAutoFit/>
          </a:bodyPr>
          <a:lstStyle/>
          <a:p>
            <a:r>
              <a:rPr lang="en-ZA" sz="4000" dirty="0"/>
              <a:t>3: Assess and select market options</a:t>
            </a:r>
          </a:p>
        </p:txBody>
      </p:sp>
      <p:sp>
        <p:nvSpPr>
          <p:cNvPr id="3" name="Content Placeholder 2"/>
          <p:cNvSpPr>
            <a:spLocks noGrp="1"/>
          </p:cNvSpPr>
          <p:nvPr>
            <p:ph idx="1"/>
          </p:nvPr>
        </p:nvSpPr>
        <p:spPr>
          <a:xfrm>
            <a:off x="971600" y="1628800"/>
            <a:ext cx="7715200" cy="1815872"/>
          </a:xfrm>
        </p:spPr>
        <p:txBody>
          <a:bodyPr>
            <a:spAutoFit/>
          </a:bodyPr>
          <a:lstStyle/>
          <a:p>
            <a:pPr indent="0">
              <a:buNone/>
            </a:pPr>
            <a:r>
              <a:rPr lang="en-ZA" dirty="0"/>
              <a:t>A filtering process – based on a set of discard criteria – is used to select and remove some market options and decide on the best investment options.</a:t>
            </a:r>
          </a:p>
        </p:txBody>
      </p:sp>
    </p:spTree>
    <p:extLst>
      <p:ext uri="{BB962C8B-B14F-4D97-AF65-F5344CB8AC3E}">
        <p14:creationId xmlns:p14="http://schemas.microsoft.com/office/powerpoint/2010/main" val="17058565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534" y="5877272"/>
            <a:ext cx="4464657" cy="566738"/>
          </a:xfrm>
        </p:spPr>
        <p:txBody>
          <a:bodyPr>
            <a:normAutofit/>
          </a:bodyPr>
          <a:lstStyle/>
          <a:p>
            <a:r>
              <a:rPr lang="en-ZA" sz="2400" b="0" dirty="0"/>
              <a:t>Three levels of product filtering</a:t>
            </a:r>
          </a:p>
        </p:txBody>
      </p:sp>
      <p:pic>
        <p:nvPicPr>
          <p:cNvPr id="6" name="Picture 5"/>
          <p:cNvPicPr>
            <a:picLocks noChangeAspect="1"/>
          </p:cNvPicPr>
          <p:nvPr/>
        </p:nvPicPr>
        <p:blipFill>
          <a:blip r:embed="rId2"/>
          <a:stretch>
            <a:fillRect/>
          </a:stretch>
        </p:blipFill>
        <p:spPr>
          <a:xfrm>
            <a:off x="961665" y="620688"/>
            <a:ext cx="7652396" cy="4968552"/>
          </a:xfrm>
          <a:prstGeom prst="rect">
            <a:avLst/>
          </a:prstGeom>
        </p:spPr>
      </p:pic>
    </p:spTree>
    <p:extLst>
      <p:ext uri="{BB962C8B-B14F-4D97-AF65-F5344CB8AC3E}">
        <p14:creationId xmlns:p14="http://schemas.microsoft.com/office/powerpoint/2010/main" val="39406959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4: Conduct a market analysis</a:t>
            </a:r>
          </a:p>
        </p:txBody>
      </p:sp>
      <p:sp>
        <p:nvSpPr>
          <p:cNvPr id="3" name="Content Placeholder 2"/>
          <p:cNvSpPr>
            <a:spLocks noGrp="1"/>
          </p:cNvSpPr>
          <p:nvPr>
            <p:ph idx="1"/>
          </p:nvPr>
        </p:nvSpPr>
        <p:spPr>
          <a:xfrm>
            <a:off x="971600" y="1600201"/>
            <a:ext cx="7715200" cy="4278084"/>
          </a:xfrm>
        </p:spPr>
        <p:txBody>
          <a:bodyPr>
            <a:spAutoFit/>
          </a:bodyPr>
          <a:lstStyle/>
          <a:p>
            <a:pPr>
              <a:tabLst>
                <a:tab pos="450850" algn="l"/>
              </a:tabLst>
            </a:pPr>
            <a:r>
              <a:rPr lang="en-GB" dirty="0"/>
              <a:t>The results of the detailed market analysis 	are used to determine:</a:t>
            </a:r>
          </a:p>
          <a:p>
            <a:endParaRPr lang="en-ZA" sz="1200" dirty="0"/>
          </a:p>
          <a:p>
            <a:pPr lvl="0">
              <a:buClr>
                <a:schemeClr val="accent1"/>
              </a:buClr>
              <a:buFont typeface="Arial" panose="020B0604020202020204" pitchFamily="34" charset="0"/>
              <a:buChar char="•"/>
            </a:pPr>
            <a:r>
              <a:rPr lang="en-ZA" sz="2400" dirty="0"/>
              <a:t>Production requirements.</a:t>
            </a:r>
          </a:p>
          <a:p>
            <a:pPr lvl="0">
              <a:buClr>
                <a:schemeClr val="accent1"/>
              </a:buClr>
              <a:buFont typeface="Arial" panose="020B0604020202020204" pitchFamily="34" charset="0"/>
              <a:buChar char="•"/>
            </a:pPr>
            <a:r>
              <a:rPr lang="en-ZA" sz="2400" dirty="0"/>
              <a:t>Expected yields.</a:t>
            </a:r>
          </a:p>
          <a:p>
            <a:pPr lvl="0">
              <a:buClr>
                <a:schemeClr val="accent1"/>
              </a:buClr>
              <a:buFont typeface="Arial" panose="020B0604020202020204" pitchFamily="34" charset="0"/>
              <a:buChar char="•"/>
            </a:pPr>
            <a:r>
              <a:rPr lang="en-ZA" sz="2400" dirty="0"/>
              <a:t>Product demand.</a:t>
            </a:r>
          </a:p>
          <a:p>
            <a:pPr lvl="0">
              <a:buClr>
                <a:schemeClr val="accent1"/>
              </a:buClr>
              <a:buFont typeface="Arial" panose="020B0604020202020204" pitchFamily="34" charset="0"/>
              <a:buChar char="•"/>
            </a:pPr>
            <a:r>
              <a:rPr lang="en-ZA" sz="2400" dirty="0"/>
              <a:t>Costs.</a:t>
            </a:r>
          </a:p>
          <a:p>
            <a:pPr lvl="0">
              <a:buClr>
                <a:schemeClr val="accent1"/>
              </a:buClr>
              <a:buFont typeface="Arial" panose="020B0604020202020204" pitchFamily="34" charset="0"/>
              <a:buChar char="•"/>
            </a:pPr>
            <a:r>
              <a:rPr lang="en-ZA" sz="2400" dirty="0"/>
              <a:t>Potential profit levels.</a:t>
            </a:r>
          </a:p>
          <a:p>
            <a:pPr lvl="0">
              <a:buClr>
                <a:schemeClr val="accent1"/>
              </a:buClr>
              <a:buFont typeface="Arial" panose="020B0604020202020204" pitchFamily="34" charset="0"/>
              <a:buChar char="•"/>
            </a:pPr>
            <a:r>
              <a:rPr lang="en-ZA" sz="2400" dirty="0"/>
              <a:t>Investment needs.</a:t>
            </a:r>
          </a:p>
          <a:p>
            <a:pPr lvl="0">
              <a:buClr>
                <a:schemeClr val="accent1"/>
              </a:buClr>
              <a:buFont typeface="Arial" panose="020B0604020202020204" pitchFamily="34" charset="0"/>
              <a:buChar char="•"/>
            </a:pPr>
            <a:r>
              <a:rPr lang="en-ZA" sz="2400" dirty="0"/>
              <a:t>Return on investment (ROI).</a:t>
            </a:r>
            <a:endParaRPr lang="en-ZA" dirty="0"/>
          </a:p>
        </p:txBody>
      </p:sp>
    </p:spTree>
    <p:extLst>
      <p:ext uri="{BB962C8B-B14F-4D97-AF65-F5344CB8AC3E}">
        <p14:creationId xmlns:p14="http://schemas.microsoft.com/office/powerpoint/2010/main" val="30582951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Product data collection</a:t>
            </a:r>
          </a:p>
        </p:txBody>
      </p:sp>
      <p:sp>
        <p:nvSpPr>
          <p:cNvPr id="3" name="Content Placeholder 2"/>
          <p:cNvSpPr>
            <a:spLocks noGrp="1"/>
          </p:cNvSpPr>
          <p:nvPr>
            <p:ph idx="1"/>
          </p:nvPr>
        </p:nvSpPr>
        <p:spPr>
          <a:xfrm>
            <a:off x="1887679" y="5375640"/>
            <a:ext cx="5883042" cy="461655"/>
          </a:xfrm>
        </p:spPr>
        <p:txBody>
          <a:bodyPr wrap="square">
            <a:spAutoFit/>
          </a:bodyPr>
          <a:lstStyle/>
          <a:p>
            <a:pPr indent="0">
              <a:buNone/>
            </a:pPr>
            <a:r>
              <a:rPr lang="en-ZA" sz="2400" dirty="0">
                <a:solidFill>
                  <a:schemeClr val="accent2"/>
                </a:solidFill>
              </a:rPr>
              <a:t>Example of a product data collection form</a:t>
            </a:r>
          </a:p>
        </p:txBody>
      </p:sp>
      <p:pic>
        <p:nvPicPr>
          <p:cNvPr id="5" name="Picture 4"/>
          <p:cNvPicPr>
            <a:picLocks noChangeAspect="1"/>
          </p:cNvPicPr>
          <p:nvPr/>
        </p:nvPicPr>
        <p:blipFill>
          <a:blip r:embed="rId2"/>
          <a:stretch>
            <a:fillRect/>
          </a:stretch>
        </p:blipFill>
        <p:spPr>
          <a:xfrm>
            <a:off x="971601" y="1628801"/>
            <a:ext cx="8052098" cy="3419130"/>
          </a:xfrm>
          <a:prstGeom prst="rect">
            <a:avLst/>
          </a:prstGeom>
        </p:spPr>
      </p:pic>
    </p:spTree>
    <p:extLst>
      <p:ext uri="{BB962C8B-B14F-4D97-AF65-F5344CB8AC3E}">
        <p14:creationId xmlns:p14="http://schemas.microsoft.com/office/powerpoint/2010/main" val="16008689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Livestock production collection</a:t>
            </a:r>
          </a:p>
        </p:txBody>
      </p:sp>
      <p:sp>
        <p:nvSpPr>
          <p:cNvPr id="3" name="Content Placeholder 2"/>
          <p:cNvSpPr>
            <a:spLocks noGrp="1"/>
          </p:cNvSpPr>
          <p:nvPr>
            <p:ph idx="1"/>
          </p:nvPr>
        </p:nvSpPr>
        <p:spPr>
          <a:xfrm>
            <a:off x="1804864" y="5301208"/>
            <a:ext cx="6048672" cy="461655"/>
          </a:xfrm>
        </p:spPr>
        <p:txBody>
          <a:bodyPr wrap="square">
            <a:spAutoFit/>
          </a:bodyPr>
          <a:lstStyle/>
          <a:p>
            <a:pPr indent="0">
              <a:buNone/>
            </a:pPr>
            <a:r>
              <a:rPr lang="en-ZA" sz="2400" dirty="0">
                <a:solidFill>
                  <a:schemeClr val="accent2"/>
                </a:solidFill>
              </a:rPr>
              <a:t>Example of a livestock data collection form</a:t>
            </a:r>
          </a:p>
        </p:txBody>
      </p:sp>
      <p:pic>
        <p:nvPicPr>
          <p:cNvPr id="6" name="Picture 5"/>
          <p:cNvPicPr>
            <a:picLocks noChangeAspect="1"/>
          </p:cNvPicPr>
          <p:nvPr/>
        </p:nvPicPr>
        <p:blipFill>
          <a:blip r:embed="rId2"/>
          <a:stretch>
            <a:fillRect/>
          </a:stretch>
        </p:blipFill>
        <p:spPr>
          <a:xfrm>
            <a:off x="971600" y="1628800"/>
            <a:ext cx="7920880" cy="3212154"/>
          </a:xfrm>
          <a:prstGeom prst="rect">
            <a:avLst/>
          </a:prstGeom>
        </p:spPr>
      </p:pic>
    </p:spTree>
    <p:extLst>
      <p:ext uri="{BB962C8B-B14F-4D97-AF65-F5344CB8AC3E}">
        <p14:creationId xmlns:p14="http://schemas.microsoft.com/office/powerpoint/2010/main" val="129763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The marketing mix</a:t>
            </a:r>
          </a:p>
        </p:txBody>
      </p:sp>
      <p:sp>
        <p:nvSpPr>
          <p:cNvPr id="4" name="Content Placeholder 3"/>
          <p:cNvSpPr>
            <a:spLocks noGrp="1"/>
          </p:cNvSpPr>
          <p:nvPr>
            <p:ph sz="half" idx="1"/>
          </p:nvPr>
        </p:nvSpPr>
        <p:spPr>
          <a:xfrm>
            <a:off x="1019338" y="1556792"/>
            <a:ext cx="4272741" cy="3970308"/>
          </a:xfrm>
        </p:spPr>
        <p:txBody>
          <a:bodyPr wrap="square">
            <a:spAutoFit/>
          </a:bodyPr>
          <a:lstStyle/>
          <a:p>
            <a:pPr indent="0">
              <a:buNone/>
            </a:pPr>
            <a:r>
              <a:rPr lang="en-ZA" dirty="0"/>
              <a:t>A set of tactics and strategies that a company (or farmer organisation) uses to promote its product in a particular market and that is made up of the so-called 4Ps of marketing: product, price, place and promotion</a:t>
            </a:r>
            <a:r>
              <a:rPr lang="en-ZA" sz="2400" dirty="0"/>
              <a:t>.</a:t>
            </a:r>
          </a:p>
        </p:txBody>
      </p:sp>
      <p:pic>
        <p:nvPicPr>
          <p:cNvPr id="9" name="Picture 4" descr="Image result for marketing mix"/>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5364088" y="1550246"/>
            <a:ext cx="3758033" cy="375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641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Marketing data collection</a:t>
            </a:r>
          </a:p>
        </p:txBody>
      </p:sp>
      <p:sp>
        <p:nvSpPr>
          <p:cNvPr id="3" name="Content Placeholder 2"/>
          <p:cNvSpPr>
            <a:spLocks noGrp="1"/>
          </p:cNvSpPr>
          <p:nvPr>
            <p:ph idx="1"/>
          </p:nvPr>
        </p:nvSpPr>
        <p:spPr>
          <a:xfrm>
            <a:off x="1790262" y="6039185"/>
            <a:ext cx="6264696" cy="461655"/>
          </a:xfrm>
        </p:spPr>
        <p:txBody>
          <a:bodyPr wrap="square">
            <a:spAutoFit/>
          </a:bodyPr>
          <a:lstStyle/>
          <a:p>
            <a:pPr indent="0">
              <a:buNone/>
            </a:pPr>
            <a:r>
              <a:rPr lang="en-ZA" sz="2400" dirty="0">
                <a:solidFill>
                  <a:schemeClr val="accent2"/>
                </a:solidFill>
              </a:rPr>
              <a:t>Example of a marketing data collection form</a:t>
            </a:r>
          </a:p>
        </p:txBody>
      </p:sp>
      <p:pic>
        <p:nvPicPr>
          <p:cNvPr id="6" name="Picture 5"/>
          <p:cNvPicPr>
            <a:picLocks noChangeAspect="1"/>
          </p:cNvPicPr>
          <p:nvPr/>
        </p:nvPicPr>
        <p:blipFill>
          <a:blip r:embed="rId2"/>
          <a:stretch>
            <a:fillRect/>
          </a:stretch>
        </p:blipFill>
        <p:spPr>
          <a:xfrm>
            <a:off x="974215" y="1535013"/>
            <a:ext cx="7896791" cy="4270251"/>
          </a:xfrm>
          <a:prstGeom prst="rect">
            <a:avLst/>
          </a:prstGeom>
        </p:spPr>
      </p:pic>
    </p:spTree>
    <p:extLst>
      <p:ext uri="{BB962C8B-B14F-4D97-AF65-F5344CB8AC3E}">
        <p14:creationId xmlns:p14="http://schemas.microsoft.com/office/powerpoint/2010/main" val="28585728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Financial data collection</a:t>
            </a:r>
          </a:p>
        </p:txBody>
      </p:sp>
      <p:sp>
        <p:nvSpPr>
          <p:cNvPr id="3" name="Content Placeholder 2"/>
          <p:cNvSpPr>
            <a:spLocks noGrp="1"/>
          </p:cNvSpPr>
          <p:nvPr>
            <p:ph idx="1"/>
          </p:nvPr>
        </p:nvSpPr>
        <p:spPr>
          <a:xfrm>
            <a:off x="1804864" y="5661248"/>
            <a:ext cx="6048672" cy="461655"/>
          </a:xfrm>
        </p:spPr>
        <p:txBody>
          <a:bodyPr wrap="square">
            <a:spAutoFit/>
          </a:bodyPr>
          <a:lstStyle/>
          <a:p>
            <a:pPr indent="0">
              <a:buNone/>
            </a:pPr>
            <a:r>
              <a:rPr lang="en-ZA" sz="2400" dirty="0">
                <a:solidFill>
                  <a:schemeClr val="accent2"/>
                </a:solidFill>
              </a:rPr>
              <a:t>Example of a financial data collection form</a:t>
            </a:r>
          </a:p>
        </p:txBody>
      </p:sp>
      <p:pic>
        <p:nvPicPr>
          <p:cNvPr id="5" name="Picture 4"/>
          <p:cNvPicPr>
            <a:picLocks noChangeAspect="1"/>
          </p:cNvPicPr>
          <p:nvPr/>
        </p:nvPicPr>
        <p:blipFill>
          <a:blip r:embed="rId2"/>
          <a:stretch>
            <a:fillRect/>
          </a:stretch>
        </p:blipFill>
        <p:spPr>
          <a:xfrm>
            <a:off x="971601" y="1628801"/>
            <a:ext cx="7992888" cy="3569728"/>
          </a:xfrm>
          <a:prstGeom prst="rect">
            <a:avLst/>
          </a:prstGeom>
        </p:spPr>
      </p:pic>
    </p:spTree>
    <p:extLst>
      <p:ext uri="{BB962C8B-B14F-4D97-AF65-F5344CB8AC3E}">
        <p14:creationId xmlns:p14="http://schemas.microsoft.com/office/powerpoint/2010/main" val="21379594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Profitability analysis</a:t>
            </a:r>
          </a:p>
        </p:txBody>
      </p:sp>
      <p:sp>
        <p:nvSpPr>
          <p:cNvPr id="3" name="Content Placeholder 2"/>
          <p:cNvSpPr>
            <a:spLocks noGrp="1"/>
          </p:cNvSpPr>
          <p:nvPr>
            <p:ph idx="1"/>
          </p:nvPr>
        </p:nvSpPr>
        <p:spPr>
          <a:xfrm>
            <a:off x="971600" y="1600201"/>
            <a:ext cx="7715200" cy="2874623"/>
          </a:xfrm>
        </p:spPr>
        <p:txBody>
          <a:bodyPr>
            <a:spAutoFit/>
          </a:bodyPr>
          <a:lstStyle/>
          <a:p>
            <a:pPr>
              <a:tabLst>
                <a:tab pos="450850" algn="l"/>
              </a:tabLst>
            </a:pPr>
            <a:r>
              <a:rPr lang="en-GB" dirty="0"/>
              <a:t>The profitability analysis focuses on 	elements such as:</a:t>
            </a:r>
          </a:p>
          <a:p>
            <a:pPr>
              <a:tabLst>
                <a:tab pos="450850" algn="l"/>
              </a:tabLst>
            </a:pPr>
            <a:endParaRPr lang="en-ZA" sz="1200" dirty="0"/>
          </a:p>
          <a:p>
            <a:pPr lvl="0">
              <a:buClr>
                <a:schemeClr val="accent1"/>
              </a:buClr>
              <a:buFont typeface="Arial" panose="020B0604020202020204" pitchFamily="34" charset="0"/>
              <a:buChar char="•"/>
            </a:pPr>
            <a:r>
              <a:rPr lang="en-ZA" sz="2400" dirty="0"/>
              <a:t>Cost of production.</a:t>
            </a:r>
          </a:p>
          <a:p>
            <a:pPr lvl="0">
              <a:buClr>
                <a:schemeClr val="accent1"/>
              </a:buClr>
              <a:buFont typeface="Arial" panose="020B0604020202020204" pitchFamily="34" charset="0"/>
              <a:buChar char="•"/>
              <a:tabLst>
                <a:tab pos="450850" algn="l"/>
              </a:tabLst>
            </a:pPr>
            <a:r>
              <a:rPr lang="en-ZA" sz="2400" dirty="0"/>
              <a:t>Expected revenue (income), based on past 	experience/unit area.</a:t>
            </a:r>
          </a:p>
          <a:p>
            <a:pPr lvl="0">
              <a:buClr>
                <a:schemeClr val="accent1"/>
              </a:buClr>
              <a:buFont typeface="Arial" panose="020B0604020202020204" pitchFamily="34" charset="0"/>
              <a:buChar char="•"/>
            </a:pPr>
            <a:r>
              <a:rPr lang="en-ZA" sz="2400" dirty="0"/>
              <a:t>Gross margin.</a:t>
            </a:r>
          </a:p>
        </p:txBody>
      </p:sp>
    </p:spTree>
    <p:extLst>
      <p:ext uri="{BB962C8B-B14F-4D97-AF65-F5344CB8AC3E}">
        <p14:creationId xmlns:p14="http://schemas.microsoft.com/office/powerpoint/2010/main" val="23005646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592" y="6093296"/>
            <a:ext cx="4752528" cy="566738"/>
          </a:xfrm>
        </p:spPr>
        <p:txBody>
          <a:bodyPr>
            <a:normAutofit/>
          </a:bodyPr>
          <a:lstStyle/>
          <a:p>
            <a:r>
              <a:rPr lang="en-ZA" sz="2400" b="0" dirty="0"/>
              <a:t>Example of a profitability analysis</a:t>
            </a:r>
          </a:p>
        </p:txBody>
      </p:sp>
      <p:pic>
        <p:nvPicPr>
          <p:cNvPr id="6" name="Picture 5"/>
          <p:cNvPicPr>
            <a:picLocks noChangeAspect="1"/>
          </p:cNvPicPr>
          <p:nvPr/>
        </p:nvPicPr>
        <p:blipFill>
          <a:blip r:embed="rId2"/>
          <a:stretch>
            <a:fillRect/>
          </a:stretch>
        </p:blipFill>
        <p:spPr>
          <a:xfrm>
            <a:off x="971600" y="332656"/>
            <a:ext cx="6494512" cy="5608897"/>
          </a:xfrm>
          <a:prstGeom prst="rect">
            <a:avLst/>
          </a:prstGeom>
        </p:spPr>
      </p:pic>
    </p:spTree>
    <p:extLst>
      <p:ext uri="{BB962C8B-B14F-4D97-AF65-F5344CB8AC3E}">
        <p14:creationId xmlns:p14="http://schemas.microsoft.com/office/powerpoint/2010/main" val="37175705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5: Select products with clients</a:t>
            </a:r>
          </a:p>
        </p:txBody>
      </p:sp>
      <p:sp>
        <p:nvSpPr>
          <p:cNvPr id="3" name="Content Placeholder 2"/>
          <p:cNvSpPr>
            <a:spLocks noGrp="1"/>
          </p:cNvSpPr>
          <p:nvPr>
            <p:ph idx="1"/>
          </p:nvPr>
        </p:nvSpPr>
        <p:spPr>
          <a:xfrm>
            <a:off x="971600" y="1600201"/>
            <a:ext cx="7715200" cy="2505291"/>
          </a:xfrm>
        </p:spPr>
        <p:txBody>
          <a:bodyPr>
            <a:spAutoFit/>
          </a:bodyPr>
          <a:lstStyle/>
          <a:p>
            <a:r>
              <a:rPr lang="en-GB" dirty="0"/>
              <a:t>The detailed MOI survey provides farmers with information on the:</a:t>
            </a:r>
          </a:p>
          <a:p>
            <a:endParaRPr lang="en-ZA" sz="1200" dirty="0"/>
          </a:p>
          <a:p>
            <a:pPr lvl="0" fontAlgn="base">
              <a:buClr>
                <a:schemeClr val="accent1"/>
              </a:buClr>
              <a:buFont typeface="Arial" panose="020B0604020202020204" pitchFamily="34" charset="0"/>
              <a:buChar char="•"/>
            </a:pPr>
            <a:r>
              <a:rPr lang="en-ZA" sz="2400" dirty="0"/>
              <a:t>Production requirements.</a:t>
            </a:r>
          </a:p>
          <a:p>
            <a:pPr lvl="0" fontAlgn="base">
              <a:buClr>
                <a:schemeClr val="accent1"/>
              </a:buClr>
              <a:buFont typeface="Arial" panose="020B0604020202020204" pitchFamily="34" charset="0"/>
              <a:buChar char="•"/>
            </a:pPr>
            <a:r>
              <a:rPr lang="en-ZA" sz="2400" dirty="0"/>
              <a:t>Market demand.</a:t>
            </a:r>
          </a:p>
          <a:p>
            <a:pPr lvl="0" fontAlgn="base">
              <a:buClr>
                <a:schemeClr val="accent1"/>
              </a:buClr>
              <a:buFont typeface="Arial" panose="020B0604020202020204" pitchFamily="34" charset="0"/>
              <a:buChar char="•"/>
            </a:pPr>
            <a:r>
              <a:rPr lang="en-ZA" sz="2400" dirty="0"/>
              <a:t>Financial costs and revenues for a specific product.</a:t>
            </a:r>
          </a:p>
        </p:txBody>
      </p:sp>
    </p:spTree>
    <p:extLst>
      <p:ext uri="{BB962C8B-B14F-4D97-AF65-F5344CB8AC3E}">
        <p14:creationId xmlns:p14="http://schemas.microsoft.com/office/powerpoint/2010/main" val="40715230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909" y="5949280"/>
            <a:ext cx="5040560" cy="566738"/>
          </a:xfrm>
        </p:spPr>
        <p:txBody>
          <a:bodyPr>
            <a:noAutofit/>
          </a:bodyPr>
          <a:lstStyle/>
          <a:p>
            <a:r>
              <a:rPr lang="en-ZA" sz="2400" b="0" dirty="0"/>
              <a:t>Sharing survey results with farmers</a:t>
            </a:r>
          </a:p>
        </p:txBody>
      </p:sp>
      <p:pic>
        <p:nvPicPr>
          <p:cNvPr id="5" name="Picture Placeholder 4" descr="discussion"/>
          <p:cNvPicPr>
            <a:picLocks noGrp="1"/>
          </p:cNvPicPr>
          <p:nvPr>
            <p:ph type="pic" idx="1"/>
          </p:nvPr>
        </p:nvPicPr>
        <p:blipFill>
          <a:blip r:embed="rId2">
            <a:extLst>
              <a:ext uri="{28A0092B-C50C-407E-A947-70E740481C1C}">
                <a14:useLocalDpi xmlns:a14="http://schemas.microsoft.com/office/drawing/2010/main" val="0"/>
              </a:ext>
            </a:extLst>
          </a:blip>
          <a:srcRect l="5130" r="5130"/>
          <a:stretch>
            <a:fillRect/>
          </a:stretch>
        </p:blipFill>
        <p:spPr bwMode="auto">
          <a:xfrm>
            <a:off x="1043608" y="548680"/>
            <a:ext cx="7511163" cy="5040560"/>
          </a:xfrm>
          <a:prstGeom prst="rect">
            <a:avLst/>
          </a:prstGeom>
          <a:noFill/>
          <a:ln>
            <a:noFill/>
          </a:ln>
        </p:spPr>
      </p:pic>
    </p:spTree>
    <p:extLst>
      <p:ext uri="{BB962C8B-B14F-4D97-AF65-F5344CB8AC3E}">
        <p14:creationId xmlns:p14="http://schemas.microsoft.com/office/powerpoint/2010/main" val="27474247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Value chain analysis</a:t>
            </a:r>
          </a:p>
        </p:txBody>
      </p:sp>
      <p:sp>
        <p:nvSpPr>
          <p:cNvPr id="3" name="Content Placeholder 2"/>
          <p:cNvSpPr>
            <a:spLocks noGrp="1"/>
          </p:cNvSpPr>
          <p:nvPr>
            <p:ph idx="1"/>
          </p:nvPr>
        </p:nvSpPr>
        <p:spPr>
          <a:xfrm>
            <a:off x="971600" y="1600201"/>
            <a:ext cx="7715200" cy="2800757"/>
          </a:xfrm>
        </p:spPr>
        <p:txBody>
          <a:bodyPr>
            <a:spAutoFit/>
          </a:bodyPr>
          <a:lstStyle/>
          <a:p>
            <a:pPr marL="457200"/>
            <a:r>
              <a:rPr lang="en-GB" dirty="0"/>
              <a:t>A more extensive analytical method, which provides a systematic process to:</a:t>
            </a:r>
          </a:p>
          <a:p>
            <a:pPr marL="457200"/>
            <a:endParaRPr lang="en-GB" sz="1200" dirty="0"/>
          </a:p>
          <a:p>
            <a:pPr marL="457200">
              <a:buClr>
                <a:schemeClr val="accent1"/>
              </a:buClr>
              <a:buFont typeface="Arial" panose="020B0604020202020204" pitchFamily="34" charset="0"/>
              <a:buChar char="•"/>
            </a:pPr>
            <a:r>
              <a:rPr lang="en-GB" sz="2400" dirty="0"/>
              <a:t>Assess market options.</a:t>
            </a:r>
          </a:p>
          <a:p>
            <a:pPr marL="457200">
              <a:buClr>
                <a:schemeClr val="accent1"/>
              </a:buClr>
              <a:buFont typeface="Arial" panose="020B0604020202020204" pitchFamily="34" charset="0"/>
              <a:buChar char="•"/>
            </a:pPr>
            <a:r>
              <a:rPr lang="en-GB" sz="2400" dirty="0"/>
              <a:t>Change the existing buying and selling culture from the occasional and opportunistic sales transactions a more consistent sales approach.</a:t>
            </a:r>
          </a:p>
        </p:txBody>
      </p:sp>
    </p:spTree>
    <p:extLst>
      <p:ext uri="{BB962C8B-B14F-4D97-AF65-F5344CB8AC3E}">
        <p14:creationId xmlns:p14="http://schemas.microsoft.com/office/powerpoint/2010/main" val="2676018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7"/>
            <a:ext cx="7715200" cy="707876"/>
          </a:xfrm>
        </p:spPr>
        <p:txBody>
          <a:bodyPr>
            <a:spAutoFit/>
          </a:bodyPr>
          <a:lstStyle/>
          <a:p>
            <a:r>
              <a:rPr lang="en-ZA" sz="4000" dirty="0"/>
              <a:t>Steps in the value chain analysis</a:t>
            </a:r>
          </a:p>
        </p:txBody>
      </p:sp>
      <p:sp>
        <p:nvSpPr>
          <p:cNvPr id="3" name="Content Placeholder 2"/>
          <p:cNvSpPr>
            <a:spLocks noGrp="1"/>
          </p:cNvSpPr>
          <p:nvPr>
            <p:ph idx="1"/>
          </p:nvPr>
        </p:nvSpPr>
        <p:spPr>
          <a:xfrm>
            <a:off x="971600" y="1484784"/>
            <a:ext cx="7715200" cy="4819771"/>
          </a:xfrm>
        </p:spPr>
        <p:txBody>
          <a:bodyPr>
            <a:spAutoFit/>
          </a:bodyPr>
          <a:lstStyle/>
          <a:p>
            <a:pPr indent="0">
              <a:buNone/>
              <a:tabLst>
                <a:tab pos="450850" algn="l"/>
              </a:tabLst>
            </a:pPr>
            <a:r>
              <a:rPr lang="en-ZA" sz="2400" dirty="0"/>
              <a:t>1. Select the survey team.</a:t>
            </a:r>
          </a:p>
          <a:p>
            <a:pPr indent="0">
              <a:buNone/>
              <a:tabLst>
                <a:tab pos="450850" algn="l"/>
              </a:tabLst>
            </a:pPr>
            <a:r>
              <a:rPr lang="en-ZA" sz="2400" dirty="0"/>
              <a:t>2. Identify key issues for analysis.</a:t>
            </a:r>
          </a:p>
          <a:p>
            <a:pPr indent="0">
              <a:buNone/>
              <a:tabLst>
                <a:tab pos="450850" algn="l"/>
              </a:tabLst>
            </a:pPr>
            <a:r>
              <a:rPr lang="en-ZA" sz="2400" dirty="0"/>
              <a:t>3. Conduct a literature review.</a:t>
            </a:r>
          </a:p>
          <a:p>
            <a:pPr indent="0">
              <a:buNone/>
              <a:tabLst>
                <a:tab pos="450850" algn="l"/>
              </a:tabLst>
            </a:pPr>
            <a:r>
              <a:rPr lang="en-ZA" sz="2400" dirty="0"/>
              <a:t>3. Select market and key informants.</a:t>
            </a:r>
          </a:p>
          <a:p>
            <a:pPr indent="0">
              <a:buNone/>
              <a:tabLst>
                <a:tab pos="450850" algn="l"/>
              </a:tabLst>
            </a:pPr>
            <a:r>
              <a:rPr lang="en-ZA" sz="2400" dirty="0"/>
              <a:t>5. Map the market chain.</a:t>
            </a:r>
          </a:p>
          <a:p>
            <a:pPr indent="0">
              <a:buNone/>
              <a:tabLst>
                <a:tab pos="450850" algn="l"/>
              </a:tabLst>
            </a:pPr>
            <a:r>
              <a:rPr lang="en-ZA" sz="2400" dirty="0"/>
              <a:t>6. Prepare a market survey questionnaire.</a:t>
            </a:r>
          </a:p>
          <a:p>
            <a:pPr indent="0">
              <a:buNone/>
              <a:tabLst>
                <a:tab pos="450850" algn="l"/>
              </a:tabLst>
            </a:pPr>
            <a:r>
              <a:rPr lang="en-ZA" sz="2400" dirty="0"/>
              <a:t>7. Visit markets and key informants.</a:t>
            </a:r>
          </a:p>
          <a:p>
            <a:pPr indent="0">
              <a:buNone/>
              <a:tabLst>
                <a:tab pos="450850" algn="l"/>
              </a:tabLst>
            </a:pPr>
            <a:r>
              <a:rPr lang="en-ZA" sz="2400" dirty="0"/>
              <a:t>8. Collection information on opportunities to improve 	trading relations.</a:t>
            </a:r>
          </a:p>
          <a:p>
            <a:pPr indent="0">
              <a:buNone/>
              <a:tabLst>
                <a:tab pos="450850" algn="l"/>
              </a:tabLst>
            </a:pPr>
            <a:r>
              <a:rPr lang="en-ZA" sz="2400" dirty="0"/>
              <a:t>9. Analyse data from surveys.</a:t>
            </a:r>
          </a:p>
          <a:p>
            <a:pPr indent="0">
              <a:buNone/>
              <a:tabLst>
                <a:tab pos="450850" algn="l"/>
              </a:tabLst>
            </a:pPr>
            <a:r>
              <a:rPr lang="en-ZA" sz="2400" dirty="0"/>
              <a:t>10. Prepare a series of reports.</a:t>
            </a:r>
          </a:p>
        </p:txBody>
      </p:sp>
    </p:spTree>
    <p:extLst>
      <p:ext uri="{BB962C8B-B14F-4D97-AF65-F5344CB8AC3E}">
        <p14:creationId xmlns:p14="http://schemas.microsoft.com/office/powerpoint/2010/main" val="26695609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1: Select the survey team</a:t>
            </a:r>
          </a:p>
        </p:txBody>
      </p:sp>
      <p:sp>
        <p:nvSpPr>
          <p:cNvPr id="3" name="Content Placeholder 2"/>
          <p:cNvSpPr>
            <a:spLocks noGrp="1"/>
          </p:cNvSpPr>
          <p:nvPr>
            <p:ph idx="1"/>
          </p:nvPr>
        </p:nvSpPr>
        <p:spPr>
          <a:xfrm>
            <a:off x="971600" y="1600201"/>
            <a:ext cx="7715200" cy="2074404"/>
          </a:xfrm>
        </p:spPr>
        <p:txBody>
          <a:bodyPr>
            <a:spAutoFit/>
          </a:bodyPr>
          <a:lstStyle/>
          <a:p>
            <a:r>
              <a:rPr lang="en-ZA" dirty="0"/>
              <a:t>The survey team is responsible for:</a:t>
            </a:r>
          </a:p>
          <a:p>
            <a:endParaRPr lang="en-ZA" sz="1200" dirty="0"/>
          </a:p>
          <a:p>
            <a:pPr lvl="0">
              <a:buClr>
                <a:schemeClr val="accent1"/>
              </a:buClr>
              <a:buFont typeface="Arial" panose="020B0604020202020204" pitchFamily="34" charset="0"/>
              <a:buChar char="•"/>
            </a:pPr>
            <a:r>
              <a:rPr lang="en-ZA" sz="2400" dirty="0"/>
              <a:t>Collecting information.</a:t>
            </a:r>
          </a:p>
          <a:p>
            <a:pPr lvl="0">
              <a:buClr>
                <a:schemeClr val="accent1"/>
              </a:buClr>
              <a:buFont typeface="Arial" panose="020B0604020202020204" pitchFamily="34" charset="0"/>
              <a:buChar char="•"/>
            </a:pPr>
            <a:r>
              <a:rPr lang="en-ZA" sz="2400" dirty="0"/>
              <a:t>Conducting the analysis.</a:t>
            </a:r>
          </a:p>
          <a:p>
            <a:pPr lvl="0">
              <a:buClr>
                <a:schemeClr val="accent1"/>
              </a:buClr>
              <a:buFont typeface="Arial" panose="020B0604020202020204" pitchFamily="34" charset="0"/>
              <a:buChar char="•"/>
            </a:pPr>
            <a:r>
              <a:rPr lang="en-ZA" sz="2400" dirty="0"/>
              <a:t>Writing the final report.</a:t>
            </a:r>
          </a:p>
        </p:txBody>
      </p:sp>
    </p:spTree>
    <p:extLst>
      <p:ext uri="{BB962C8B-B14F-4D97-AF65-F5344CB8AC3E}">
        <p14:creationId xmlns:p14="http://schemas.microsoft.com/office/powerpoint/2010/main" val="38220253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2: Identify key issues for analysis</a:t>
            </a:r>
          </a:p>
        </p:txBody>
      </p:sp>
      <p:sp>
        <p:nvSpPr>
          <p:cNvPr id="3" name="Content Placeholder 2"/>
          <p:cNvSpPr>
            <a:spLocks noGrp="1"/>
          </p:cNvSpPr>
          <p:nvPr>
            <p:ph idx="1"/>
          </p:nvPr>
        </p:nvSpPr>
        <p:spPr>
          <a:xfrm>
            <a:off x="971600" y="1600201"/>
            <a:ext cx="7715200" cy="3865664"/>
          </a:xfrm>
        </p:spPr>
        <p:txBody>
          <a:bodyPr>
            <a:spAutoFit/>
          </a:bodyPr>
          <a:lstStyle/>
          <a:p>
            <a:r>
              <a:rPr lang="en-ZA" dirty="0"/>
              <a:t>Examples of key issues:</a:t>
            </a:r>
          </a:p>
          <a:p>
            <a:endParaRPr lang="en-ZA" sz="1300" dirty="0"/>
          </a:p>
          <a:p>
            <a:pPr>
              <a:buClr>
                <a:schemeClr val="accent1"/>
              </a:buClr>
              <a:buFont typeface="Arial" panose="020B0604020202020204" pitchFamily="34" charset="0"/>
              <a:buChar char="•"/>
            </a:pPr>
            <a:r>
              <a:rPr lang="en-ZA" sz="2400" dirty="0"/>
              <a:t>Commodity characteristics.</a:t>
            </a:r>
          </a:p>
          <a:p>
            <a:pPr>
              <a:buClr>
                <a:schemeClr val="accent1"/>
              </a:buClr>
              <a:buFont typeface="Arial" panose="020B0604020202020204" pitchFamily="34" charset="0"/>
              <a:buChar char="•"/>
            </a:pPr>
            <a:r>
              <a:rPr lang="en-ZA" sz="2400" dirty="0"/>
              <a:t>Consumption patterns.</a:t>
            </a:r>
          </a:p>
          <a:p>
            <a:pPr>
              <a:buClr>
                <a:schemeClr val="accent1"/>
              </a:buClr>
              <a:buFont typeface="Arial" panose="020B0604020202020204" pitchFamily="34" charset="0"/>
              <a:buChar char="•"/>
            </a:pPr>
            <a:r>
              <a:rPr lang="en-ZA" sz="2400" dirty="0"/>
              <a:t>Supply situations.</a:t>
            </a:r>
          </a:p>
          <a:p>
            <a:pPr>
              <a:buClr>
                <a:schemeClr val="accent1"/>
              </a:buClr>
              <a:buFont typeface="Arial" panose="020B0604020202020204" pitchFamily="34" charset="0"/>
              <a:buChar char="•"/>
            </a:pPr>
            <a:r>
              <a:rPr lang="en-ZA" sz="2400" dirty="0"/>
              <a:t>Prices.</a:t>
            </a:r>
          </a:p>
          <a:p>
            <a:pPr>
              <a:buClr>
                <a:schemeClr val="accent1"/>
              </a:buClr>
              <a:buFont typeface="Arial" panose="020B0604020202020204" pitchFamily="34" charset="0"/>
              <a:buChar char="•"/>
            </a:pPr>
            <a:r>
              <a:rPr lang="en-ZA" sz="2400" dirty="0"/>
              <a:t>Operation of marketing systems.</a:t>
            </a:r>
          </a:p>
          <a:p>
            <a:pPr>
              <a:buClr>
                <a:schemeClr val="accent1"/>
              </a:buClr>
              <a:buFont typeface="Arial" panose="020B0604020202020204" pitchFamily="34" charset="0"/>
              <a:buChar char="•"/>
            </a:pPr>
            <a:r>
              <a:rPr lang="en-ZA" sz="2400" dirty="0"/>
              <a:t>Government, marketing institutions and policies.</a:t>
            </a:r>
          </a:p>
          <a:p>
            <a:pPr>
              <a:buClr>
                <a:schemeClr val="accent1"/>
              </a:buClr>
              <a:buFont typeface="Arial" panose="020B0604020202020204" pitchFamily="34" charset="0"/>
              <a:buChar char="•"/>
            </a:pPr>
            <a:r>
              <a:rPr lang="en-ZA" sz="2400" dirty="0"/>
              <a:t>International trade.</a:t>
            </a:r>
            <a:endParaRPr lang="en-ZA" dirty="0"/>
          </a:p>
        </p:txBody>
      </p:sp>
    </p:spTree>
    <p:extLst>
      <p:ext uri="{BB962C8B-B14F-4D97-AF65-F5344CB8AC3E}">
        <p14:creationId xmlns:p14="http://schemas.microsoft.com/office/powerpoint/2010/main" val="148313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98" y="620688"/>
            <a:ext cx="7486601" cy="707876"/>
          </a:xfrm>
        </p:spPr>
        <p:txBody>
          <a:bodyPr>
            <a:spAutoFit/>
          </a:bodyPr>
          <a:lstStyle/>
          <a:p>
            <a:r>
              <a:rPr lang="en-ZA" sz="4000" dirty="0"/>
              <a:t>Agricultural marketing activities</a:t>
            </a:r>
          </a:p>
        </p:txBody>
      </p:sp>
      <p:sp>
        <p:nvSpPr>
          <p:cNvPr id="3" name="Subtitle 2"/>
          <p:cNvSpPr>
            <a:spLocks noGrp="1"/>
          </p:cNvSpPr>
          <p:nvPr>
            <p:ph type="subTitle" idx="1"/>
          </p:nvPr>
        </p:nvSpPr>
        <p:spPr>
          <a:xfrm>
            <a:off x="997050" y="1556792"/>
            <a:ext cx="6400800" cy="3600400"/>
          </a:xfrm>
        </p:spPr>
        <p:txBody>
          <a:bodyPr>
            <a:spAutoFit/>
          </a:bodyPr>
          <a:lstStyle/>
          <a:p>
            <a:pPr marL="457200" lvl="0" indent="-457200">
              <a:buFont typeface="Wingdings" panose="05000000000000000000" pitchFamily="2" charset="2"/>
              <a:buChar char="§"/>
            </a:pPr>
            <a:r>
              <a:rPr lang="en-ZA" b="0" dirty="0">
                <a:solidFill>
                  <a:schemeClr val="tx1"/>
                </a:solidFill>
              </a:rPr>
              <a:t>Production planning.</a:t>
            </a:r>
          </a:p>
          <a:p>
            <a:pPr marL="457200" lvl="0" indent="-457200">
              <a:buFont typeface="Wingdings" panose="05000000000000000000" pitchFamily="2" charset="2"/>
              <a:buChar char="§"/>
            </a:pPr>
            <a:r>
              <a:rPr lang="en-ZA" b="0" dirty="0">
                <a:solidFill>
                  <a:schemeClr val="tx1"/>
                </a:solidFill>
              </a:rPr>
              <a:t>Growing and harvesting.</a:t>
            </a:r>
          </a:p>
          <a:p>
            <a:pPr marL="457200" lvl="0" indent="-457200">
              <a:buFont typeface="Wingdings" panose="05000000000000000000" pitchFamily="2" charset="2"/>
              <a:buChar char="§"/>
            </a:pPr>
            <a:r>
              <a:rPr lang="en-ZA" b="0" dirty="0">
                <a:solidFill>
                  <a:schemeClr val="tx1"/>
                </a:solidFill>
              </a:rPr>
              <a:t>Cleaning, grading and packaging.</a:t>
            </a:r>
          </a:p>
          <a:p>
            <a:pPr marL="457200" lvl="0" indent="-457200">
              <a:buFont typeface="Wingdings" panose="05000000000000000000" pitchFamily="2" charset="2"/>
              <a:buChar char="§"/>
            </a:pPr>
            <a:r>
              <a:rPr lang="en-ZA" b="0" dirty="0">
                <a:solidFill>
                  <a:schemeClr val="tx1"/>
                </a:solidFill>
              </a:rPr>
              <a:t>Storage and transport.</a:t>
            </a:r>
          </a:p>
          <a:p>
            <a:pPr marL="457200" lvl="0" indent="-457200">
              <a:buFont typeface="Wingdings" panose="05000000000000000000" pitchFamily="2" charset="2"/>
              <a:buChar char="§"/>
            </a:pPr>
            <a:r>
              <a:rPr lang="en-ZA" b="0" dirty="0">
                <a:solidFill>
                  <a:schemeClr val="tx1"/>
                </a:solidFill>
              </a:rPr>
              <a:t>Distribution.</a:t>
            </a:r>
          </a:p>
          <a:p>
            <a:pPr marL="457200" lvl="0" indent="-457200">
              <a:buFont typeface="Wingdings" panose="05000000000000000000" pitchFamily="2" charset="2"/>
              <a:buChar char="§"/>
            </a:pPr>
            <a:r>
              <a:rPr lang="en-ZA" b="0" dirty="0">
                <a:solidFill>
                  <a:schemeClr val="tx1"/>
                </a:solidFill>
              </a:rPr>
              <a:t>Advertising.</a:t>
            </a:r>
          </a:p>
          <a:p>
            <a:pPr marL="457200" indent="-457200">
              <a:buFont typeface="Wingdings" panose="05000000000000000000" pitchFamily="2" charset="2"/>
              <a:buChar char="§"/>
            </a:pPr>
            <a:r>
              <a:rPr lang="en-ZA" b="0" dirty="0">
                <a:solidFill>
                  <a:schemeClr val="tx1"/>
                </a:solidFill>
              </a:rPr>
              <a:t>Sales.</a:t>
            </a:r>
          </a:p>
        </p:txBody>
      </p:sp>
    </p:spTree>
    <p:extLst>
      <p:ext uri="{BB962C8B-B14F-4D97-AF65-F5344CB8AC3E}">
        <p14:creationId xmlns:p14="http://schemas.microsoft.com/office/powerpoint/2010/main" val="28820698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3: Conduct a literature review</a:t>
            </a:r>
          </a:p>
        </p:txBody>
      </p:sp>
      <p:sp>
        <p:nvSpPr>
          <p:cNvPr id="3" name="Content Placeholder 2"/>
          <p:cNvSpPr>
            <a:spLocks noGrp="1"/>
          </p:cNvSpPr>
          <p:nvPr>
            <p:ph idx="1"/>
          </p:nvPr>
        </p:nvSpPr>
        <p:spPr>
          <a:xfrm>
            <a:off x="971600" y="1600201"/>
            <a:ext cx="7715200" cy="4167285"/>
          </a:xfrm>
        </p:spPr>
        <p:txBody>
          <a:bodyPr>
            <a:spAutoFit/>
          </a:bodyPr>
          <a:lstStyle/>
          <a:p>
            <a:pPr>
              <a:tabLst>
                <a:tab pos="450850" algn="l"/>
              </a:tabLst>
            </a:pPr>
            <a:r>
              <a:rPr lang="en-ZA" dirty="0"/>
              <a:t>Literature review is a</a:t>
            </a:r>
            <a:r>
              <a:rPr lang="en-GB" dirty="0"/>
              <a:t> critical assessment 	(evaluation) of the literature (secondary 	information sources) related to the value 	chain survey, in order to obtain information 	on:</a:t>
            </a:r>
          </a:p>
          <a:p>
            <a:pPr>
              <a:tabLst>
                <a:tab pos="450850" algn="l"/>
              </a:tabLst>
            </a:pPr>
            <a:endParaRPr lang="en-GB" sz="1200" dirty="0"/>
          </a:p>
          <a:p>
            <a:pPr lvl="0">
              <a:buClr>
                <a:schemeClr val="accent1"/>
              </a:buClr>
              <a:buFont typeface="Arial" panose="020B0604020202020204" pitchFamily="34" charset="0"/>
              <a:buChar char="•"/>
              <a:tabLst>
                <a:tab pos="450850" algn="l"/>
              </a:tabLst>
            </a:pPr>
            <a:r>
              <a:rPr lang="en-ZA" sz="2400" dirty="0"/>
              <a:t>The production and marketing system.</a:t>
            </a:r>
          </a:p>
          <a:p>
            <a:pPr lvl="0">
              <a:buClr>
                <a:schemeClr val="accent1"/>
              </a:buClr>
              <a:buFont typeface="Arial" panose="020B0604020202020204" pitchFamily="34" charset="0"/>
              <a:buChar char="•"/>
              <a:tabLst>
                <a:tab pos="450850" algn="l"/>
              </a:tabLst>
            </a:pPr>
            <a:r>
              <a:rPr lang="en-ZA" sz="2400" dirty="0"/>
              <a:t>Gaps to be filled by the primary data.</a:t>
            </a:r>
          </a:p>
          <a:p>
            <a:pPr>
              <a:buClr>
                <a:schemeClr val="accent1"/>
              </a:buClr>
              <a:buFont typeface="Arial" panose="020B0604020202020204" pitchFamily="34" charset="0"/>
              <a:buChar char="•"/>
              <a:tabLst>
                <a:tab pos="450850" algn="l"/>
              </a:tabLst>
            </a:pPr>
            <a:r>
              <a:rPr lang="en-GB" sz="2400" dirty="0"/>
              <a:t>The essential background for subsequent fieldwork 	and analysis.</a:t>
            </a:r>
            <a:endParaRPr lang="en-ZA" sz="2400" dirty="0"/>
          </a:p>
        </p:txBody>
      </p:sp>
    </p:spTree>
    <p:extLst>
      <p:ext uri="{BB962C8B-B14F-4D97-AF65-F5344CB8AC3E}">
        <p14:creationId xmlns:p14="http://schemas.microsoft.com/office/powerpoint/2010/main" val="33185028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Sources of secondary information</a:t>
            </a:r>
          </a:p>
        </p:txBody>
      </p:sp>
      <p:sp>
        <p:nvSpPr>
          <p:cNvPr id="3" name="Content Placeholder 2"/>
          <p:cNvSpPr>
            <a:spLocks noGrp="1"/>
          </p:cNvSpPr>
          <p:nvPr>
            <p:ph idx="1"/>
          </p:nvPr>
        </p:nvSpPr>
        <p:spPr>
          <a:xfrm>
            <a:off x="971600" y="1600201"/>
            <a:ext cx="7715200" cy="4376573"/>
          </a:xfrm>
        </p:spPr>
        <p:txBody>
          <a:bodyPr>
            <a:spAutoFit/>
          </a:bodyPr>
          <a:lstStyle/>
          <a:p>
            <a:pPr lvl="0">
              <a:tabLst>
                <a:tab pos="450850" algn="l"/>
              </a:tabLst>
            </a:pPr>
            <a:r>
              <a:rPr lang="en-ZA" sz="2400" dirty="0"/>
              <a:t>Official statistics from statistical departments.</a:t>
            </a:r>
          </a:p>
          <a:p>
            <a:pPr lvl="0">
              <a:tabLst>
                <a:tab pos="450850" algn="l"/>
              </a:tabLst>
            </a:pPr>
            <a:r>
              <a:rPr lang="en-ZA" sz="2400" dirty="0"/>
              <a:t>Ministries of agriculture, trade or finance.</a:t>
            </a:r>
          </a:p>
          <a:p>
            <a:pPr lvl="0">
              <a:tabLst>
                <a:tab pos="450850" algn="l"/>
              </a:tabLst>
            </a:pPr>
            <a:r>
              <a:rPr lang="en-ZA" sz="2400" dirty="0"/>
              <a:t>Donor agencies.</a:t>
            </a:r>
          </a:p>
          <a:p>
            <a:pPr lvl="0">
              <a:tabLst>
                <a:tab pos="450850" algn="l"/>
              </a:tabLst>
            </a:pPr>
            <a:r>
              <a:rPr lang="en-ZA" sz="2400" dirty="0"/>
              <a:t>The Internet.</a:t>
            </a:r>
          </a:p>
          <a:p>
            <a:pPr lvl="0">
              <a:tabLst>
                <a:tab pos="450850" algn="l"/>
              </a:tabLst>
            </a:pPr>
            <a:r>
              <a:rPr lang="en-ZA" sz="2400" dirty="0"/>
              <a:t>NGO reports.</a:t>
            </a:r>
          </a:p>
          <a:p>
            <a:pPr lvl="0">
              <a:tabLst>
                <a:tab pos="450850" algn="l"/>
              </a:tabLst>
            </a:pPr>
            <a:r>
              <a:rPr lang="en-ZA" sz="2400" dirty="0"/>
              <a:t>Specialised journals.</a:t>
            </a:r>
          </a:p>
          <a:p>
            <a:pPr lvl="0">
              <a:tabLst>
                <a:tab pos="450850" algn="l"/>
              </a:tabLst>
            </a:pPr>
            <a:r>
              <a:rPr lang="en-ZA" sz="2400" dirty="0"/>
              <a:t>Bulletins and newsletters.</a:t>
            </a:r>
          </a:p>
          <a:p>
            <a:pPr lvl="0">
              <a:tabLst>
                <a:tab pos="450850" algn="l"/>
              </a:tabLst>
            </a:pPr>
            <a:r>
              <a:rPr lang="en-ZA" sz="2400" dirty="0"/>
              <a:t>Documentation of trade associations and chambers 	of commerce.</a:t>
            </a:r>
          </a:p>
          <a:p>
            <a:pPr lvl="0">
              <a:tabLst>
                <a:tab pos="450850" algn="l"/>
              </a:tabLst>
            </a:pPr>
            <a:r>
              <a:rPr lang="en-ZA" sz="2400" dirty="0"/>
              <a:t>Other rural development projects.</a:t>
            </a:r>
            <a:endParaRPr lang="en-ZA" dirty="0"/>
          </a:p>
        </p:txBody>
      </p:sp>
    </p:spTree>
    <p:extLst>
      <p:ext uri="{BB962C8B-B14F-4D97-AF65-F5344CB8AC3E}">
        <p14:creationId xmlns:p14="http://schemas.microsoft.com/office/powerpoint/2010/main" val="35678211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4: Select key informants</a:t>
            </a:r>
          </a:p>
        </p:txBody>
      </p:sp>
      <p:sp>
        <p:nvSpPr>
          <p:cNvPr id="3" name="Content Placeholder 2"/>
          <p:cNvSpPr>
            <a:spLocks noGrp="1"/>
          </p:cNvSpPr>
          <p:nvPr>
            <p:ph idx="1"/>
          </p:nvPr>
        </p:nvSpPr>
        <p:spPr>
          <a:xfrm>
            <a:off x="971600" y="1600201"/>
            <a:ext cx="7715200" cy="3108533"/>
          </a:xfrm>
        </p:spPr>
        <p:txBody>
          <a:bodyPr>
            <a:spAutoFit/>
          </a:bodyPr>
          <a:lstStyle/>
          <a:p>
            <a:pPr>
              <a:tabLst>
                <a:tab pos="450850" algn="l"/>
              </a:tabLst>
            </a:pPr>
            <a:r>
              <a:rPr lang="en-ZA" dirty="0"/>
              <a:t>Two types of key informants:</a:t>
            </a:r>
          </a:p>
          <a:p>
            <a:pPr>
              <a:tabLst>
                <a:tab pos="450850" algn="l"/>
              </a:tabLst>
            </a:pPr>
            <a:endParaRPr lang="en-ZA" sz="1200" dirty="0"/>
          </a:p>
          <a:p>
            <a:pPr>
              <a:tabLst>
                <a:tab pos="450850" algn="l"/>
              </a:tabLst>
            </a:pPr>
            <a:r>
              <a:rPr lang="en-ZA" sz="2400" b="1" dirty="0"/>
              <a:t>Market participants: </a:t>
            </a:r>
            <a:r>
              <a:rPr lang="en-ZA" sz="2400" dirty="0"/>
              <a:t>The actors involved in the 	production, marketing and processing of the 	agricultural commodity being analysed.</a:t>
            </a:r>
          </a:p>
          <a:p>
            <a:pPr>
              <a:tabLst>
                <a:tab pos="450850" algn="l"/>
              </a:tabLst>
            </a:pPr>
            <a:r>
              <a:rPr lang="en-ZA" sz="2400" b="1" dirty="0"/>
              <a:t>Knowledgeable observers: </a:t>
            </a:r>
            <a:r>
              <a:rPr lang="en-GB" sz="2400" dirty="0"/>
              <a:t>Insightful, 	knowledgeable people who can offer a broad, and 	sometimes detailed, perspective on the sub-sector.</a:t>
            </a:r>
            <a:endParaRPr lang="en-ZA" sz="2400" b="1" dirty="0"/>
          </a:p>
        </p:txBody>
      </p:sp>
    </p:spTree>
    <p:extLst>
      <p:ext uri="{BB962C8B-B14F-4D97-AF65-F5344CB8AC3E}">
        <p14:creationId xmlns:p14="http://schemas.microsoft.com/office/powerpoint/2010/main" val="27194772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017" y="6165304"/>
            <a:ext cx="5688632" cy="461655"/>
          </a:xfrm>
        </p:spPr>
        <p:txBody>
          <a:bodyPr wrap="square">
            <a:spAutoFit/>
          </a:bodyPr>
          <a:lstStyle/>
          <a:p>
            <a:r>
              <a:rPr lang="en-ZA" sz="2400" b="0" dirty="0"/>
              <a:t>Key informants in the value chain survey</a:t>
            </a:r>
          </a:p>
        </p:txBody>
      </p:sp>
      <p:pic>
        <p:nvPicPr>
          <p:cNvPr id="5" name="image49.jpg" descr="DIBUJO 4"/>
          <p:cNvPicPr>
            <a:picLocks noGrp="1"/>
          </p:cNvPicPr>
          <p:nvPr>
            <p:ph type="pic" idx="1"/>
          </p:nvPr>
        </p:nvPicPr>
        <p:blipFill>
          <a:blip r:embed="rId2"/>
          <a:srcRect t="398" b="398"/>
          <a:stretch>
            <a:fillRect/>
          </a:stretch>
        </p:blipFill>
        <p:spPr>
          <a:xfrm>
            <a:off x="971549" y="612774"/>
            <a:ext cx="7505569" cy="5192489"/>
          </a:xfrm>
          <a:prstGeom prst="rect">
            <a:avLst/>
          </a:prstGeom>
          <a:ln/>
        </p:spPr>
      </p:pic>
    </p:spTree>
    <p:extLst>
      <p:ext uri="{BB962C8B-B14F-4D97-AF65-F5344CB8AC3E}">
        <p14:creationId xmlns:p14="http://schemas.microsoft.com/office/powerpoint/2010/main" val="23874561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Key informants: Sample</a:t>
            </a:r>
          </a:p>
        </p:txBody>
      </p:sp>
      <p:sp>
        <p:nvSpPr>
          <p:cNvPr id="3" name="Content Placeholder 2"/>
          <p:cNvSpPr>
            <a:spLocks noGrp="1"/>
          </p:cNvSpPr>
          <p:nvPr>
            <p:ph idx="1"/>
          </p:nvPr>
        </p:nvSpPr>
        <p:spPr>
          <a:xfrm>
            <a:off x="971600" y="1600201"/>
            <a:ext cx="7715200" cy="2850001"/>
          </a:xfrm>
        </p:spPr>
        <p:txBody>
          <a:bodyPr>
            <a:spAutoFit/>
          </a:bodyPr>
          <a:lstStyle/>
          <a:p>
            <a:r>
              <a:rPr lang="en-ZA" dirty="0"/>
              <a:t>The </a:t>
            </a:r>
            <a:r>
              <a:rPr lang="en-ZA" b="1" dirty="0"/>
              <a:t>population</a:t>
            </a:r>
            <a:r>
              <a:rPr lang="en-ZA" dirty="0"/>
              <a:t> refers </a:t>
            </a:r>
            <a:r>
              <a:rPr lang="en-GB" dirty="0"/>
              <a:t>refers to the entire group of persons (key informants) that should be studied/interviewed.</a:t>
            </a:r>
          </a:p>
          <a:p>
            <a:pPr indent="0">
              <a:buNone/>
            </a:pPr>
            <a:endParaRPr lang="en-GB" dirty="0"/>
          </a:p>
          <a:p>
            <a:r>
              <a:rPr lang="en-GB" dirty="0"/>
              <a:t>A </a:t>
            </a:r>
            <a:r>
              <a:rPr lang="en-GB" b="1" dirty="0"/>
              <a:t>sample</a:t>
            </a:r>
            <a:r>
              <a:rPr lang="en-GB" dirty="0"/>
              <a:t> is a selected group that is defined from the population</a:t>
            </a:r>
            <a:endParaRPr lang="en-ZA" dirty="0"/>
          </a:p>
        </p:txBody>
      </p:sp>
    </p:spTree>
    <p:extLst>
      <p:ext uri="{BB962C8B-B14F-4D97-AF65-F5344CB8AC3E}">
        <p14:creationId xmlns:p14="http://schemas.microsoft.com/office/powerpoint/2010/main" val="3835141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Key informants in the sample</a:t>
            </a:r>
          </a:p>
        </p:txBody>
      </p:sp>
      <p:pic>
        <p:nvPicPr>
          <p:cNvPr id="6" name="Picture 5"/>
          <p:cNvPicPr>
            <a:picLocks noChangeAspect="1"/>
          </p:cNvPicPr>
          <p:nvPr/>
        </p:nvPicPr>
        <p:blipFill>
          <a:blip r:embed="rId2"/>
          <a:stretch>
            <a:fillRect/>
          </a:stretch>
        </p:blipFill>
        <p:spPr>
          <a:xfrm>
            <a:off x="984193" y="1556792"/>
            <a:ext cx="7978622" cy="3888432"/>
          </a:xfrm>
          <a:prstGeom prst="rect">
            <a:avLst/>
          </a:prstGeom>
        </p:spPr>
      </p:pic>
    </p:spTree>
    <p:extLst>
      <p:ext uri="{BB962C8B-B14F-4D97-AF65-F5344CB8AC3E}">
        <p14:creationId xmlns:p14="http://schemas.microsoft.com/office/powerpoint/2010/main" val="34926970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93216"/>
            <a:ext cx="7715200" cy="707876"/>
          </a:xfrm>
        </p:spPr>
        <p:txBody>
          <a:bodyPr>
            <a:spAutoFit/>
          </a:bodyPr>
          <a:lstStyle/>
          <a:p>
            <a:r>
              <a:rPr lang="en-ZA" sz="4000" dirty="0"/>
              <a:t>5: Map the value chain</a:t>
            </a:r>
          </a:p>
        </p:txBody>
      </p:sp>
      <p:sp>
        <p:nvSpPr>
          <p:cNvPr id="3" name="Content Placeholder 2"/>
          <p:cNvSpPr>
            <a:spLocks noGrp="1"/>
          </p:cNvSpPr>
          <p:nvPr>
            <p:ph idx="1"/>
          </p:nvPr>
        </p:nvSpPr>
        <p:spPr>
          <a:xfrm>
            <a:off x="971600" y="1600201"/>
            <a:ext cx="7715200" cy="3834886"/>
          </a:xfrm>
        </p:spPr>
        <p:txBody>
          <a:bodyPr>
            <a:spAutoFit/>
          </a:bodyPr>
          <a:lstStyle/>
          <a:p>
            <a:pPr>
              <a:tabLst>
                <a:tab pos="450850" algn="l"/>
              </a:tabLst>
            </a:pPr>
            <a:r>
              <a:rPr lang="en-ZA" dirty="0"/>
              <a:t>First level sketch of the existing market 	chain answers the following questions:</a:t>
            </a:r>
          </a:p>
          <a:p>
            <a:endParaRPr lang="en-ZA" sz="1200" dirty="0"/>
          </a:p>
          <a:p>
            <a:pPr lvl="0">
              <a:buClr>
                <a:schemeClr val="accent1"/>
              </a:buClr>
              <a:buFont typeface="Arial" panose="020B0604020202020204" pitchFamily="34" charset="0"/>
              <a:buChar char="•"/>
            </a:pPr>
            <a:r>
              <a:rPr lang="en-ZA" sz="2400" dirty="0"/>
              <a:t>Who are the known actors in the market chain?</a:t>
            </a:r>
          </a:p>
          <a:p>
            <a:pPr lvl="0">
              <a:buClr>
                <a:schemeClr val="accent1"/>
              </a:buClr>
              <a:buFont typeface="Arial" panose="020B0604020202020204" pitchFamily="34" charset="0"/>
              <a:buChar char="•"/>
            </a:pPr>
            <a:r>
              <a:rPr lang="en-ZA" sz="2400" dirty="0"/>
              <a:t>Who are the core chain actors?</a:t>
            </a:r>
          </a:p>
          <a:p>
            <a:pPr lvl="0">
              <a:buClr>
                <a:schemeClr val="accent1"/>
              </a:buClr>
              <a:buFont typeface="Arial" panose="020B0604020202020204" pitchFamily="34" charset="0"/>
              <a:buChar char="•"/>
            </a:pPr>
            <a:r>
              <a:rPr lang="en-ZA" sz="2400" dirty="0"/>
              <a:t>Who are the service providers?</a:t>
            </a:r>
          </a:p>
          <a:p>
            <a:pPr lvl="0">
              <a:buClr>
                <a:schemeClr val="accent1"/>
              </a:buClr>
              <a:buFont typeface="Arial" panose="020B0604020202020204" pitchFamily="34" charset="0"/>
              <a:buChar char="•"/>
            </a:pPr>
            <a:r>
              <a:rPr lang="en-ZA" sz="2400" dirty="0"/>
              <a:t>Where are they located?</a:t>
            </a:r>
          </a:p>
          <a:p>
            <a:pPr lvl="0">
              <a:buClr>
                <a:schemeClr val="accent1"/>
              </a:buClr>
              <a:buFont typeface="Arial" panose="020B0604020202020204" pitchFamily="34" charset="0"/>
              <a:buChar char="•"/>
            </a:pPr>
            <a:r>
              <a:rPr lang="en-ZA" sz="2400" dirty="0"/>
              <a:t>What are their roles or functions?</a:t>
            </a:r>
          </a:p>
          <a:p>
            <a:pPr lvl="0">
              <a:buClr>
                <a:schemeClr val="accent1"/>
              </a:buClr>
              <a:buFont typeface="Arial" panose="020B0604020202020204" pitchFamily="34" charset="0"/>
              <a:buChar char="•"/>
            </a:pPr>
            <a:r>
              <a:rPr lang="en-ZA" sz="2400" dirty="0"/>
              <a:t>How do they relate to each other?</a:t>
            </a:r>
            <a:endParaRPr lang="en-ZA" dirty="0"/>
          </a:p>
        </p:txBody>
      </p:sp>
    </p:spTree>
    <p:extLst>
      <p:ext uri="{BB962C8B-B14F-4D97-AF65-F5344CB8AC3E}">
        <p14:creationId xmlns:p14="http://schemas.microsoft.com/office/powerpoint/2010/main" val="20377942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459" y="6165304"/>
            <a:ext cx="4471392" cy="566738"/>
          </a:xfrm>
        </p:spPr>
        <p:txBody>
          <a:bodyPr>
            <a:normAutofit/>
          </a:bodyPr>
          <a:lstStyle/>
          <a:p>
            <a:r>
              <a:rPr lang="en-ZA" sz="2400" b="0" dirty="0"/>
              <a:t>Example of a market chain map</a:t>
            </a:r>
          </a:p>
        </p:txBody>
      </p:sp>
      <p:pic>
        <p:nvPicPr>
          <p:cNvPr id="11" name="Picture 10"/>
          <p:cNvPicPr>
            <a:picLocks noChangeAspect="1"/>
          </p:cNvPicPr>
          <p:nvPr/>
        </p:nvPicPr>
        <p:blipFill>
          <a:blip r:embed="rId2"/>
          <a:stretch>
            <a:fillRect/>
          </a:stretch>
        </p:blipFill>
        <p:spPr>
          <a:xfrm>
            <a:off x="1043608" y="332656"/>
            <a:ext cx="6993094" cy="5688632"/>
          </a:xfrm>
          <a:prstGeom prst="rect">
            <a:avLst/>
          </a:prstGeom>
        </p:spPr>
      </p:pic>
    </p:spTree>
    <p:extLst>
      <p:ext uri="{BB962C8B-B14F-4D97-AF65-F5344CB8AC3E}">
        <p14:creationId xmlns:p14="http://schemas.microsoft.com/office/powerpoint/2010/main" val="29409941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697" y="5949280"/>
            <a:ext cx="4896544" cy="566738"/>
          </a:xfrm>
        </p:spPr>
        <p:txBody>
          <a:bodyPr>
            <a:normAutofit/>
          </a:bodyPr>
          <a:lstStyle/>
          <a:p>
            <a:r>
              <a:rPr lang="en-ZA" sz="2400" b="0" dirty="0"/>
              <a:t>Groundnuts market chain mapping</a:t>
            </a:r>
          </a:p>
        </p:txBody>
      </p:sp>
      <p:pic>
        <p:nvPicPr>
          <p:cNvPr id="9" name="Picture 8"/>
          <p:cNvPicPr>
            <a:picLocks noChangeAspect="1"/>
          </p:cNvPicPr>
          <p:nvPr/>
        </p:nvPicPr>
        <p:blipFill>
          <a:blip r:embed="rId2"/>
          <a:stretch>
            <a:fillRect/>
          </a:stretch>
        </p:blipFill>
        <p:spPr>
          <a:xfrm>
            <a:off x="971600" y="692696"/>
            <a:ext cx="7054739" cy="5040560"/>
          </a:xfrm>
          <a:prstGeom prst="rect">
            <a:avLst/>
          </a:prstGeom>
        </p:spPr>
      </p:pic>
    </p:spTree>
    <p:extLst>
      <p:ext uri="{BB962C8B-B14F-4D97-AF65-F5344CB8AC3E}">
        <p14:creationId xmlns:p14="http://schemas.microsoft.com/office/powerpoint/2010/main" val="10870520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136336"/>
            <a:ext cx="6984776" cy="461655"/>
          </a:xfrm>
        </p:spPr>
        <p:txBody>
          <a:bodyPr wrap="square">
            <a:spAutoFit/>
          </a:bodyPr>
          <a:lstStyle/>
          <a:p>
            <a:r>
              <a:rPr lang="en-ZA" sz="2400" b="0" dirty="0"/>
              <a:t>Example of a market chain map in tabular format</a:t>
            </a:r>
          </a:p>
        </p:txBody>
      </p:sp>
      <p:pic>
        <p:nvPicPr>
          <p:cNvPr id="5" name="image60.png"/>
          <p:cNvPicPr>
            <a:picLocks noGrp="1"/>
          </p:cNvPicPr>
          <p:nvPr>
            <p:ph type="pic" idx="1"/>
          </p:nvPr>
        </p:nvPicPr>
        <p:blipFill>
          <a:blip r:embed="rId2"/>
          <a:srcRect l="6946" r="6946"/>
          <a:stretch>
            <a:fillRect/>
          </a:stretch>
        </p:blipFill>
        <p:spPr>
          <a:xfrm>
            <a:off x="1043608" y="612775"/>
            <a:ext cx="6912371" cy="5489847"/>
          </a:xfrm>
          <a:prstGeom prst="rect">
            <a:avLst/>
          </a:prstGeom>
          <a:ln/>
        </p:spPr>
      </p:pic>
    </p:spTree>
    <p:extLst>
      <p:ext uri="{BB962C8B-B14F-4D97-AF65-F5344CB8AC3E}">
        <p14:creationId xmlns:p14="http://schemas.microsoft.com/office/powerpoint/2010/main" val="2889752433"/>
      </p:ext>
    </p:extLst>
  </p:cSld>
  <p:clrMapOvr>
    <a:masterClrMapping/>
  </p:clrMapOvr>
</p:sld>
</file>

<file path=ppt/theme/theme1.xml><?xml version="1.0" encoding="utf-8"?>
<a:theme xmlns:a="http://schemas.openxmlformats.org/drawingml/2006/main" name="Office Theme">
  <a:themeElements>
    <a:clrScheme name="GFRAS">
      <a:dk1>
        <a:srgbClr val="111111"/>
      </a:dk1>
      <a:lt1>
        <a:sysClr val="window" lastClr="FFFFFF"/>
      </a:lt1>
      <a:dk2>
        <a:srgbClr val="111111"/>
      </a:dk2>
      <a:lt2>
        <a:srgbClr val="EEECE1"/>
      </a:lt2>
      <a:accent1>
        <a:srgbClr val="003087"/>
      </a:accent1>
      <a:accent2>
        <a:srgbClr val="046A38"/>
      </a:accent2>
      <a:accent3>
        <a:srgbClr val="9BBB59"/>
      </a:accent3>
      <a:accent4>
        <a:srgbClr val="8064A2"/>
      </a:accent4>
      <a:accent5>
        <a:srgbClr val="4BACC6"/>
      </a:accent5>
      <a:accent6>
        <a:srgbClr val="F79646"/>
      </a:accent6>
      <a:hlink>
        <a:srgbClr val="0000FF"/>
      </a:hlink>
      <a:folHlink>
        <a:srgbClr val="800080"/>
      </a:folHlink>
    </a:clrScheme>
    <a:fontScheme name="GFR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5260</Words>
  <Application>Microsoft Office PowerPoint</Application>
  <PresentationFormat>On-screen Show (4:3)</PresentationFormat>
  <Paragraphs>721</Paragraphs>
  <Slides>161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161</vt:i4>
      </vt:variant>
    </vt:vector>
  </HeadingPairs>
  <TitlesOfParts>
    <vt:vector size="166" baseType="lpstr">
      <vt:lpstr>Arial</vt:lpstr>
      <vt:lpstr>Calibri</vt:lpstr>
      <vt:lpstr>Tahoma</vt:lpstr>
      <vt:lpstr>Wingdings</vt:lpstr>
      <vt:lpstr>Office Theme</vt:lpstr>
      <vt:lpstr>Extension and value chains</vt:lpstr>
      <vt:lpstr>The agricultural market, value chain and key actors</vt:lpstr>
      <vt:lpstr>Overview</vt:lpstr>
      <vt:lpstr>Marketing</vt:lpstr>
      <vt:lpstr>Agricultural marketing</vt:lpstr>
      <vt:lpstr>Agricultural marketing elements </vt:lpstr>
      <vt:lpstr>Agricultural marketing elements</vt:lpstr>
      <vt:lpstr>The marketing mix</vt:lpstr>
      <vt:lpstr>Agricultural marketing activities</vt:lpstr>
      <vt:lpstr>Marketing plan</vt:lpstr>
      <vt:lpstr>Marketing plan helps farmers to:</vt:lpstr>
      <vt:lpstr>Market</vt:lpstr>
      <vt:lpstr>Agricultural market</vt:lpstr>
      <vt:lpstr>Components of a market</vt:lpstr>
      <vt:lpstr>Levels in a market</vt:lpstr>
      <vt:lpstr>Agricultural market vs. market of manufactured goods</vt:lpstr>
      <vt:lpstr>Agricultural value chain</vt:lpstr>
      <vt:lpstr>Activities: agricultural value chain</vt:lpstr>
      <vt:lpstr>Market segmentation</vt:lpstr>
      <vt:lpstr>Market supply</vt:lpstr>
      <vt:lpstr>Local conditions and product supply</vt:lpstr>
      <vt:lpstr>Market demand</vt:lpstr>
      <vt:lpstr>Factors affecting demand</vt:lpstr>
      <vt:lpstr>Supply and demand</vt:lpstr>
      <vt:lpstr>Agricultural market types</vt:lpstr>
      <vt:lpstr>Informal agricultural markets</vt:lpstr>
      <vt:lpstr>Informal agricultural market types</vt:lpstr>
      <vt:lpstr>Mile 1 in Lagos (Nigeria)</vt:lpstr>
      <vt:lpstr>Farmgate markets</vt:lpstr>
      <vt:lpstr>Informal assembly markets</vt:lpstr>
      <vt:lpstr>Informal wholesale markets</vt:lpstr>
      <vt:lpstr>Informal retail markets</vt:lpstr>
      <vt:lpstr>Formal agricultural markets</vt:lpstr>
      <vt:lpstr>Formal agricultural market types</vt:lpstr>
      <vt:lpstr>Supermarkets</vt:lpstr>
      <vt:lpstr>Fresh produce in a supermarket</vt:lpstr>
      <vt:lpstr>Food processing markets</vt:lpstr>
      <vt:lpstr>Example of a food processing factory</vt:lpstr>
      <vt:lpstr>Hotels and restaurants</vt:lpstr>
      <vt:lpstr>High quality food served in restaurants</vt:lpstr>
      <vt:lpstr>Feed markets</vt:lpstr>
      <vt:lpstr>Export markets</vt:lpstr>
      <vt:lpstr>Actors in value chain levels</vt:lpstr>
      <vt:lpstr>PowerPoint Presentation</vt:lpstr>
      <vt:lpstr>Key value chain actors</vt:lpstr>
      <vt:lpstr>Business development services</vt:lpstr>
      <vt:lpstr>Key business development service providers</vt:lpstr>
      <vt:lpstr>Business development and support services (1)</vt:lpstr>
      <vt:lpstr>Business development and support services (2)</vt:lpstr>
      <vt:lpstr>Key regulators</vt:lpstr>
      <vt:lpstr>Food safety issues and standards</vt:lpstr>
      <vt:lpstr>Problems: food safety</vt:lpstr>
      <vt:lpstr>Changes: food production, handling, processing and quality</vt:lpstr>
      <vt:lpstr>GLOBALG.A.P.</vt:lpstr>
      <vt:lpstr>Farmer segmentation</vt:lpstr>
      <vt:lpstr>Categories of livelihood strategies</vt:lpstr>
      <vt:lpstr>Types of extension agents</vt:lpstr>
      <vt:lpstr>Using market analysis tools</vt:lpstr>
      <vt:lpstr>Overview</vt:lpstr>
      <vt:lpstr>Market strategies</vt:lpstr>
      <vt:lpstr>Livelihood strategy (1)</vt:lpstr>
      <vt:lpstr>Livelihood strategy (2)</vt:lpstr>
      <vt:lpstr>Value chain upgrading strategy (1)</vt:lpstr>
      <vt:lpstr>Value chain upgrading strategy (2)</vt:lpstr>
      <vt:lpstr>Intermediary firm business model (1)</vt:lpstr>
      <vt:lpstr>Intermediary firm business model (2)</vt:lpstr>
      <vt:lpstr>Inclusive business model (1)</vt:lpstr>
      <vt:lpstr>Inclusive business model (2)</vt:lpstr>
      <vt:lpstr>Market opportunity identification</vt:lpstr>
      <vt:lpstr>MOI: Aim</vt:lpstr>
      <vt:lpstr>Market strategies</vt:lpstr>
      <vt:lpstr>Steps in the MOI process</vt:lpstr>
      <vt:lpstr>1: Organise the survey team</vt:lpstr>
      <vt:lpstr>2: Design a survey questionnaire</vt:lpstr>
      <vt:lpstr>3: Assess and select market options</vt:lpstr>
      <vt:lpstr>Three levels of product filtering</vt:lpstr>
      <vt:lpstr>4: Conduct a market analysis</vt:lpstr>
      <vt:lpstr>Product data collection</vt:lpstr>
      <vt:lpstr>Livestock production collection</vt:lpstr>
      <vt:lpstr>Marketing data collection</vt:lpstr>
      <vt:lpstr>Financial data collection</vt:lpstr>
      <vt:lpstr>Profitability analysis</vt:lpstr>
      <vt:lpstr>Example of a profitability analysis</vt:lpstr>
      <vt:lpstr>5: Select products with clients</vt:lpstr>
      <vt:lpstr>Sharing survey results with farmers</vt:lpstr>
      <vt:lpstr>Value chain analysis</vt:lpstr>
      <vt:lpstr>Steps in the value chain analysis</vt:lpstr>
      <vt:lpstr>1: Select the survey team</vt:lpstr>
      <vt:lpstr>2: Identify key issues for analysis</vt:lpstr>
      <vt:lpstr>3: Conduct a literature review</vt:lpstr>
      <vt:lpstr>Sources of secondary information</vt:lpstr>
      <vt:lpstr>4: Select key informants</vt:lpstr>
      <vt:lpstr>Key informants in the value chain survey</vt:lpstr>
      <vt:lpstr>Key informants: Sample</vt:lpstr>
      <vt:lpstr>Key informants in the sample</vt:lpstr>
      <vt:lpstr>5: Map the value chain</vt:lpstr>
      <vt:lpstr>Example of a market chain map</vt:lpstr>
      <vt:lpstr>Groundnuts market chain mapping</vt:lpstr>
      <vt:lpstr>Example of a market chain map in tabular format</vt:lpstr>
      <vt:lpstr>6: Prepare a survey questionnaire</vt:lpstr>
      <vt:lpstr>Example of a value chain analysis checklist</vt:lpstr>
      <vt:lpstr>Example of a detailed checklist (1)</vt:lpstr>
      <vt:lpstr>Example of a detailed checklist (2)</vt:lpstr>
      <vt:lpstr>Example of a short checklist (1)</vt:lpstr>
      <vt:lpstr>Example of a short checklist (2)</vt:lpstr>
      <vt:lpstr>7a: Survey time in the field</vt:lpstr>
      <vt:lpstr>7b: Survey sequencing</vt:lpstr>
      <vt:lpstr>7c: Data collection tools</vt:lpstr>
      <vt:lpstr>7d: Interview guidelines</vt:lpstr>
      <vt:lpstr>8a: Cross checking</vt:lpstr>
      <vt:lpstr>8b: Updated marketing maps</vt:lpstr>
      <vt:lpstr>8c: Trend analysis </vt:lpstr>
      <vt:lpstr>8d: Market volume trend</vt:lpstr>
      <vt:lpstr>8e: Projection and regression</vt:lpstr>
      <vt:lpstr>8f: Gross margin analysis </vt:lpstr>
      <vt:lpstr>8g. Margin analysis (1)</vt:lpstr>
      <vt:lpstr>8g. Margin analysis (2)</vt:lpstr>
      <vt:lpstr>8h: Evaluation of BDS providers</vt:lpstr>
      <vt:lpstr>8i: SWOT analysis (1)</vt:lpstr>
      <vt:lpstr>SWOT analysis (2)</vt:lpstr>
      <vt:lpstr>SWOT analysis (3)</vt:lpstr>
      <vt:lpstr>8j: Problem tree analysis</vt:lpstr>
      <vt:lpstr>8k: VC: Solution tree</vt:lpstr>
      <vt:lpstr>8l: Scenario building</vt:lpstr>
      <vt:lpstr>9: Results and interpretation</vt:lpstr>
      <vt:lpstr>9a: Preliminary diagram of the marketing chain</vt:lpstr>
      <vt:lpstr>9b: Results: Demand study</vt:lpstr>
      <vt:lpstr>9c: Results: Supply study</vt:lpstr>
      <vt:lpstr>10: Recommendations</vt:lpstr>
      <vt:lpstr>11: Survey report</vt:lpstr>
      <vt:lpstr>Value chain upgrading strategies</vt:lpstr>
      <vt:lpstr>Overview</vt:lpstr>
      <vt:lpstr>Key areas in value chain upgrading</vt:lpstr>
      <vt:lpstr>Assumptions and decision-points</vt:lpstr>
      <vt:lpstr>Chain wide development</vt:lpstr>
      <vt:lpstr>Farmer upgrading strategies</vt:lpstr>
      <vt:lpstr>Organised farmer organisation</vt:lpstr>
      <vt:lpstr>Extension agent upgrading strategies</vt:lpstr>
      <vt:lpstr>Training cascade in the project setting</vt:lpstr>
      <vt:lpstr>Market linkage methods</vt:lpstr>
      <vt:lpstr>Overview</vt:lpstr>
      <vt:lpstr>Modern rural communities</vt:lpstr>
      <vt:lpstr>Marketing strategies and approaches</vt:lpstr>
      <vt:lpstr>Terminology</vt:lpstr>
      <vt:lpstr>PowerPoint Presentation</vt:lpstr>
      <vt:lpstr>Key steps: value chain approach</vt:lpstr>
      <vt:lpstr>Importance: value chain approach</vt:lpstr>
      <vt:lpstr>Beyond value chains</vt:lpstr>
      <vt:lpstr>Analysing markets and value chains</vt:lpstr>
      <vt:lpstr>Overview</vt:lpstr>
      <vt:lpstr>Market analysis</vt:lpstr>
      <vt:lpstr>Market analysis information</vt:lpstr>
      <vt:lpstr>Key interest areas</vt:lpstr>
      <vt:lpstr>Levels of market analysis (1)</vt:lpstr>
      <vt:lpstr>Levels of market analysis (2)</vt:lpstr>
      <vt:lpstr>Clients of market analysis</vt:lpstr>
      <vt:lpstr>Geographic and product scope</vt:lpstr>
      <vt:lpstr>Dimensions: value chain process</vt:lpstr>
      <vt:lpstr>Value chain analysis information</vt:lpstr>
      <vt:lpstr>Toolkits: value chain development</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Herman de Bruin</dc:creator>
  <cp:lastModifiedBy>Brix Els</cp:lastModifiedBy>
  <cp:revision>113</cp:revision>
  <dcterms:created xsi:type="dcterms:W3CDTF">2016-06-22T13:35:24Z</dcterms:created>
  <dcterms:modified xsi:type="dcterms:W3CDTF">2021-06-17T08:55:57Z</dcterms:modified>
</cp:coreProperties>
</file>